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Lst>
  <p:notesMasterIdLst>
    <p:notesMasterId r:id="rId15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52" d="100"/>
          <a:sy n="52" d="100"/>
        </p:scale>
        <p:origin x="-990" y="-9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slide" Target="slides/slide151.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Shape 9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1" name="Shape 9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8" name="Shape 9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Shape 9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5" name="Shape 9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Shape 9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4" name="Shape 9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1" name="Shape 9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8" name="Shape 9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Shape 9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6" name="Shape 9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Shape 9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4" name="Shape 9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Shape 9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1" name="Shape 9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8" name="Shape 9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Shape 9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7" name="Shape 9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Shape 9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8" name="Shape 9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0" name="Shape 10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Shape 10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9" name="Shape 10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Shape 102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7" name="Shape 10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Shape 10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5" name="Shape 10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Shape 10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3" name="Shape 10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Shape 10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2" name="Shape 10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Shape 10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2" name="Shape 10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Shape 10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4" name="Shape 10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Shape 10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2" name="Shape 10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Shape 10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1" name="Shape 10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0" name="Shape 1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Shape 11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0" name="Shape 1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Shape 1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0" name="Shape 1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Shape 11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1" name="Shape 1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Shape 1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8" name="Shape 1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Shape 11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6" name="Shape 1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Shape 1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3" name="Shape 1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Shape 1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9" name="Shape 1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Shape 1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8" name="Shape 1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Shape 1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4" name="Shape 1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Shape 1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2" name="Shape 1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Shape 1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9" name="Shape 1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Shape 11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7" name="Shape 1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Shape 1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6" name="Shape 1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Shape 12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Shape 1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Shape 12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4" name="Shape 1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Shape 12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2" name="Shape 12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Shape 12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3" name="Shape 12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Shape 1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2" name="Shape 1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Shape 12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0" name="Shape 1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Shape 12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9" name="Shape 1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Shape 12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8" name="Shape 12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Shape 12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6" name="Shape 1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Shape 129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7" name="Shape 1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Shape 130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5" name="Shape 1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Shape 131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3" name="Shape 1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Shape 132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3" name="Shape 1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Shape 13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3" name="Shape 1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Shape 13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1" name="Shape 1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Shape 13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0" name="Shape 13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Shape 13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7" name="Shape 13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Shape 13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8" name="Shape 13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Shape 13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5" name="Shape 1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6" name="Shape 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1" name="Shape 4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 name="Shape 4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7" name="Shape 4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2" name="Shape 5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 name="Shape 5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3" name="Shape 5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9" name="Shape 5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7" name="Shape 5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4" name="Shape 5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1" name="Shape 6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7" name="Shape 6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1" name="Shape 6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6" name="Shape 6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9" name="Shape 7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7" name="Shape 7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Shape 7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3" name="Shape 7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Shape 7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2" name="Shape 7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0" name="Shape 7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9" name="Shape 7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6" name="Shape 7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4" name="Shape 7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3" name="Shape 7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2" name="Shape 8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Shape 8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3" name="Shape 8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9" name="Shape 8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9" name="Shape 8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Shape 8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6" name="Shape 8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3" name="Shape 8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1" name="Shape 8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8" name="Shape 8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Shape 8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7" name="Shape 8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Shape 8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4" name="Shape 8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Shape 8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2" name="Shape 8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5" name="Shape 8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3" name="Shape 9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685800" y="1583342"/>
            <a:ext cx="7772400" cy="1159800"/>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56" name="Shape 56"/>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57" name="Shape 5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0" name="Shape 60"/>
          <p:cNvSpPr txBox="1">
            <a:spLocks noGrp="1"/>
          </p:cNvSpPr>
          <p:nvPr>
            <p:ph type="body" idx="1"/>
          </p:nvPr>
        </p:nvSpPr>
        <p:spPr>
          <a:xfrm>
            <a:off x="457200" y="1200150"/>
            <a:ext cx="82296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1" name="Shape 6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body" idx="1"/>
          </p:nvPr>
        </p:nvSpPr>
        <p:spPr>
          <a:xfrm>
            <a:off x="457200"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body" idx="2"/>
          </p:nvPr>
        </p:nvSpPr>
        <p:spPr>
          <a:xfrm>
            <a:off x="4692273"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6" name="Shape 6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9" name="Shape 6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457200" y="4406309"/>
            <a:ext cx="8229600" cy="519600"/>
          </a:xfrm>
          <a:prstGeom prst="rect">
            <a:avLst/>
          </a:prstGeom>
        </p:spPr>
        <p:txBody>
          <a:bodyPr lIns="91425" tIns="91425" rIns="91425" bIns="91425" anchor="t" anchorCtr="0"/>
          <a:lstStyle>
            <a:lvl1pPr lvl="0" algn="ctr" rtl="0">
              <a:spcBef>
                <a:spcPts val="360"/>
              </a:spcBef>
              <a:buSzPct val="100000"/>
              <a:buNone/>
              <a:defRPr sz="1800"/>
            </a:lvl1pPr>
          </a:lstStyle>
          <a:p>
            <a:endParaRPr/>
          </a:p>
        </p:txBody>
      </p:sp>
      <p:sp>
        <p:nvSpPr>
          <p:cNvPr id="72" name="Shape 7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3"/>
        <p:cNvGrpSpPr/>
        <p:nvPr/>
      </p:nvGrpSpPr>
      <p:grpSpPr>
        <a:xfrm>
          <a:off x="0" y="0"/>
          <a:ext cx="0" cy="0"/>
          <a:chOff x="0" y="0"/>
          <a:chExt cx="0" cy="0"/>
        </a:xfrm>
      </p:grpSpPr>
      <p:sp>
        <p:nvSpPr>
          <p:cNvPr id="74" name="Shape 7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dk2"/>
                </a:solidFill>
              </a:rPr>
              <a:pPr lvl="0" algn="r">
                <a:spcBef>
                  <a:spcPts val="0"/>
                </a:spcBef>
                <a:buNone/>
              </a:pP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rtl="0">
              <a:spcBef>
                <a:spcPts val="0"/>
              </a:spcBef>
              <a:buClr>
                <a:schemeClr val="dk1"/>
              </a:buClr>
              <a:buSzPct val="100000"/>
              <a:buNone/>
              <a:defRPr sz="3600" b="1">
                <a:solidFill>
                  <a:schemeClr val="dk1"/>
                </a:solidFil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lIns="91425" tIns="91425" rIns="91425" bIns="91425" anchor="t" anchorCtr="0"/>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a:endParaRPr/>
          </a:p>
        </p:txBody>
      </p:sp>
      <p:sp>
        <p:nvSpPr>
          <p:cNvPr id="53" name="Shape 53"/>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GB" sz="1300">
                <a:solidFill>
                  <a:schemeClr val="dk1"/>
                </a:solidFill>
              </a:rPr>
              <a:pPr lvl="0" algn="r" rtl="0">
                <a:spcBef>
                  <a:spcPts val="0"/>
                </a:spcBef>
                <a:buNone/>
              </a:pPr>
              <a:t>‹#›</a:t>
            </a:fld>
            <a:endParaRPr lang="en-GB"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yur-patil.blogspot.in"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sdmcet.ac.in"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arduino.cc/en/Reference/AnalogReference"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www.sparkfun.com/datasheets/DevTools/Arduino/W5100_Datasheet_v1_1_6.pdf" TargetMode="External"/><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s://codenvy.com/" TargetMode="External"/><Relationship Id="rId2" Type="http://schemas.openxmlformats.org/officeDocument/2006/relationships/notesSlide" Target="../notesSlides/notesSlide102.xml"/><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hyperlink" Target="http://9.xd09spz04.appspot.com"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192.168.4.1/?pin=1"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9.xd09spz04.appspot.com/"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docs.google.com/presentation/d/1bLWOtBpKOj1gnQLNwHn0GEQXmBcQRheSha2NiPxkKHw/edit?usp=sharing" TargetMode="External"/><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hyperlink" Target="https://medium.com/code-zen/intro-to-iot-with-arduino-firebase-and-angular-js-ea08c70f41ef"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rduino.cc/en/Main/Softwar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hyperlink" Target="http://www.open-electronics.org/how-send-data-from-arduino-to-google-docs-spreadsheet/" TargetMode="External"/><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3" Type="http://schemas.openxmlformats.org/officeDocument/2006/relationships/hyperlink" Target="https://play.google.com/store/apps/details?id=name.antonsmirnov.android.arduinocommander" TargetMode="External"/><Relationship Id="rId7" Type="http://schemas.openxmlformats.org/officeDocument/2006/relationships/image" Target="../media/image100.png"/><Relationship Id="rId2" Type="http://schemas.openxmlformats.org/officeDocument/2006/relationships/notesSlide" Target="../notesSlides/notesSlide110.xml"/><Relationship Id="rId1" Type="http://schemas.openxmlformats.org/officeDocument/2006/relationships/slideLayout" Target="../slideLayouts/slideLayout3.xml"/><Relationship Id="rId6" Type="http://schemas.openxmlformats.org/officeDocument/2006/relationships/hyperlink" Target="http://www.instructables.com/id/Program-your-Arduino-with-a-Android-device/?ALLSTEPS"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112.xml.rels><?xml version="1.0" encoding="UTF-8" standalone="yes"?>
<Relationships xmlns="http://schemas.openxmlformats.org/package/2006/relationships"><Relationship Id="rId3" Type="http://schemas.openxmlformats.org/officeDocument/2006/relationships/hyperlink" Target="https://www.lucidchart.com/documents/view/676f15ea-43e1-4721-bcc4-e65cc536a139" TargetMode="External"/><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01.jpeg"/></Relationships>
</file>

<file path=ppt/slides/_rels/slide113.xml.rels><?xml version="1.0" encoding="UTF-8" standalone="yes"?>
<Relationships xmlns="http://schemas.openxmlformats.org/package/2006/relationships"><Relationship Id="rId3" Type="http://schemas.openxmlformats.org/officeDocument/2006/relationships/hyperlink" Target="https://cloud.google.com/solutions/iot-overview" TargetMode="External"/><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114.xml.rels><?xml version="1.0" encoding="UTF-8" standalone="yes"?>
<Relationships xmlns="http://schemas.openxmlformats.org/package/2006/relationships"><Relationship Id="rId3" Type="http://schemas.openxmlformats.org/officeDocument/2006/relationships/hyperlink" Target="http://ieeexplore.ieee.org/stamp/stamp.jsp?arnumber=6984170"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115.xml.rels><?xml version="1.0" encoding="UTF-8" standalone="yes"?>
<Relationships xmlns="http://schemas.openxmlformats.org/package/2006/relationships"><Relationship Id="rId3" Type="http://schemas.openxmlformats.org/officeDocument/2006/relationships/hyperlink" Target="https://developer.ibm.com/recipes/tutorials/mobile-data-analytics-using-real-time-insights/" TargetMode="External"/><Relationship Id="rId2" Type="http://schemas.openxmlformats.org/officeDocument/2006/relationships/notesSlide" Target="../notesSlides/notesSlide114.xml"/><Relationship Id="rId1" Type="http://schemas.openxmlformats.org/officeDocument/2006/relationships/slideLayout" Target="../slideLayouts/slideLayout13.xml"/><Relationship Id="rId4" Type="http://schemas.openxmlformats.org/officeDocument/2006/relationships/hyperlink" Target="https://developer.ibm.com/bluemix/2015/09/03/iot-real-time-insights/"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developer.ibm.com/recipes/tutorials/how-to-register-devices-in-ibm-iot-foundation/" TargetMode="External"/><Relationship Id="rId2" Type="http://schemas.openxmlformats.org/officeDocument/2006/relationships/notesSlide" Target="../notesSlides/notesSlide115.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117.xml.rels><?xml version="1.0" encoding="UTF-8" standalone="yes"?>
<Relationships xmlns="http://schemas.openxmlformats.org/package/2006/relationships"><Relationship Id="rId3" Type="http://schemas.openxmlformats.org/officeDocument/2006/relationships/hyperlink" Target="http://optra-ui.mybluemix.net" TargetMode="External"/><Relationship Id="rId2" Type="http://schemas.openxmlformats.org/officeDocument/2006/relationships/notesSlide" Target="../notesSlides/notesSlide116.xml"/><Relationship Id="rId1" Type="http://schemas.openxmlformats.org/officeDocument/2006/relationships/slideLayout" Target="../slideLayouts/slideLayout13.xml"/><Relationship Id="rId5" Type="http://schemas.openxmlformats.org/officeDocument/2006/relationships/hyperlink" Target="http://optra-ui.mybluemix.net/CropFolder/welcome" TargetMode="External"/><Relationship Id="rId4" Type="http://schemas.openxmlformats.org/officeDocument/2006/relationships/image" Target="../media/image105.png"/></Relationships>
</file>

<file path=ppt/slides/_rels/slide118.xml.rels><?xml version="1.0" encoding="UTF-8" standalone="yes"?>
<Relationships xmlns="http://schemas.openxmlformats.org/package/2006/relationships"><Relationship Id="rId3" Type="http://schemas.openxmlformats.org/officeDocument/2006/relationships/hyperlink" Target="https://www.element14.com/community/docs/DOC-80846/l/intelligent-building-iot-starter-kit-entrepreneur-edition" TargetMode="External"/><Relationship Id="rId7" Type="http://schemas.openxmlformats.org/officeDocument/2006/relationships/hyperlink" Target="https://developer.ibm.com/recipes/tutorials/integrate-enocean-devices-with-watson-iot-platform/" TargetMode="External"/><Relationship Id="rId2" Type="http://schemas.openxmlformats.org/officeDocument/2006/relationships/notesSlide" Target="../notesSlides/notesSlide117.xml"/><Relationship Id="rId1" Type="http://schemas.openxmlformats.org/officeDocument/2006/relationships/slideLayout" Target="../slideLayouts/slideLayout13.xml"/><Relationship Id="rId6" Type="http://schemas.openxmlformats.org/officeDocument/2006/relationships/hyperlink" Target="https://www.enocean.com/en/enocean_modules_928mhz/stm-431j/" TargetMode="External"/><Relationship Id="rId5" Type="http://schemas.openxmlformats.org/officeDocument/2006/relationships/image" Target="../media/image106.png"/><Relationship Id="rId4" Type="http://schemas.openxmlformats.org/officeDocument/2006/relationships/hyperlink" Target="https://www.enocean.com/en/products/enocean-link" TargetMode="External"/></Relationships>
</file>

<file path=ppt/slides/_rels/slide119.xml.rels><?xml version="1.0" encoding="UTF-8" standalone="yes"?>
<Relationships xmlns="http://schemas.openxmlformats.org/package/2006/relationships"><Relationship Id="rId8" Type="http://schemas.openxmlformats.org/officeDocument/2006/relationships/hyperlink" Target="http://cdn3.techworld.com/cmsdata/features/3632764/lifi-copyright_purelifi_.jpg" TargetMode="External"/><Relationship Id="rId3" Type="http://schemas.openxmlformats.org/officeDocument/2006/relationships/hyperlink" Target="https://en.wikipedia.org/wiki/Li-Fi" TargetMode="External"/><Relationship Id="rId7" Type="http://schemas.openxmlformats.org/officeDocument/2006/relationships/image" Target="../media/image109.png"/><Relationship Id="rId2" Type="http://schemas.openxmlformats.org/officeDocument/2006/relationships/notesSlide" Target="../notesSlides/notesSlide118.xml"/><Relationship Id="rId1" Type="http://schemas.openxmlformats.org/officeDocument/2006/relationships/slideLayout" Target="../slideLayouts/slideLayout13.xml"/><Relationship Id="rId6" Type="http://schemas.openxmlformats.org/officeDocument/2006/relationships/hyperlink" Target="http://www.sciencealert.com/images/nov-15/lifi_environment.jpg"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12.xml.rels><?xml version="1.0" encoding="UTF-8" standalone="yes"?>
<Relationships xmlns="http://schemas.openxmlformats.org/package/2006/relationships"><Relationship Id="rId3" Type="http://schemas.openxmlformats.org/officeDocument/2006/relationships/hyperlink" Target="https://create.arduino.cc"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hyperlink" Target="http://image.slidesharecdn.com/8051microcontrollerbyvijay-140520010732-phpapp01/95/8051-microcontroller-by-k-vijay-kumar-9-638.jpg?cb=1401420838" TargetMode="External"/><Relationship Id="rId2" Type="http://schemas.openxmlformats.org/officeDocument/2006/relationships/notesSlide" Target="../notesSlides/notesSlide119.xml"/><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1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hyperlink" Target="http://www.amazon.in/Raspberry-Model-RASPBERRYPI-MODB-1GB--built-Bluetooth/dp/B01CCTXDPU/ref=sr_1_1?ie=UTF8&amp;qid=1465806368&amp;sr=8-1&amp;keywords=raspberrypi+3+b"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hyperlink" Target="https://www.element14.com/community/servlet/JiveServlet/previewBody/73950-102-10-339300/pi3_gpio.png"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hyperlink" Target="http://www.farnell.com/datasheets/2020826.pdf"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3.xml"/><Relationship Id="rId1" Type="http://schemas.openxmlformats.org/officeDocument/2006/relationships/slideLayout" Target="../slideLayouts/slideLayout3.xml"/><Relationship Id="rId5" Type="http://schemas.openxmlformats.org/officeDocument/2006/relationships/hyperlink" Target="https://www.inet.se/files/pdf/1974044_0.pdf" TargetMode="External"/><Relationship Id="rId4" Type="http://schemas.openxmlformats.org/officeDocument/2006/relationships/image" Target="../media/image115.png"/></Relationships>
</file>

<file path=ppt/slides/_rels/slide1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3.xml"/><Relationship Id="rId6" Type="http://schemas.openxmlformats.org/officeDocument/2006/relationships/hyperlink" Target="https://www.pubnub.com/blog/2015-05-27-internet-of-things-101-getting-started-w-raspberry-pi/" TargetMode="External"/><Relationship Id="rId5" Type="http://schemas.openxmlformats.org/officeDocument/2006/relationships/image" Target="../media/image117.png"/><Relationship Id="rId4" Type="http://schemas.openxmlformats.org/officeDocument/2006/relationships/hyperlink" Target="https://www.inet.se/files/pdf/1974044_0.pdf"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pubnub/workshop-raspberrypi" TargetMode="External"/><Relationship Id="rId2" Type="http://schemas.openxmlformats.org/officeDocument/2006/relationships/notesSlide" Target="../notesSlides/notesSlide125.xm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hyperlink" Target="https://www.sdcard.org/downloads/formatter_4"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www.raspberrypi.org/downloads/" TargetMode="External"/><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pubnub/workshop-raspberrypi" TargetMode="External"/><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create.arduino.cc"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hyperlink" Target="https://github.com/pubnub/workshop-raspberrypi"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hyperlink" Target="https://github.com/pubnub/workshop-raspberrypi/tree/master/projects-python/led"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pubnub/workshop-raspberrypi/blob/master/projects-python/led/led.py" TargetMode="External"/><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pubnub/workshop-raspberrypi/tree/master/projects-python/helloworld" TargetMode="External"/><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pubnub/workshop-raspberrypi/tree/master/projects-python/remote-led" TargetMode="External"/><Relationship Id="rId2" Type="http://schemas.openxmlformats.org/officeDocument/2006/relationships/notesSlide" Target="../notesSlides/notesSlide134.xml"/><Relationship Id="rId1" Type="http://schemas.openxmlformats.org/officeDocument/2006/relationships/slideLayout" Target="../slideLayouts/slideLayout3.xml"/><Relationship Id="rId6" Type="http://schemas.openxmlformats.org/officeDocument/2006/relationships/hyperlink" Target="https://www.pubnub.com/console" TargetMode="External"/><Relationship Id="rId5" Type="http://schemas.openxmlformats.org/officeDocument/2006/relationships/hyperlink" Target="100.xd09spz04.appspot.com" TargetMode="External"/><Relationship Id="rId4" Type="http://schemas.openxmlformats.org/officeDocument/2006/relationships/image" Target="../media/image12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6.xml"/><Relationship Id="rId1" Type="http://schemas.openxmlformats.org/officeDocument/2006/relationships/slideLayout" Target="../slideLayouts/slideLayout3.xml"/><Relationship Id="rId5" Type="http://schemas.openxmlformats.org/officeDocument/2006/relationships/hyperlink" Target="https://github.com/adafruit/Adafruit_Python_DHT/blob/master/examples/simpletest.py" TargetMode="External"/><Relationship Id="rId4" Type="http://schemas.openxmlformats.org/officeDocument/2006/relationships/hyperlink" Target="https://github.com/pubnub/workshop-raspberrypi/tree/master/projects-python/dht22"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www.pubnub.com/console" TargetMode="External"/><Relationship Id="rId2" Type="http://schemas.openxmlformats.org/officeDocument/2006/relationships/notesSlide" Target="../notesSlides/notesSlide137.xml"/><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pubnub/workshop-raspberrypi/tree/master/projects-python" TargetMode="External"/><Relationship Id="rId7" Type="http://schemas.openxmlformats.org/officeDocument/2006/relationships/hyperlink" Target="https://github.com/raspberrypi" TargetMode="External"/><Relationship Id="rId2" Type="http://schemas.openxmlformats.org/officeDocument/2006/relationships/notesSlide" Target="../notesSlides/notesSlide138.xml"/><Relationship Id="rId1" Type="http://schemas.openxmlformats.org/officeDocument/2006/relationships/slideLayout" Target="../slideLayouts/slideLayout3.xml"/><Relationship Id="rId6" Type="http://schemas.openxmlformats.org/officeDocument/2006/relationships/hyperlink" Target="https://www.pubnub.com/docs/web-javascript/data-streams-publish-and-subscribe" TargetMode="External"/><Relationship Id="rId5" Type="http://schemas.openxmlformats.org/officeDocument/2006/relationships/image" Target="../media/image128.png"/><Relationship Id="rId4" Type="http://schemas.openxmlformats.org/officeDocument/2006/relationships/image" Target="../media/image127.png"/></Relationships>
</file>

<file path=ppt/slides/_rels/slide14.xml.rels><?xml version="1.0" encoding="UTF-8" standalone="yes"?>
<Relationships xmlns="http://schemas.openxmlformats.org/package/2006/relationships"><Relationship Id="rId3" Type="http://schemas.openxmlformats.org/officeDocument/2006/relationships/hyperlink" Target="https://cloud.arduino.cc/cloud"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create.arduino.cc" TargetMode="External"/><Relationship Id="rId4" Type="http://schemas.openxmlformats.org/officeDocument/2006/relationships/hyperlink" Target="https://github.com/arduino-libraries"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9.xml"/><Relationship Id="rId1" Type="http://schemas.openxmlformats.org/officeDocument/2006/relationships/slideLayout" Target="../slideLayouts/slideLayout3.xml"/><Relationship Id="rId4" Type="http://schemas.openxmlformats.org/officeDocument/2006/relationships/hyperlink" Target="https://www.raspberrypi.org/learning/getting-started-with-picamera/worksheet/"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diyhacking.com/connect-raspberry-pi-to-laptop-display/" TargetMode="External"/><Relationship Id="rId2" Type="http://schemas.openxmlformats.org/officeDocument/2006/relationships/notesSlide" Target="../notesSlides/notesSlide140.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142.xml.rels><?xml version="1.0" encoding="UTF-8" standalone="yes"?>
<Relationships xmlns="http://schemas.openxmlformats.org/package/2006/relationships"><Relationship Id="rId3" Type="http://schemas.openxmlformats.org/officeDocument/2006/relationships/hyperlink" Target="https://www.raspberrypi.org/blog/piui-control-your-pi-with-your-phone/" TargetMode="External"/><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143.xml.rels><?xml version="1.0" encoding="UTF-8" standalone="yes"?>
<Relationships xmlns="http://schemas.openxmlformats.org/package/2006/relationships"><Relationship Id="rId3" Type="http://schemas.openxmlformats.org/officeDocument/2006/relationships/hyperlink" Target="http://www.pyimagesearch.com/2016/04/18/install-guide-raspberry-pi-3-raspbian-jessie-opencv-3/"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hyperlink" Target="http://www.pyimagesearch.com/2015/03/30/accessing-the-raspberry-pi-camera-with-opencv-and-python/" TargetMode="External"/><Relationship Id="rId4" Type="http://schemas.openxmlformats.org/officeDocument/2006/relationships/image" Target="../media/image132.png"/></Relationships>
</file>

<file path=ppt/slides/_rels/slide144.xml.rels><?xml version="1.0" encoding="UTF-8" standalone="yes"?>
<Relationships xmlns="http://schemas.openxmlformats.org/package/2006/relationships"><Relationship Id="rId3" Type="http://schemas.openxmlformats.org/officeDocument/2006/relationships/hyperlink" Target="https://www.raspberrypi.org/blog/raspberry-pi-zero/" TargetMode="External"/><Relationship Id="rId2" Type="http://schemas.openxmlformats.org/officeDocument/2006/relationships/notesSlide" Target="../notesSlides/notesSlide143.xml"/><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14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hyperlink" Target="https://www.raspberrypi.org/magpi/share-internet-to-the-raspberry-pi-zero/"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6" Type="http://schemas.openxmlformats.org/officeDocument/2006/relationships/hyperlink" Target="http://www.instructables.com/id/How-to-give-an-internet-access-to-Raspberry-Pi-Zer/?ALLSTEPS" TargetMode="External"/><Relationship Id="rId5" Type="http://schemas.openxmlformats.org/officeDocument/2006/relationships/image" Target="../media/image135.png"/><Relationship Id="rId4" Type="http://schemas.openxmlformats.org/officeDocument/2006/relationships/hyperlink" Target="http://www.instructables.com/id/Connect-an-ESP8266-to-your-RaspberryPi/"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5.xml"/><Relationship Id="rId1" Type="http://schemas.openxmlformats.org/officeDocument/2006/relationships/slideLayout" Target="../slideLayouts/slideLayout13.xml"/><Relationship Id="rId4" Type="http://schemas.openxmlformats.org/officeDocument/2006/relationships/hyperlink" Target="https://github.com/IBM-Bluemix/car-data-management"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connected-car.mybluemix.net" TargetMode="External"/><Relationship Id="rId2" Type="http://schemas.openxmlformats.org/officeDocument/2006/relationships/notesSlide" Target="../notesSlides/notesSlide146.xml"/><Relationship Id="rId1" Type="http://schemas.openxmlformats.org/officeDocument/2006/relationships/slideLayout" Target="../slideLayouts/slideLayout13.xml"/><Relationship Id="rId5" Type="http://schemas.openxmlformats.org/officeDocument/2006/relationships/image" Target="../media/image137.png"/><Relationship Id="rId4" Type="http://schemas.openxmlformats.org/officeDocument/2006/relationships/hyperlink" Target="https://developer.ibm.com/recipes/tutorials/vehicle-telematics-analytics-using-real-time-insights/"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nodered.org/" TargetMode="External"/><Relationship Id="rId2" Type="http://schemas.openxmlformats.org/officeDocument/2006/relationships/notesSlide" Target="../notesSlides/notesSlide147.xml"/><Relationship Id="rId1" Type="http://schemas.openxmlformats.org/officeDocument/2006/relationships/slideLayout" Target="../slideLayouts/slideLayout13.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49.xml.rels><?xml version="1.0" encoding="UTF-8" standalone="yes"?>
<Relationships xmlns="http://schemas.openxmlformats.org/package/2006/relationships"><Relationship Id="rId3" Type="http://schemas.openxmlformats.org/officeDocument/2006/relationships/hyperlink" Target="http://www.ibm.com/smarterplanet/us/en/ibmwatson/watson-cloud.html" TargetMode="External"/><Relationship Id="rId2" Type="http://schemas.openxmlformats.org/officeDocument/2006/relationships/notesSlide" Target="../notesSlides/notesSlide148.xml"/><Relationship Id="rId1" Type="http://schemas.openxmlformats.org/officeDocument/2006/relationships/slideLayout" Target="../slideLayouts/slideLayout13.xml"/><Relationship Id="rId6" Type="http://schemas.openxmlformats.org/officeDocument/2006/relationships/hyperlink" Target="http://node-red-bluemix-starter-mbp-git.mybluemix.net/red/" TargetMode="External"/><Relationship Id="rId5" Type="http://schemas.openxmlformats.org/officeDocument/2006/relationships/hyperlink" Target="https://github.com/watson-developer-cloud" TargetMode="External"/><Relationship Id="rId4" Type="http://schemas.openxmlformats.org/officeDocument/2006/relationships/image" Target="../media/image141.png"/></Relationships>
</file>

<file path=ppt/slides/_rels/slide15.xml.rels><?xml version="1.0" encoding="UTF-8" standalone="yes"?>
<Relationships xmlns="http://schemas.openxmlformats.org/package/2006/relationships"><Relationship Id="rId3" Type="http://schemas.openxmlformats.org/officeDocument/2006/relationships/hyperlink" Target="https://codebender.cc"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hyperlink" Target="https://cloud.google.com/solutions/iot-overview" TargetMode="External"/><Relationship Id="rId2" Type="http://schemas.openxmlformats.org/officeDocument/2006/relationships/notesSlide" Target="../notesSlides/notesSlide149.xml"/><Relationship Id="rId1" Type="http://schemas.openxmlformats.org/officeDocument/2006/relationships/slideLayout" Target="../slideLayouts/slideLayout3.xml"/><Relationship Id="rId5" Type="http://schemas.openxmlformats.org/officeDocument/2006/relationships/hyperlink" Target="http://mayur-patil.blogspot.in/2016/04/major-project-work-smart-workplace.html" TargetMode="External"/><Relationship Id="rId4" Type="http://schemas.openxmlformats.org/officeDocument/2006/relationships/hyperlink" Target="http://agriiot.netau.net/"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0.xml"/><Relationship Id="rId1" Type="http://schemas.openxmlformats.org/officeDocument/2006/relationships/slideLayout" Target="../slideLayouts/slideLayout13.xml"/><Relationship Id="rId4" Type="http://schemas.openxmlformats.org/officeDocument/2006/relationships/hyperlink" Target="https://developer.ibm.com/recipes/tutorials/rpi-cam-image-analysis-using-visual-recognition-method/"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www.amazon.in/gp/product/B01CCTXDPU/ref=pd_lpo_sbs_dp_ss_1?pf_rd_p=733112647&amp;pf_rd_s=lpo-top-stripe&amp;pf_rd_t=201&amp;pf_rd_i=B01CJVZTXA&amp;pf_rd_m=A1VBAL9TL5WCBF&amp;pf_rd_r=0H6HTKPWHZ7K8V79BA15" TargetMode="External"/><Relationship Id="rId2" Type="http://schemas.openxmlformats.org/officeDocument/2006/relationships/notesSlide" Target="../notesSlides/notesSlide151.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https://www.raspberrypi.org/learning/getting-started-with-picamera/worksheet/" TargetMode="External"/><Relationship Id="rId4" Type="http://schemas.openxmlformats.org/officeDocument/2006/relationships/hyperlink" Target="http://www.amazon.in/OEM-rev-1-3-raspberry-camera/dp/B00LO4CJDW/ref=sr_1_1?s=computers&amp;ie=UTF8&amp;qid=1465470825&amp;sr=1-1&amp;keywords=pi+camera"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google.com" TargetMode="External"/><Relationship Id="rId2" Type="http://schemas.openxmlformats.org/officeDocument/2006/relationships/notesSlide" Target="../notesSlides/notesSlide152.xm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temboo.com"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arduino-info.wikispaces.com/file/view/RGB-animation.gif/264579766/RGB-animation.gif"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http://bildr.org/blog/wp-content/uploads/2011/01/RGBLEDs2.png" TargetMode="External"/><Relationship Id="rId4" Type="http://schemas.openxmlformats.org/officeDocument/2006/relationships/image" Target="../media/image23.gi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blog.atollic.com/one-trillion-iot-devices-expected-by-2025-what-development-tools-to-use-for-development-of-internet-connected-iot-product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fritzing.org/media/fritzing-repo/projects/s/simple-rgb-led-on-an-arduino-uno/images/RGBLed.pn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www.instructables.com/id/Fading-RGB-LED-Arduino/?ALLSTEP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instructables.com/id/Arduino-Examples-1-Make-An-RGB-Led-Randomly-Flash/?ALLSTEP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123d.circuits.io/" TargetMode="External"/><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hyperlink" Target="https://123d.circuits.io/circuits/1806140-the-unnamed-circuit/edit"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123d.circuits.io/circuits/1806406-random-rgb-leds/embed"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123d.circuits.io/circuits/1806331-fading-rgb-leds/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hyperlink" Target="http://cdn.instructables.com/FDW/WCKV/HKBG733D/FDWWCKVHKBG733D.MEDIUM.jp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cloud.google.com/solutions/iot-overview"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hyperlink" Target="https://upload.wikimedia.org/wikipedia/commons/thumb/f/f0/ADC_Symbol.svg/380px-ADC_Symbol.svg.png"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hyperlink" Target="http://communityofrobots.com/sites/default/files/images/u1/ldrarduino.jp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hyperlink" Target="http://www.hobbytronics.co.uk/arduino-tutorial8-nightligh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blog.claricetechnologies.com/2014/03/demystifying-the-internet-of-thing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hyperlink" Target="http://www.micropik.com/PDF/HCSR04.pdf"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image.slidesharecdn.com/introductioninmicrocontroller-110917084645-phpapp02/95/introduction-in-microcontroller-2-728.jpg?cb=1316249362"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www.tautvidas.com/blog/2012/08/distance-sensing-with-ultrasonic-sensor-and-arduino/"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hyperlink" Target="https://www.google.co.in/search?q=power+supplies+++LM35&amp;espv=2&amp;biw=1366&amp;bih=659&amp;source=lnms&amp;tbm=isch&amp;sa=X&amp;ved=0ahUKEwiN6cWjme_KAhWGRI4KHW7bAiwQ_AUIBygB" TargetMode="External"/><Relationship Id="rId3" Type="http://schemas.openxmlformats.org/officeDocument/2006/relationships/hyperlink" Target="http://i01.i.aliimg.com/img/pb/712/198/947/947198712_089.jpg" TargetMode="External"/><Relationship Id="rId7"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hyperlink" Target="http://www.vegetronix.com/Products/VH400/Soil-Moisture-Probe-FAQ.phtml" TargetMode="External"/><Relationship Id="rId4" Type="http://schemas.openxmlformats.org/officeDocument/2006/relationships/hyperlink" Target="http://i.stack.imgur.com/TIL4E.jpg" TargetMode="External"/><Relationship Id="rId9"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hyperlink" Target="http://www.himix.lt/arduino/arduino-and-soil-moisture-sensor-yl-69/"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www.instructables.com/id/Simple-2-way-motor-control-for-the-arduino/?ALLSTEPS"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hyperlink" Target="http://3.imimg.com/data3/GM/MI/MY-8716310/motor-driver-board-250x250.jpg" TargetMode="Externa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hyperlink" Target="http://www.circuitstoday.com/wp-content/uploads/2016/02/PIR_Sensor_Pin_Out.jpg" TargetMode="External"/><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hyperlink" Target="http://howtomechatronics.com/wp-content/uploads/2015/09/PIR-Motion-Sensor-How-It-Works.png?28ea0f" TargetMode="External"/><Relationship Id="rId5" Type="http://schemas.openxmlformats.org/officeDocument/2006/relationships/image" Target="../media/image62.png"/><Relationship Id="rId4" Type="http://schemas.openxmlformats.org/officeDocument/2006/relationships/hyperlink" Target="https://cdn-learn.adafruit.com/assets/assets/000/013/829/medium800/proximity_PIRbackLabeled.jpg?1390935476"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codebender.cc/sketch:334235"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play.google.com/store/apps/details?id=com.techbitar.android.Andruino&amp;hl=en"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Low-noise_amplifier" TargetMode="External"/><Relationship Id="rId3" Type="http://schemas.openxmlformats.org/officeDocument/2006/relationships/hyperlink" Target="https://en.wikipedia.org/wiki/IEEE_802.11" TargetMode="External"/><Relationship Id="rId7" Type="http://schemas.openxmlformats.org/officeDocument/2006/relationships/hyperlink" Target="https://en.wikipedia.org/wiki/Balun"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s://en.wikipedia.org/wiki/Duplexer" TargetMode="External"/><Relationship Id="rId5" Type="http://schemas.openxmlformats.org/officeDocument/2006/relationships/hyperlink" Target="https://en.wikipedia.org/wiki/Internet_protocol_suite" TargetMode="External"/><Relationship Id="rId4" Type="http://schemas.openxmlformats.org/officeDocument/2006/relationships/hyperlink" Target="https://en.wikipedia.org/wiki/SoftAP" TargetMode="External"/><Relationship Id="rId9" Type="http://schemas.openxmlformats.org/officeDocument/2006/relationships/hyperlink" Target="https://en.wikipedia.org/wiki/Phase-locked_loop"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mathworks.com/examples/matlab-communications/mw/comm_product-introMIMOSystems-introduction-to-mimo-systems" TargetMode="External"/><Relationship Id="rId3" Type="http://schemas.openxmlformats.org/officeDocument/2006/relationships/hyperlink" Target="https://en.wikipedia.org/wiki/Antenna_diversity" TargetMode="External"/><Relationship Id="rId7" Type="http://schemas.openxmlformats.org/officeDocument/2006/relationships/hyperlink" Target="https://en.wikipedia.org/wiki/Universal_asynchronous_receiver/transmitter"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hyperlink" Target="https://en.wikipedia.org/wiki/Serial_Peripheral_Interface_Bus" TargetMode="External"/><Relationship Id="rId11" Type="http://schemas.openxmlformats.org/officeDocument/2006/relationships/hyperlink" Target="https://en.wikipedia.org/wiki/Delivery_traffic_indication_message" TargetMode="External"/><Relationship Id="rId5" Type="http://schemas.openxmlformats.org/officeDocument/2006/relationships/hyperlink" Target="https://en.wikipedia.org/wiki/Secure_Digital" TargetMode="External"/><Relationship Id="rId10" Type="http://schemas.openxmlformats.org/officeDocument/2006/relationships/hyperlink" Target="https://en.wikipedia.org/wiki/Guard_interval" TargetMode="External"/><Relationship Id="rId4" Type="http://schemas.openxmlformats.org/officeDocument/2006/relationships/hyperlink" Target="https://en.wikipedia.org/wiki/ESP8266" TargetMode="External"/><Relationship Id="rId9" Type="http://schemas.openxmlformats.org/officeDocument/2006/relationships/hyperlink" Target="https://en.wikipedia.org/wiki/Frame_aggreg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thingspeak.com"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hyperlink" Target="http://electronut.in/an-iot-project-with-esp8266/"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mathworks/thingspeak-arduino"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hyperlink" Target="http://www.instructables.com/id/Send-sensor-data-DHT11-BMP180-to-ThingSpeak-with-a/?ALLSTEPS"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pradeepsinghblog.files.wordpress.com/2016/04/nodemcu_pins.png?w=616" TargetMode="External"/><Relationship Id="rId3" Type="http://schemas.openxmlformats.org/officeDocument/2006/relationships/hyperlink" Target="http://nodemcu.com/index_en.html" TargetMode="External"/><Relationship Id="rId7"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www.lua.org/about.html"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Atmel" TargetMode="External"/><Relationship Id="rId3" Type="http://schemas.openxmlformats.org/officeDocument/2006/relationships/hyperlink" Target="https://www.arduino.cc/en/Main/FAQ" TargetMode="External"/><Relationship Id="rId7" Type="http://schemas.openxmlformats.org/officeDocument/2006/relationships/hyperlink" Target="https://en.wikipedia.org/wiki/Microcontrolle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en.wikipedia.org/wiki/Integrated_circuit" TargetMode="External"/><Relationship Id="rId5" Type="http://schemas.openxmlformats.org/officeDocument/2006/relationships/image" Target="../media/image10.jpeg"/><Relationship Id="rId10" Type="http://schemas.openxmlformats.org/officeDocument/2006/relationships/hyperlink" Target="http://www.tested.com/tech/robots/456466-know-your-arduino-guide-most-common-boards/" TargetMode="External"/><Relationship Id="rId4" Type="http://schemas.openxmlformats.org/officeDocument/2006/relationships/hyperlink" Target="http://arduinoarts.com/wp-content/uploads/2011/08/Arduino-callouts1.jpg" TargetMode="External"/><Relationship Id="rId9" Type="http://schemas.openxmlformats.org/officeDocument/2006/relationships/hyperlink" Target="https://en.wikipedia.org/wiki/MegaAVR"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www.exploreembedded.com/wiki/index.php?title=Arduino%20Support%20for%20ESP8266%20with%20simple%20test%20code"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hyperlink" Target="http://www.amazon.in/CP2102-CONVERTER-ARDUINO-PROGRAMMER-ADAPTER/dp/B004AIAN5K/ref=sr_1_2?ie=UTF8&amp;qid=1473493034&amp;sr=8-2&amp;keywords=cp2102"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mqtt.org/"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hyperlink" Target="http://image.slidesharecdn.com/mqttiotprotocolscomparison-140219090749-phpapp01/95/mqtt-iot-protocols-comparison-12-638.jpg?cb=1392817944"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hyperlink" Target="http://moxd.io/2015/10/public-mqtt-broker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chrome.google.com/webstore/detail/mqttlens/hemojaaeigabkbcookmlgmdigohjobjm?hl=en"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knolleary/pubsubclient"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hyperlink" Target="http://mayur-patil.blogspot.in/2016/02/attended-fdp-routing-in-iot-at-pune.html"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play.google.com/store/apps/details?id=at.tripwire.mqtt.client&amp;hl=en"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hyperlink" Target="http://99.xd09spz04.appspot.com/" TargetMode="External"/><Relationship Id="rId4" Type="http://schemas.openxmlformats.org/officeDocument/2006/relationships/image" Target="../media/image85.pn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mayurpatil/WebControlledLED" TargetMode="External"/><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hyperlink" Target="99.xd09spz04.appspot.com"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arduino.esp8266.com/stable/package_esp8266com_index.json"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developer.mbed.org/users/sschocke/code/WiFiLamp/wiki/Updating-ESP8266-Firmware"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www.google.co.in/url?sa=i&amp;rct=j&amp;q=&amp;esrc=s&amp;source=images&amp;cd=&amp;cad=rja&amp;uact=8&amp;ved=0ahUKEwiZhIXXsY_LAhUIGqYKHa8uCvMQjRwIBw&amp;url=http://www.techmalak.com/this-new-home-automation-technology-is-promising/&amp;bvm=bv.115277099,d.dGY&amp;psig=AFQjCNHDiNvHPGzYy5y1Kls0OAp_wOa7BQ&amp;ust=1456368518799164" TargetMode="External"/><Relationship Id="rId7" Type="http://schemas.openxmlformats.org/officeDocument/2006/relationships/hyperlink" Target="https://www.google.co.in/url?sa=i&amp;rct=j&amp;q=&amp;esrc=s&amp;source=images&amp;cd=&amp;cad=rja&amp;uact=8&amp;ved=0ahUKEwjngNrcs4_LAhUDJaYKHbLzCfgQjRwIBw&amp;url=http://www.hwm-water.com/water-management-products/radcom-technologies/data-logging-telemetry/&amp;psig=AFQjCNGodApZh72Q_Yw3Q8kQQWslqFycxA&amp;ust=1456369030925727" TargetMode="External"/><Relationship Id="rId12" Type="http://schemas.openxmlformats.org/officeDocument/2006/relationships/image" Target="../media/image93.png"/><Relationship Id="rId2" Type="http://schemas.openxmlformats.org/officeDocument/2006/relationships/notesSlide" Target="../notesSlides/notesSlide97.xml"/><Relationship Id="rId1" Type="http://schemas.openxmlformats.org/officeDocument/2006/relationships/slideLayout" Target="../slideLayouts/slideLayout3.xml"/><Relationship Id="rId6" Type="http://schemas.openxmlformats.org/officeDocument/2006/relationships/hyperlink" Target="https://www.google.co.in/url?sa=i&amp;rct=j&amp;q=&amp;esrc=s&amp;source=images&amp;cd=&amp;cad=rja&amp;uact=8&amp;ved=0ahUKEwjG3P6gs4_LAhWi2qYKHR6sAqEQjRwIBw&amp;url=https://www.news-pr.in/india-industrial-automation-outlook-to-2020.html&amp;psig=AFQjCNGUjbHxU0Ja4Sf1umdmEixLUdRp9Q&amp;ust=1456368935252754" TargetMode="External"/><Relationship Id="rId11" Type="http://schemas.openxmlformats.org/officeDocument/2006/relationships/image" Target="../media/image92.png"/><Relationship Id="rId5" Type="http://schemas.openxmlformats.org/officeDocument/2006/relationships/hyperlink" Target="https://www.google.co.in/url?sa=i&amp;rct=j&amp;q=&amp;esrc=s&amp;source=images&amp;cd=&amp;cad=rja&amp;uact=8&amp;ved=0ahUKEwiq48GAs4_LAhXF4aYKHXZyCE4QjRwIBw&amp;url=http://sydney.edu.au/news/84.html?newsstoryid=10737&amp;psig=AFQjCNEGSjny7svBHFHE7MvHq_UbVRR3JQ&amp;ust=1456368861687010" TargetMode="External"/><Relationship Id="rId10" Type="http://schemas.openxmlformats.org/officeDocument/2006/relationships/image" Target="../media/image91.png"/><Relationship Id="rId4" Type="http://schemas.openxmlformats.org/officeDocument/2006/relationships/hyperlink" Target="https://www.google.co.in/url?sa=i&amp;rct=j&amp;q=&amp;esrc=s&amp;source=images&amp;cd=&amp;cad=rja&amp;uact=8&amp;ved=0ahUKEwju1NbMso_LAhWG6KYKHTdGCpAQjRwIBw&amp;url=http://www.meitrack.com/en/vehicle-tracking/&amp;bvm=bv.115277099,d.dGY&amp;psig=AFQjCNG-PxQBb5J7llkqGF0JrWo4MTXVXA&amp;ust=1456368753722227" TargetMode="External"/><Relationship Id="rId9" Type="http://schemas.openxmlformats.org/officeDocument/2006/relationships/image" Target="../media/image9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311700" y="0"/>
            <a:ext cx="8832300" cy="3320100"/>
          </a:xfrm>
          <a:prstGeom prst="rect">
            <a:avLst/>
          </a:prstGeom>
        </p:spPr>
        <p:txBody>
          <a:bodyPr lIns="91425" tIns="91425" rIns="91425" bIns="91425" anchor="b" anchorCtr="0">
            <a:noAutofit/>
          </a:bodyPr>
          <a:lstStyle/>
          <a:p>
            <a:pPr lvl="0" algn="r">
              <a:spcBef>
                <a:spcPts val="0"/>
              </a:spcBef>
              <a:buNone/>
            </a:pPr>
            <a:r>
              <a:rPr lang="en-GB" sz="3600"/>
              <a:t>Internet of Things</a:t>
            </a:r>
          </a:p>
        </p:txBody>
      </p:sp>
      <p:sp>
        <p:nvSpPr>
          <p:cNvPr id="80" name="Shape 80"/>
          <p:cNvSpPr txBox="1">
            <a:spLocks noGrp="1"/>
          </p:cNvSpPr>
          <p:nvPr>
            <p:ph type="subTitle" idx="1"/>
          </p:nvPr>
        </p:nvSpPr>
        <p:spPr>
          <a:xfrm>
            <a:off x="5064725" y="3241425"/>
            <a:ext cx="3767700" cy="861300"/>
          </a:xfrm>
          <a:prstGeom prst="rect">
            <a:avLst/>
          </a:prstGeom>
        </p:spPr>
        <p:txBody>
          <a:bodyPr lIns="91425" tIns="91425" rIns="91425" bIns="91425" anchor="t" anchorCtr="0">
            <a:noAutofit/>
          </a:bodyPr>
          <a:lstStyle/>
          <a:p>
            <a:pPr lvl="0" rtl="0">
              <a:spcBef>
                <a:spcPts val="0"/>
              </a:spcBef>
              <a:buNone/>
            </a:pPr>
            <a:r>
              <a:rPr lang="en-GB"/>
              <a:t>Hands-On</a:t>
            </a:r>
          </a:p>
          <a:p>
            <a:pPr lvl="0">
              <a:spcBef>
                <a:spcPts val="0"/>
              </a:spcBef>
              <a:buNone/>
            </a:pPr>
            <a:endParaRPr/>
          </a:p>
        </p:txBody>
      </p:sp>
      <p:sp>
        <p:nvSpPr>
          <p:cNvPr id="81" name="Shape 8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a:t>
            </a:fld>
            <a:endParaRPr lang="en-GB"/>
          </a:p>
        </p:txBody>
      </p:sp>
      <p:sp>
        <p:nvSpPr>
          <p:cNvPr id="82" name="Shape 82"/>
          <p:cNvSpPr txBox="1"/>
          <p:nvPr/>
        </p:nvSpPr>
        <p:spPr>
          <a:xfrm>
            <a:off x="5149350" y="3934025"/>
            <a:ext cx="3871800" cy="954000"/>
          </a:xfrm>
          <a:prstGeom prst="rect">
            <a:avLst/>
          </a:prstGeom>
          <a:noFill/>
          <a:ln>
            <a:noFill/>
          </a:ln>
        </p:spPr>
        <p:txBody>
          <a:bodyPr lIns="91425" tIns="91425" rIns="91425" bIns="91425" anchor="t" anchorCtr="0">
            <a:noAutofit/>
          </a:bodyPr>
          <a:lstStyle/>
          <a:p>
            <a:pPr lvl="0" algn="ctr" rtl="0">
              <a:spcBef>
                <a:spcPts val="0"/>
              </a:spcBef>
              <a:buNone/>
            </a:pPr>
            <a:r>
              <a:rPr lang="en-GB"/>
              <a:t>Govind G N,</a:t>
            </a:r>
            <a:r>
              <a:rPr lang="en-GB" u="sng">
                <a:solidFill>
                  <a:srgbClr val="0000FF"/>
                </a:solidFill>
                <a:hlinkClick r:id="rId3"/>
              </a:rPr>
              <a:t>Mayur Patil,</a:t>
            </a:r>
          </a:p>
          <a:p>
            <a:pPr lvl="0" algn="ctr" rtl="0">
              <a:spcBef>
                <a:spcPts val="0"/>
              </a:spcBef>
              <a:buNone/>
            </a:pPr>
            <a:r>
              <a:rPr lang="en-GB"/>
              <a:t>Faculty, CSE Dept,</a:t>
            </a:r>
          </a:p>
          <a:p>
            <a:pPr lvl="0" algn="ctr" rtl="0">
              <a:spcBef>
                <a:spcPts val="0"/>
              </a:spcBef>
              <a:buNone/>
            </a:pPr>
            <a:r>
              <a:rPr lang="en-GB" u="sng">
                <a:solidFill>
                  <a:srgbClr val="0000FF"/>
                </a:solidFill>
                <a:hlinkClick r:id="rId4"/>
              </a:rPr>
              <a:t>SDMCET, Dharwad, Karnataka, INDIA</a:t>
            </a:r>
          </a:p>
        </p:txBody>
      </p:sp>
      <p:pic>
        <p:nvPicPr>
          <p:cNvPr id="83" name="Shape 83"/>
          <p:cNvPicPr preferRelativeResize="0"/>
          <p:nvPr/>
        </p:nvPicPr>
        <p:blipFill>
          <a:blip r:embed="rId5">
            <a:alphaModFix/>
          </a:blip>
          <a:stretch>
            <a:fillRect/>
          </a:stretch>
        </p:blipFill>
        <p:spPr>
          <a:xfrm>
            <a:off x="311700" y="0"/>
            <a:ext cx="2183449" cy="2285123"/>
          </a:xfrm>
          <a:prstGeom prst="rect">
            <a:avLst/>
          </a:prstGeom>
          <a:noFill/>
          <a:ln>
            <a:noFill/>
          </a:ln>
        </p:spPr>
      </p:pic>
      <p:pic>
        <p:nvPicPr>
          <p:cNvPr id="84" name="Shape 84"/>
          <p:cNvPicPr preferRelativeResize="0"/>
          <p:nvPr/>
        </p:nvPicPr>
        <p:blipFill>
          <a:blip r:embed="rId6">
            <a:alphaModFix/>
          </a:blip>
          <a:stretch>
            <a:fillRect/>
          </a:stretch>
        </p:blipFill>
        <p:spPr>
          <a:xfrm>
            <a:off x="6257724" y="107100"/>
            <a:ext cx="2633675" cy="2285123"/>
          </a:xfrm>
          <a:prstGeom prst="rect">
            <a:avLst/>
          </a:prstGeom>
          <a:noFill/>
          <a:ln>
            <a:noFill/>
          </a:ln>
        </p:spPr>
      </p:pic>
      <p:pic>
        <p:nvPicPr>
          <p:cNvPr id="85" name="Shape 85"/>
          <p:cNvPicPr preferRelativeResize="0"/>
          <p:nvPr/>
        </p:nvPicPr>
        <p:blipFill>
          <a:blip r:embed="rId7">
            <a:alphaModFix/>
          </a:blip>
          <a:stretch>
            <a:fillRect/>
          </a:stretch>
        </p:blipFill>
        <p:spPr>
          <a:xfrm>
            <a:off x="3418362" y="149400"/>
            <a:ext cx="2307274" cy="2200525"/>
          </a:xfrm>
          <a:prstGeom prst="rect">
            <a:avLst/>
          </a:prstGeom>
          <a:noFill/>
          <a:ln>
            <a:noFill/>
          </a:ln>
        </p:spPr>
      </p:pic>
      <p:pic>
        <p:nvPicPr>
          <p:cNvPr id="86" name="Shape 86"/>
          <p:cNvPicPr preferRelativeResize="0"/>
          <p:nvPr/>
        </p:nvPicPr>
        <p:blipFill rotWithShape="1">
          <a:blip r:embed="rId8">
            <a:alphaModFix/>
          </a:blip>
          <a:srcRect t="-3166" b="5424"/>
          <a:stretch/>
        </p:blipFill>
        <p:spPr>
          <a:xfrm>
            <a:off x="0" y="2200524"/>
            <a:ext cx="5289825" cy="2942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311700" y="168825"/>
            <a:ext cx="8520599" cy="4895999"/>
          </a:xfrm>
          <a:prstGeom prst="rect">
            <a:avLst/>
          </a:prstGeom>
        </p:spPr>
        <p:txBody>
          <a:bodyPr lIns="91425" tIns="91425" rIns="91425" bIns="91425" anchor="t" anchorCtr="0">
            <a:noAutofit/>
          </a:bodyPr>
          <a:lstStyle/>
          <a:p>
            <a:pPr lvl="0" rtl="0">
              <a:lnSpc>
                <a:spcPct val="120000"/>
              </a:lnSpc>
              <a:spcBef>
                <a:spcPts val="1000"/>
              </a:spcBef>
              <a:spcAft>
                <a:spcPts val="1000"/>
              </a:spcAft>
              <a:buClr>
                <a:schemeClr val="dk1"/>
              </a:buClr>
              <a:buSzPct val="91666"/>
              <a:buFont typeface="Arial"/>
              <a:buNone/>
            </a:pPr>
            <a:r>
              <a:rPr lang="en-GB" sz="1200" b="1" u="sng">
                <a:solidFill>
                  <a:srgbClr val="000000"/>
                </a:solidFill>
                <a:highlight>
                  <a:srgbClr val="FFFFFF"/>
                </a:highlight>
                <a:hlinkClick r:id="rId3"/>
              </a:rPr>
              <a:t>analogReference()</a:t>
            </a:r>
          </a:p>
          <a:p>
            <a:pPr lvl="0" rtl="0">
              <a:spcBef>
                <a:spcPts val="1400"/>
              </a:spcBef>
              <a:spcAft>
                <a:spcPts val="700"/>
              </a:spcAft>
              <a:buClr>
                <a:schemeClr val="dk1"/>
              </a:buClr>
              <a:buSzPct val="91666"/>
              <a:buFont typeface="Arial"/>
              <a:buNone/>
            </a:pPr>
            <a:r>
              <a:rPr lang="en-GB" sz="1200" b="1">
                <a:solidFill>
                  <a:srgbClr val="000000"/>
                </a:solidFill>
                <a:highlight>
                  <a:srgbClr val="FFFFFF"/>
                </a:highlight>
              </a:rPr>
              <a:t>Description</a:t>
            </a:r>
          </a:p>
          <a:p>
            <a:pPr lvl="0" rtl="0">
              <a:lnSpc>
                <a:spcPct val="175000"/>
              </a:lnSpc>
              <a:spcBef>
                <a:spcPts val="0"/>
              </a:spcBef>
              <a:spcAft>
                <a:spcPts val="1700"/>
              </a:spcAft>
              <a:buClr>
                <a:schemeClr val="dk1"/>
              </a:buClr>
              <a:buSzPct val="91666"/>
              <a:buFont typeface="Arial"/>
              <a:buNone/>
            </a:pPr>
            <a:r>
              <a:rPr lang="en-GB" sz="1200" b="1">
                <a:solidFill>
                  <a:srgbClr val="000000"/>
                </a:solidFill>
                <a:highlight>
                  <a:srgbClr val="FFFFFF"/>
                </a:highlight>
                <a:latin typeface="Verdana"/>
                <a:ea typeface="Verdana"/>
                <a:cs typeface="Verdana"/>
                <a:sym typeface="Verdana"/>
              </a:rPr>
              <a:t>Configures the reference voltage used for analog input (i.e. the value used as the top of the input range). The options are:</a:t>
            </a:r>
          </a:p>
          <a:p>
            <a:pPr marL="457200" lvl="0" indent="-228600" rtl="0">
              <a:lnSpc>
                <a:spcPct val="160000"/>
              </a:lnSpc>
              <a:spcBef>
                <a:spcPts val="0"/>
              </a:spcBef>
              <a:spcAft>
                <a:spcPts val="0"/>
              </a:spcAft>
              <a:buClr>
                <a:srgbClr val="000000"/>
              </a:buClr>
              <a:buSzPct val="100000"/>
              <a:buFont typeface="Verdana"/>
              <a:buNone/>
            </a:pPr>
            <a:r>
              <a:rPr lang="en-GB" sz="1200" b="1">
                <a:solidFill>
                  <a:srgbClr val="000000"/>
                </a:solidFill>
                <a:highlight>
                  <a:srgbClr val="FFFFFF"/>
                </a:highlight>
                <a:latin typeface="Verdana"/>
                <a:ea typeface="Verdana"/>
                <a:cs typeface="Verdana"/>
                <a:sym typeface="Verdana"/>
              </a:rPr>
              <a:t>DEFAULT: The default analog reference of 5 volts (on 5V Arduino boards) or 3.3 volts (on 3.3V Arduino boards)</a:t>
            </a:r>
          </a:p>
          <a:p>
            <a:pPr marL="457200" lvl="0" indent="-228600" rtl="0">
              <a:lnSpc>
                <a:spcPct val="160000"/>
              </a:lnSpc>
              <a:spcBef>
                <a:spcPts val="0"/>
              </a:spcBef>
              <a:spcAft>
                <a:spcPts val="0"/>
              </a:spcAft>
              <a:buClr>
                <a:srgbClr val="000000"/>
              </a:buClr>
              <a:buSzPct val="100000"/>
              <a:buFont typeface="Verdana"/>
              <a:buNone/>
            </a:pPr>
            <a:r>
              <a:rPr lang="en-GB" sz="1200" b="1">
                <a:solidFill>
                  <a:srgbClr val="000000"/>
                </a:solidFill>
                <a:highlight>
                  <a:srgbClr val="FFFFFF"/>
                </a:highlight>
                <a:latin typeface="Verdana"/>
                <a:ea typeface="Verdana"/>
                <a:cs typeface="Verdana"/>
                <a:sym typeface="Verdana"/>
              </a:rPr>
              <a:t>INTERNAL: Built-in reference, equal to 1.1 volts on the ATmega168 or ATmega328 and 2.56 volts on the ATmega8(</a:t>
            </a:r>
            <a:r>
              <a:rPr lang="en-GB" sz="1200" b="1" i="1">
                <a:solidFill>
                  <a:srgbClr val="000000"/>
                </a:solidFill>
                <a:highlight>
                  <a:srgbClr val="FFFFFF"/>
                </a:highlight>
                <a:latin typeface="Verdana"/>
                <a:ea typeface="Verdana"/>
                <a:cs typeface="Verdana"/>
                <a:sym typeface="Verdana"/>
              </a:rPr>
              <a:t>not available on the Arduino Mega</a:t>
            </a:r>
            <a:r>
              <a:rPr lang="en-GB" sz="1200" b="1">
                <a:solidFill>
                  <a:srgbClr val="000000"/>
                </a:solidFill>
                <a:highlight>
                  <a:srgbClr val="FFFFFF"/>
                </a:highlight>
                <a:latin typeface="Verdana"/>
                <a:ea typeface="Verdana"/>
                <a:cs typeface="Verdana"/>
                <a:sym typeface="Verdana"/>
              </a:rPr>
              <a:t>)</a:t>
            </a:r>
          </a:p>
          <a:p>
            <a:pPr marL="457200" lvl="0" indent="-228600" rtl="0">
              <a:lnSpc>
                <a:spcPct val="160000"/>
              </a:lnSpc>
              <a:spcBef>
                <a:spcPts val="0"/>
              </a:spcBef>
              <a:spcAft>
                <a:spcPts val="0"/>
              </a:spcAft>
              <a:buClr>
                <a:srgbClr val="000000"/>
              </a:buClr>
              <a:buSzPct val="100000"/>
              <a:buFont typeface="Verdana"/>
              <a:buNone/>
            </a:pPr>
            <a:r>
              <a:rPr lang="en-GB" sz="1200" b="1">
                <a:solidFill>
                  <a:srgbClr val="000000"/>
                </a:solidFill>
                <a:highlight>
                  <a:srgbClr val="FFFFFF"/>
                </a:highlight>
                <a:latin typeface="Verdana"/>
                <a:ea typeface="Verdana"/>
                <a:cs typeface="Verdana"/>
                <a:sym typeface="Verdana"/>
              </a:rPr>
              <a:t>EXTERNAL: The voltage applied to the AREF pin (0 to 5V only) is used as the reference.</a:t>
            </a:r>
          </a:p>
          <a:p>
            <a:pPr lvl="0" rtl="0">
              <a:spcBef>
                <a:spcPts val="1400"/>
              </a:spcBef>
              <a:spcAft>
                <a:spcPts val="700"/>
              </a:spcAft>
              <a:buClr>
                <a:schemeClr val="dk1"/>
              </a:buClr>
              <a:buSzPct val="91666"/>
              <a:buFont typeface="Arial"/>
              <a:buNone/>
            </a:pPr>
            <a:r>
              <a:rPr lang="en-GB" sz="1200" b="1">
                <a:solidFill>
                  <a:srgbClr val="000000"/>
                </a:solidFill>
                <a:highlight>
                  <a:srgbClr val="FFFFFF"/>
                </a:highlight>
              </a:rPr>
              <a:t>Syntax</a:t>
            </a:r>
          </a:p>
          <a:p>
            <a:pPr lvl="0" rtl="0">
              <a:lnSpc>
                <a:spcPct val="175000"/>
              </a:lnSpc>
              <a:spcBef>
                <a:spcPts val="0"/>
              </a:spcBef>
              <a:spcAft>
                <a:spcPts val="1700"/>
              </a:spcAft>
              <a:buNone/>
            </a:pPr>
            <a:r>
              <a:rPr lang="en-GB" sz="1200" b="1">
                <a:solidFill>
                  <a:srgbClr val="000000"/>
                </a:solidFill>
                <a:highlight>
                  <a:srgbClr val="FFFFFF"/>
                </a:highlight>
                <a:latin typeface="Verdana"/>
                <a:ea typeface="Verdana"/>
                <a:cs typeface="Verdana"/>
                <a:sym typeface="Verdana"/>
              </a:rPr>
              <a:t>analogReference(type)</a:t>
            </a:r>
          </a:p>
          <a:p>
            <a:pPr lvl="0" rtl="0">
              <a:lnSpc>
                <a:spcPct val="175000"/>
              </a:lnSpc>
              <a:spcBef>
                <a:spcPts val="0"/>
              </a:spcBef>
              <a:spcAft>
                <a:spcPts val="1700"/>
              </a:spcAft>
              <a:buNone/>
            </a:pPr>
            <a:r>
              <a:rPr lang="en-GB" sz="1200" b="1">
                <a:solidFill>
                  <a:srgbClr val="000000"/>
                </a:solidFill>
                <a:highlight>
                  <a:srgbClr val="FFFFFF"/>
                </a:highlight>
              </a:rPr>
              <a:t>Parameters </a:t>
            </a:r>
            <a:r>
              <a:rPr lang="en-GB" sz="1200" b="1">
                <a:solidFill>
                  <a:srgbClr val="000000"/>
                </a:solidFill>
                <a:highlight>
                  <a:srgbClr val="FFFFFF"/>
                </a:highlight>
                <a:latin typeface="Verdana"/>
                <a:ea typeface="Verdana"/>
                <a:cs typeface="Verdana"/>
                <a:sym typeface="Verdana"/>
              </a:rPr>
              <a:t>type: which type of reference to use (DEFAULT, INTERNAL, INTERNAL1V1, INTERNAL2V56, or EXTERNAL)</a:t>
            </a:r>
          </a:p>
        </p:txBody>
      </p:sp>
      <p:sp>
        <p:nvSpPr>
          <p:cNvPr id="161" name="Shape 1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txBox="1">
            <a:spLocks noGrp="1"/>
          </p:cNvSpPr>
          <p:nvPr>
            <p:ph type="title"/>
          </p:nvPr>
        </p:nvSpPr>
        <p:spPr>
          <a:xfrm>
            <a:off x="311700" y="0"/>
            <a:ext cx="8520599" cy="543599"/>
          </a:xfrm>
          <a:prstGeom prst="rect">
            <a:avLst/>
          </a:prstGeom>
        </p:spPr>
        <p:txBody>
          <a:bodyPr lIns="91425" tIns="91425" rIns="91425" bIns="91425" anchor="t" anchorCtr="0">
            <a:noAutofit/>
          </a:bodyPr>
          <a:lstStyle/>
          <a:p>
            <a:pPr lvl="0" algn="ctr">
              <a:spcBef>
                <a:spcPts val="0"/>
              </a:spcBef>
              <a:buNone/>
            </a:pPr>
            <a:r>
              <a:rPr lang="en-GB"/>
              <a:t>Arduino Ethernet Shield</a:t>
            </a:r>
          </a:p>
        </p:txBody>
      </p:sp>
      <p:sp>
        <p:nvSpPr>
          <p:cNvPr id="906" name="Shape 90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907" name="Shape 90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100</a:t>
            </a:fld>
            <a:endParaRPr lang="en-GB"/>
          </a:p>
        </p:txBody>
      </p:sp>
      <p:pic>
        <p:nvPicPr>
          <p:cNvPr id="908" name="Shape 908"/>
          <p:cNvPicPr preferRelativeResize="0"/>
          <p:nvPr/>
        </p:nvPicPr>
        <p:blipFill>
          <a:blip r:embed="rId3">
            <a:alphaModFix/>
          </a:blip>
          <a:stretch>
            <a:fillRect/>
          </a:stretch>
        </p:blipFill>
        <p:spPr>
          <a:xfrm>
            <a:off x="1671400" y="543600"/>
            <a:ext cx="5801201" cy="458254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Shape 91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a:spcBef>
                <a:spcPts val="0"/>
              </a:spcBef>
              <a:buNone/>
            </a:pPr>
            <a:r>
              <a:rPr lang="en-GB"/>
              <a:t>Ethernet Shield Features</a:t>
            </a:r>
          </a:p>
        </p:txBody>
      </p:sp>
      <p:sp>
        <p:nvSpPr>
          <p:cNvPr id="914" name="Shape 91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buClr>
                <a:srgbClr val="000000"/>
              </a:buClr>
            </a:pPr>
            <a:r>
              <a:rPr lang="en-GB">
                <a:solidFill>
                  <a:srgbClr val="000000"/>
                </a:solidFill>
              </a:rPr>
              <a:t>Based on </a:t>
            </a:r>
            <a:r>
              <a:rPr lang="en-GB" u="sng">
                <a:solidFill>
                  <a:srgbClr val="0000FF"/>
                </a:solidFill>
                <a:hlinkClick r:id="rId3"/>
              </a:rPr>
              <a:t>W51000 chip</a:t>
            </a:r>
            <a:r>
              <a:rPr lang="en-GB">
                <a:solidFill>
                  <a:srgbClr val="000000"/>
                </a:solidFill>
              </a:rPr>
              <a:t> </a:t>
            </a:r>
          </a:p>
          <a:p>
            <a:pPr marL="457200" lvl="0" indent="-228600" rtl="0">
              <a:spcBef>
                <a:spcPts val="0"/>
              </a:spcBef>
              <a:buClr>
                <a:srgbClr val="000000"/>
              </a:buClr>
            </a:pPr>
            <a:r>
              <a:rPr lang="en-GB">
                <a:solidFill>
                  <a:srgbClr val="000000"/>
                </a:solidFill>
              </a:rPr>
              <a:t>It has internal 16K buffer</a:t>
            </a:r>
          </a:p>
          <a:p>
            <a:pPr marL="457200" lvl="0" indent="-228600" rtl="0">
              <a:spcBef>
                <a:spcPts val="0"/>
              </a:spcBef>
              <a:buClr>
                <a:srgbClr val="000000"/>
              </a:buClr>
            </a:pPr>
            <a:r>
              <a:rPr lang="en-GB">
                <a:solidFill>
                  <a:srgbClr val="000000"/>
                </a:solidFill>
              </a:rPr>
              <a:t>Connection speed upto 10/100Mb</a:t>
            </a:r>
          </a:p>
          <a:p>
            <a:pPr marL="457200" lvl="0" indent="-228600" rtl="0">
              <a:spcBef>
                <a:spcPts val="0"/>
              </a:spcBef>
              <a:buClr>
                <a:srgbClr val="000000"/>
              </a:buClr>
            </a:pPr>
            <a:r>
              <a:rPr lang="en-GB">
                <a:solidFill>
                  <a:srgbClr val="000000"/>
                </a:solidFill>
              </a:rPr>
              <a:t>Comes bundled with Arduino Ethernet Library</a:t>
            </a:r>
          </a:p>
          <a:p>
            <a:pPr marL="457200" lvl="0" indent="-228600" rtl="0">
              <a:spcBef>
                <a:spcPts val="0"/>
              </a:spcBef>
              <a:buClr>
                <a:srgbClr val="000000"/>
              </a:buClr>
            </a:pPr>
            <a:r>
              <a:rPr lang="en-GB">
                <a:solidFill>
                  <a:srgbClr val="000000"/>
                </a:solidFill>
              </a:rPr>
              <a:t>Contains on-board micro SD slot </a:t>
            </a:r>
            <a:r>
              <a:rPr lang="en-GB" sz="1200" b="1">
                <a:solidFill>
                  <a:srgbClr val="666666"/>
                </a:solidFill>
              </a:rPr>
              <a:t>(requires use of external SD card library)</a:t>
            </a:r>
            <a:r>
              <a:rPr lang="en-GB">
                <a:solidFill>
                  <a:srgbClr val="000000"/>
                </a:solidFill>
              </a:rPr>
              <a:t> </a:t>
            </a:r>
          </a:p>
          <a:p>
            <a:pPr lvl="0">
              <a:spcBef>
                <a:spcPts val="0"/>
              </a:spcBef>
              <a:buNone/>
            </a:pPr>
            <a:endParaRPr>
              <a:solidFill>
                <a:srgbClr val="000000"/>
              </a:solidFill>
            </a:endParaRPr>
          </a:p>
        </p:txBody>
      </p:sp>
      <p:sp>
        <p:nvSpPr>
          <p:cNvPr id="915" name="Shape 9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101</a:t>
            </a:fld>
            <a:endParaRPr lang="en-GB"/>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54350" y="793825"/>
            <a:ext cx="9144000" cy="4306500"/>
          </a:xfrm>
          <a:prstGeom prst="rect">
            <a:avLst/>
          </a:prstGeom>
        </p:spPr>
        <p:txBody>
          <a:bodyPr lIns="91425" tIns="91425" rIns="91425" bIns="91425" anchor="t" anchorCtr="0">
            <a:noAutofit/>
          </a:bodyPr>
          <a:lstStyle/>
          <a:p>
            <a:pPr lvl="0" rtl="0">
              <a:spcBef>
                <a:spcPts val="0"/>
              </a:spcBef>
              <a:spcAft>
                <a:spcPts val="0"/>
              </a:spcAft>
              <a:buClr>
                <a:schemeClr val="dk1"/>
              </a:buClr>
              <a:buSzPct val="91666"/>
              <a:buFont typeface="Arial"/>
              <a:buNone/>
            </a:pPr>
            <a:r>
              <a:rPr lang="en-GB" sz="1200" b="1">
                <a:solidFill>
                  <a:srgbClr val="000000"/>
                </a:solidFill>
              </a:rPr>
              <a:t>#include &lt;SPI.h&gt;</a:t>
            </a:r>
          </a:p>
          <a:p>
            <a:pPr lvl="0" rtl="0">
              <a:spcBef>
                <a:spcPts val="0"/>
              </a:spcBef>
              <a:spcAft>
                <a:spcPts val="0"/>
              </a:spcAft>
              <a:buClr>
                <a:schemeClr val="dk1"/>
              </a:buClr>
              <a:buSzPct val="91666"/>
              <a:buFont typeface="Arial"/>
              <a:buNone/>
            </a:pPr>
            <a:r>
              <a:rPr lang="en-GB" sz="1200" b="1">
                <a:solidFill>
                  <a:srgbClr val="000000"/>
                </a:solidFill>
              </a:rPr>
              <a:t>#include &lt;Ethernet.h&gt;</a:t>
            </a:r>
          </a:p>
          <a:p>
            <a:pPr lvl="0" rtl="0">
              <a:spcBef>
                <a:spcPts val="0"/>
              </a:spcBef>
              <a:spcAft>
                <a:spcPts val="0"/>
              </a:spcAft>
              <a:buClr>
                <a:schemeClr val="dk1"/>
              </a:buClr>
              <a:buSzPct val="91666"/>
              <a:buFont typeface="Arial"/>
              <a:buNone/>
            </a:pPr>
            <a:r>
              <a:rPr lang="en-GB" sz="1200" b="1">
                <a:solidFill>
                  <a:srgbClr val="000000"/>
                </a:solidFill>
              </a:rPr>
              <a:t>byte mac[] = { 0x00, 0xAA, 0xBB, 0xCC, 0xDE, 0x02 };</a:t>
            </a:r>
          </a:p>
          <a:p>
            <a:pPr lvl="0" rtl="0">
              <a:spcBef>
                <a:spcPts val="0"/>
              </a:spcBef>
              <a:spcAft>
                <a:spcPts val="0"/>
              </a:spcAft>
              <a:buClr>
                <a:schemeClr val="dk1"/>
              </a:buClr>
              <a:buSzPct val="91666"/>
              <a:buFont typeface="Arial"/>
              <a:buNone/>
            </a:pPr>
            <a:r>
              <a:rPr lang="en-GB" sz="1200" b="1">
                <a:solidFill>
                  <a:srgbClr val="000000"/>
                </a:solidFill>
              </a:rPr>
              <a:t>EthernetClient client;</a:t>
            </a:r>
          </a:p>
          <a:p>
            <a:pPr lvl="0" rtl="0">
              <a:spcBef>
                <a:spcPts val="0"/>
              </a:spcBef>
              <a:spcAft>
                <a:spcPts val="0"/>
              </a:spcAft>
              <a:buClr>
                <a:schemeClr val="dk1"/>
              </a:buClr>
              <a:buSzPct val="91666"/>
              <a:buFont typeface="Arial"/>
              <a:buNone/>
            </a:pPr>
            <a:r>
              <a:rPr lang="en-GB" sz="1200" b="1">
                <a:solidFill>
                  <a:srgbClr val="000000"/>
                </a:solidFill>
              </a:rPr>
              <a:t>void setup() {</a:t>
            </a:r>
          </a:p>
          <a:p>
            <a:pPr lvl="0" rtl="0">
              <a:spcBef>
                <a:spcPts val="0"/>
              </a:spcBef>
              <a:spcAft>
                <a:spcPts val="0"/>
              </a:spcAft>
              <a:buNone/>
            </a:pPr>
            <a:r>
              <a:rPr lang="en-GB" sz="1200" b="1">
                <a:solidFill>
                  <a:srgbClr val="000000"/>
                </a:solidFill>
              </a:rPr>
              <a:t>  Serial.begin(9600);</a:t>
            </a:r>
          </a:p>
          <a:p>
            <a:pPr lvl="0" rtl="0">
              <a:spcBef>
                <a:spcPts val="0"/>
              </a:spcBef>
              <a:spcAft>
                <a:spcPts val="0"/>
              </a:spcAft>
              <a:buClr>
                <a:schemeClr val="dk1"/>
              </a:buClr>
              <a:buSzPct val="91666"/>
              <a:buFont typeface="Arial"/>
              <a:buNone/>
            </a:pPr>
            <a:r>
              <a:rPr lang="en-GB" sz="1200" b="1">
                <a:solidFill>
                  <a:srgbClr val="000000"/>
                </a:solidFill>
              </a:rPr>
              <a:t>  // start the Ethernet connection:</a:t>
            </a:r>
          </a:p>
          <a:p>
            <a:pPr lvl="0" rtl="0">
              <a:spcBef>
                <a:spcPts val="0"/>
              </a:spcBef>
              <a:spcAft>
                <a:spcPts val="0"/>
              </a:spcAft>
              <a:buClr>
                <a:schemeClr val="dk1"/>
              </a:buClr>
              <a:buSzPct val="91666"/>
              <a:buFont typeface="Arial"/>
              <a:buNone/>
            </a:pPr>
            <a:r>
              <a:rPr lang="en-GB" sz="1200" b="1">
                <a:solidFill>
                  <a:srgbClr val="000000"/>
                </a:solidFill>
              </a:rPr>
              <a:t>  if (Ethernet.begin(mac) == 0) {</a:t>
            </a:r>
          </a:p>
          <a:p>
            <a:pPr lvl="0" rtl="0">
              <a:spcBef>
                <a:spcPts val="0"/>
              </a:spcBef>
              <a:spcAft>
                <a:spcPts val="0"/>
              </a:spcAft>
              <a:buClr>
                <a:schemeClr val="dk1"/>
              </a:buClr>
              <a:buSzPct val="91666"/>
              <a:buFont typeface="Arial"/>
              <a:buNone/>
            </a:pPr>
            <a:r>
              <a:rPr lang="en-GB" sz="1200" b="1">
                <a:solidFill>
                  <a:srgbClr val="000000"/>
                </a:solidFill>
              </a:rPr>
              <a:t>    Serial.println("Failed to configure Ethernet using DHCP");</a:t>
            </a:r>
          </a:p>
          <a:p>
            <a:pPr lvl="0" rtl="0">
              <a:spcBef>
                <a:spcPts val="0"/>
              </a:spcBef>
              <a:spcAft>
                <a:spcPts val="0"/>
              </a:spcAft>
              <a:buClr>
                <a:schemeClr val="dk1"/>
              </a:buClr>
              <a:buSzPct val="91666"/>
              <a:buFont typeface="Arial"/>
              <a:buNone/>
            </a:pPr>
            <a:r>
              <a:rPr lang="en-GB" sz="1200" b="1">
                <a:solidFill>
                  <a:srgbClr val="000000"/>
                </a:solidFill>
              </a:rPr>
              <a:t>    // no point in carrying on, so do nothing forevermore:</a:t>
            </a:r>
          </a:p>
          <a:p>
            <a:pPr lvl="0" rtl="0">
              <a:spcBef>
                <a:spcPts val="0"/>
              </a:spcBef>
              <a:spcAft>
                <a:spcPts val="0"/>
              </a:spcAft>
              <a:buClr>
                <a:schemeClr val="dk1"/>
              </a:buClr>
              <a:buSzPct val="91666"/>
              <a:buFont typeface="Arial"/>
              <a:buNone/>
            </a:pPr>
            <a:r>
              <a:rPr lang="en-GB" sz="1200" b="1">
                <a:solidFill>
                  <a:srgbClr val="000000"/>
                </a:solidFill>
              </a:rPr>
              <a:t>    for (;;) ;</a:t>
            </a:r>
          </a:p>
          <a:p>
            <a:pPr lvl="0" rtl="0">
              <a:spcBef>
                <a:spcPts val="0"/>
              </a:spcBef>
              <a:spcAft>
                <a:spcPts val="0"/>
              </a:spcAft>
              <a:buClr>
                <a:schemeClr val="dk1"/>
              </a:buClr>
              <a:buSzPct val="91666"/>
              <a:buFont typeface="Arial"/>
              <a:buNone/>
            </a:pPr>
            <a:r>
              <a:rPr lang="en-GB" sz="1200" b="1">
                <a:solidFill>
                  <a:srgbClr val="000000"/>
                </a:solidFill>
              </a:rPr>
              <a:t>  }</a:t>
            </a:r>
          </a:p>
          <a:p>
            <a:pPr lvl="0" rtl="0">
              <a:spcBef>
                <a:spcPts val="0"/>
              </a:spcBef>
              <a:spcAft>
                <a:spcPts val="0"/>
              </a:spcAft>
              <a:buClr>
                <a:schemeClr val="dk1"/>
              </a:buClr>
              <a:buSzPct val="91666"/>
              <a:buFont typeface="Arial"/>
              <a:buNone/>
            </a:pPr>
            <a:r>
              <a:rPr lang="en-GB" sz="1200" b="1">
                <a:solidFill>
                  <a:srgbClr val="000000"/>
                </a:solidFill>
              </a:rPr>
              <a:t>  Serial.print("My IP address: ");</a:t>
            </a:r>
          </a:p>
          <a:p>
            <a:pPr lvl="0" rtl="0">
              <a:spcBef>
                <a:spcPts val="0"/>
              </a:spcBef>
              <a:spcAft>
                <a:spcPts val="0"/>
              </a:spcAft>
              <a:buClr>
                <a:schemeClr val="dk1"/>
              </a:buClr>
              <a:buSzPct val="91666"/>
              <a:buFont typeface="Arial"/>
              <a:buNone/>
            </a:pPr>
            <a:r>
              <a:rPr lang="en-GB" sz="1200" b="1">
                <a:solidFill>
                  <a:srgbClr val="000000"/>
                </a:solidFill>
              </a:rPr>
              <a:t>  for (byte thisByte = 0; thisByte &lt; 4; thisByte++) {</a:t>
            </a:r>
          </a:p>
          <a:p>
            <a:pPr lvl="0" rtl="0">
              <a:spcBef>
                <a:spcPts val="0"/>
              </a:spcBef>
              <a:spcAft>
                <a:spcPts val="0"/>
              </a:spcAft>
              <a:buNone/>
            </a:pPr>
            <a:r>
              <a:rPr lang="en-GB" sz="1200" b="1">
                <a:solidFill>
                  <a:srgbClr val="000000"/>
                </a:solidFill>
              </a:rPr>
              <a:t>    Serial.print(Ethernet.localIP()[thisByte], DEC);</a:t>
            </a:r>
          </a:p>
          <a:p>
            <a:pPr lvl="0" rtl="0">
              <a:spcBef>
                <a:spcPts val="0"/>
              </a:spcBef>
              <a:spcAft>
                <a:spcPts val="0"/>
              </a:spcAft>
              <a:buClr>
                <a:schemeClr val="dk1"/>
              </a:buClr>
              <a:buSzPct val="91666"/>
              <a:buFont typeface="Arial"/>
              <a:buNone/>
            </a:pPr>
            <a:r>
              <a:rPr lang="en-GB" sz="1200" b="1">
                <a:solidFill>
                  <a:srgbClr val="000000"/>
                </a:solidFill>
              </a:rPr>
              <a:t>  }</a:t>
            </a:r>
          </a:p>
          <a:p>
            <a:pPr lvl="0" rtl="0">
              <a:spcBef>
                <a:spcPts val="0"/>
              </a:spcBef>
              <a:spcAft>
                <a:spcPts val="0"/>
              </a:spcAft>
              <a:buClr>
                <a:schemeClr val="dk1"/>
              </a:buClr>
              <a:buSzPct val="91666"/>
              <a:buFont typeface="Arial"/>
              <a:buNone/>
            </a:pPr>
            <a:r>
              <a:rPr lang="en-GB" sz="1200" b="1">
                <a:solidFill>
                  <a:srgbClr val="000000"/>
                </a:solidFill>
              </a:rPr>
              <a:t>  Serial.println();</a:t>
            </a:r>
          </a:p>
          <a:p>
            <a:pPr lvl="0" rtl="0">
              <a:spcBef>
                <a:spcPts val="0"/>
              </a:spcBef>
              <a:spcAft>
                <a:spcPts val="0"/>
              </a:spcAft>
              <a:buClr>
                <a:schemeClr val="dk1"/>
              </a:buClr>
              <a:buSzPct val="91666"/>
              <a:buFont typeface="Arial"/>
              <a:buNone/>
            </a:pPr>
            <a:r>
              <a:rPr lang="en-GB" sz="1200" b="1">
                <a:solidFill>
                  <a:srgbClr val="000000"/>
                </a:solidFill>
              </a:rPr>
              <a:t>}</a:t>
            </a:r>
          </a:p>
          <a:p>
            <a:pPr lvl="0" rtl="0">
              <a:spcBef>
                <a:spcPts val="0"/>
              </a:spcBef>
              <a:spcAft>
                <a:spcPts val="0"/>
              </a:spcAft>
              <a:buClr>
                <a:schemeClr val="dk1"/>
              </a:buClr>
              <a:buSzPct val="91666"/>
              <a:buFont typeface="Arial"/>
              <a:buNone/>
            </a:pPr>
            <a:r>
              <a:rPr lang="en-GB" sz="1200" b="1">
                <a:solidFill>
                  <a:srgbClr val="000000"/>
                </a:solidFill>
              </a:rPr>
              <a:t>void loop() {</a:t>
            </a:r>
          </a:p>
          <a:p>
            <a:pPr lvl="0" rtl="0">
              <a:spcBef>
                <a:spcPts val="0"/>
              </a:spcBef>
              <a:spcAft>
                <a:spcPts val="0"/>
              </a:spcAft>
              <a:buClr>
                <a:schemeClr val="dk1"/>
              </a:buClr>
              <a:buSzPct val="91666"/>
              <a:buFont typeface="Arial"/>
              <a:buNone/>
            </a:pPr>
            <a:r>
              <a:rPr lang="en-GB" sz="1200" b="1">
                <a:solidFill>
                  <a:srgbClr val="000000"/>
                </a:solidFill>
              </a:rPr>
              <a:t>}</a:t>
            </a:r>
          </a:p>
          <a:p>
            <a:pPr lvl="0">
              <a:spcBef>
                <a:spcPts val="0"/>
              </a:spcBef>
              <a:spcAft>
                <a:spcPts val="0"/>
              </a:spcAft>
              <a:buNone/>
            </a:pPr>
            <a:endParaRPr sz="1200" b="1">
              <a:solidFill>
                <a:srgbClr val="000000"/>
              </a:solidFill>
            </a:endParaRPr>
          </a:p>
        </p:txBody>
      </p:sp>
      <p:sp>
        <p:nvSpPr>
          <p:cNvPr id="921" name="Shape 92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102</a:t>
            </a:fld>
            <a:endParaRPr lang="en-GB"/>
          </a:p>
        </p:txBody>
      </p:sp>
      <p:sp>
        <p:nvSpPr>
          <p:cNvPr id="922" name="Shape 922"/>
          <p:cNvSpPr txBox="1"/>
          <p:nvPr/>
        </p:nvSpPr>
        <p:spPr>
          <a:xfrm>
            <a:off x="184850" y="163125"/>
            <a:ext cx="8601599" cy="543599"/>
          </a:xfrm>
          <a:prstGeom prst="rect">
            <a:avLst/>
          </a:prstGeom>
          <a:noFill/>
          <a:ln>
            <a:noFill/>
          </a:ln>
        </p:spPr>
        <p:txBody>
          <a:bodyPr lIns="91425" tIns="91425" rIns="91425" bIns="91425" anchor="t" anchorCtr="0">
            <a:noAutofit/>
          </a:bodyPr>
          <a:lstStyle/>
          <a:p>
            <a:pPr lvl="0" algn="ctr">
              <a:spcBef>
                <a:spcPts val="0"/>
              </a:spcBef>
              <a:buNone/>
            </a:pPr>
            <a:r>
              <a:rPr lang="en-GB" sz="2400" b="1"/>
              <a:t>Display DHCP IP Address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Shape 927"/>
          <p:cNvSpPr txBox="1">
            <a:spLocks noGrp="1"/>
          </p:cNvSpPr>
          <p:nvPr>
            <p:ph type="title"/>
          </p:nvPr>
        </p:nvSpPr>
        <p:spPr>
          <a:xfrm>
            <a:off x="311700" y="0"/>
            <a:ext cx="8520599" cy="572699"/>
          </a:xfrm>
          <a:prstGeom prst="rect">
            <a:avLst/>
          </a:prstGeom>
        </p:spPr>
        <p:txBody>
          <a:bodyPr lIns="91425" tIns="91425" rIns="91425" bIns="91425" anchor="t" anchorCtr="0">
            <a:noAutofit/>
          </a:bodyPr>
          <a:lstStyle/>
          <a:p>
            <a:pPr lvl="0" algn="ctr" rtl="0">
              <a:spcBef>
                <a:spcPts val="0"/>
              </a:spcBef>
              <a:buNone/>
            </a:pPr>
            <a:r>
              <a:rPr lang="en-GB"/>
              <a:t>Codenvy.com + Google App Engine Code</a:t>
            </a:r>
          </a:p>
          <a:p>
            <a:pPr lvl="0" algn="ctr">
              <a:spcBef>
                <a:spcPts val="0"/>
              </a:spcBef>
              <a:buNone/>
            </a:pPr>
            <a:r>
              <a:rPr lang="en-GB" sz="1400"/>
              <a:t>The program is developed using </a:t>
            </a:r>
            <a:r>
              <a:rPr lang="en-GB" sz="1400" u="sng">
                <a:solidFill>
                  <a:srgbClr val="0000FF"/>
                </a:solidFill>
                <a:hlinkClick r:id="rId3"/>
              </a:rPr>
              <a:t>codenvy.com</a:t>
            </a:r>
            <a:r>
              <a:rPr lang="en-GB" sz="1400"/>
              <a:t> IDE and HTML/Java Servlets. This program sends temperature value from LM35 to Google App Engine using ESP8266 </a:t>
            </a:r>
          </a:p>
        </p:txBody>
      </p:sp>
      <p:sp>
        <p:nvSpPr>
          <p:cNvPr id="928" name="Shape 92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929" name="Shape 92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103</a:t>
            </a:fld>
            <a:endParaRPr lang="en-GB"/>
          </a:p>
        </p:txBody>
      </p:sp>
      <p:sp>
        <p:nvSpPr>
          <p:cNvPr id="930" name="Shape 930"/>
          <p:cNvSpPr txBox="1">
            <a:spLocks noGrp="1"/>
          </p:cNvSpPr>
          <p:nvPr>
            <p:ph type="title"/>
          </p:nvPr>
        </p:nvSpPr>
        <p:spPr>
          <a:xfrm>
            <a:off x="397650" y="904100"/>
            <a:ext cx="8520599" cy="346500"/>
          </a:xfrm>
          <a:prstGeom prst="rect">
            <a:avLst/>
          </a:prstGeom>
        </p:spPr>
        <p:txBody>
          <a:bodyPr lIns="91425" tIns="91425" rIns="91425" bIns="91425" anchor="t" anchorCtr="0">
            <a:noAutofit/>
          </a:bodyPr>
          <a:lstStyle/>
          <a:p>
            <a:pPr lvl="0" algn="ctr" rtl="0">
              <a:spcBef>
                <a:spcPts val="0"/>
              </a:spcBef>
              <a:buNone/>
            </a:pPr>
            <a:r>
              <a:rPr lang="en-GB" sz="2400" u="sng">
                <a:solidFill>
                  <a:srgbClr val="0000FF"/>
                </a:solidFill>
                <a:hlinkClick r:id="rId4"/>
              </a:rPr>
              <a:t>http://9.xd09spz04.appspot.com</a:t>
            </a:r>
          </a:p>
        </p:txBody>
      </p:sp>
      <p:pic>
        <p:nvPicPr>
          <p:cNvPr id="931" name="Shape 931"/>
          <p:cNvPicPr preferRelativeResize="0"/>
          <p:nvPr/>
        </p:nvPicPr>
        <p:blipFill rotWithShape="1">
          <a:blip r:embed="rId5">
            <a:alphaModFix/>
          </a:blip>
          <a:srcRect t="6323"/>
          <a:stretch/>
        </p:blipFill>
        <p:spPr>
          <a:xfrm>
            <a:off x="0" y="1332800"/>
            <a:ext cx="9144000" cy="3810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Shape 936"/>
          <p:cNvSpPr txBox="1">
            <a:spLocks noGrp="1"/>
          </p:cNvSpPr>
          <p:nvPr>
            <p:ph type="title"/>
          </p:nvPr>
        </p:nvSpPr>
        <p:spPr>
          <a:xfrm>
            <a:off x="45825" y="89900"/>
            <a:ext cx="8786700" cy="483000"/>
          </a:xfrm>
          <a:prstGeom prst="rect">
            <a:avLst/>
          </a:prstGeom>
        </p:spPr>
        <p:txBody>
          <a:bodyPr lIns="91425" tIns="91425" rIns="91425" bIns="91425" anchor="t" anchorCtr="0">
            <a:noAutofit/>
          </a:bodyPr>
          <a:lstStyle/>
          <a:p>
            <a:pPr lvl="0">
              <a:spcBef>
                <a:spcPts val="0"/>
              </a:spcBef>
              <a:buNone/>
            </a:pPr>
            <a:r>
              <a:rPr lang="en-GB" sz="2400" b="1"/>
              <a:t>index.html</a:t>
            </a:r>
          </a:p>
        </p:txBody>
      </p:sp>
      <p:sp>
        <p:nvSpPr>
          <p:cNvPr id="937" name="Shape 937"/>
          <p:cNvSpPr txBox="1">
            <a:spLocks noGrp="1"/>
          </p:cNvSpPr>
          <p:nvPr>
            <p:ph type="body" idx="1"/>
          </p:nvPr>
        </p:nvSpPr>
        <p:spPr>
          <a:xfrm>
            <a:off x="178875" y="572900"/>
            <a:ext cx="8520600" cy="40323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78571"/>
              <a:buFont typeface="Arial"/>
              <a:buNone/>
            </a:pPr>
            <a:r>
              <a:rPr lang="en-GB" sz="1400" b="1">
                <a:solidFill>
                  <a:srgbClr val="000000"/>
                </a:solidFill>
              </a:rPr>
              <a:t>&lt;!DOCTYPE html&gt;</a:t>
            </a:r>
          </a:p>
          <a:p>
            <a:pPr lvl="0" rtl="0">
              <a:lnSpc>
                <a:spcPct val="100000"/>
              </a:lnSpc>
              <a:spcBef>
                <a:spcPts val="0"/>
              </a:spcBef>
              <a:spcAft>
                <a:spcPts val="0"/>
              </a:spcAft>
              <a:buClr>
                <a:schemeClr val="dk1"/>
              </a:buClr>
              <a:buSzPct val="78571"/>
              <a:buFont typeface="Arial"/>
              <a:buNone/>
            </a:pPr>
            <a:r>
              <a:rPr lang="en-GB" sz="1400" b="1">
                <a:solidFill>
                  <a:srgbClr val="000000"/>
                </a:solidFill>
              </a:rPr>
              <a:t>&lt;html&gt;</a:t>
            </a:r>
          </a:p>
          <a:p>
            <a:pPr lvl="0" rtl="0">
              <a:lnSpc>
                <a:spcPct val="100000"/>
              </a:lnSpc>
              <a:spcBef>
                <a:spcPts val="0"/>
              </a:spcBef>
              <a:spcAft>
                <a:spcPts val="0"/>
              </a:spcAft>
              <a:buClr>
                <a:schemeClr val="dk1"/>
              </a:buClr>
              <a:buSzPct val="78571"/>
              <a:buFont typeface="Arial"/>
              <a:buNone/>
            </a:pPr>
            <a:r>
              <a:rPr lang="en-GB" sz="1400" b="1">
                <a:solidFill>
                  <a:srgbClr val="000000"/>
                </a:solidFill>
              </a:rPr>
              <a:t>&lt;head&gt;</a:t>
            </a:r>
          </a:p>
          <a:p>
            <a:pPr lvl="0" rtl="0">
              <a:lnSpc>
                <a:spcPct val="100000"/>
              </a:lnSpc>
              <a:spcBef>
                <a:spcPts val="0"/>
              </a:spcBef>
              <a:spcAft>
                <a:spcPts val="0"/>
              </a:spcAft>
              <a:buClr>
                <a:schemeClr val="dk1"/>
              </a:buClr>
              <a:buSzPct val="78571"/>
              <a:buFont typeface="Arial"/>
              <a:buNone/>
            </a:pPr>
            <a:r>
              <a:rPr lang="en-GB" sz="1400" b="1">
                <a:solidFill>
                  <a:srgbClr val="000000"/>
                </a:solidFill>
              </a:rPr>
              <a:t>    &lt;title&gt;Temp Sensors Demo&lt;/title&gt;</a:t>
            </a:r>
          </a:p>
          <a:p>
            <a:pPr lvl="0" rtl="0">
              <a:lnSpc>
                <a:spcPct val="100000"/>
              </a:lnSpc>
              <a:spcBef>
                <a:spcPts val="0"/>
              </a:spcBef>
              <a:spcAft>
                <a:spcPts val="0"/>
              </a:spcAft>
              <a:buClr>
                <a:schemeClr val="dk1"/>
              </a:buClr>
              <a:buSzPct val="78571"/>
              <a:buFont typeface="Arial"/>
              <a:buNone/>
            </a:pPr>
            <a:r>
              <a:rPr lang="en-GB" sz="1400" b="1">
                <a:solidFill>
                  <a:srgbClr val="000000"/>
                </a:solidFill>
              </a:rPr>
              <a:t>&lt;/head&gt;</a:t>
            </a:r>
          </a:p>
          <a:p>
            <a:pPr lvl="0" rtl="0">
              <a:lnSpc>
                <a:spcPct val="100000"/>
              </a:lnSpc>
              <a:spcBef>
                <a:spcPts val="0"/>
              </a:spcBef>
              <a:spcAft>
                <a:spcPts val="0"/>
              </a:spcAft>
              <a:buClr>
                <a:schemeClr val="dk1"/>
              </a:buClr>
              <a:buSzPct val="78571"/>
              <a:buFont typeface="Arial"/>
              <a:buNone/>
            </a:pPr>
            <a:r>
              <a:rPr lang="en-GB" sz="1400" b="1">
                <a:solidFill>
                  <a:srgbClr val="000000"/>
                </a:solidFill>
              </a:rPr>
              <a:t>  &lt;center&gt;</a:t>
            </a:r>
          </a:p>
          <a:p>
            <a:pPr lvl="0" rtl="0">
              <a:lnSpc>
                <a:spcPct val="100000"/>
              </a:lnSpc>
              <a:spcBef>
                <a:spcPts val="0"/>
              </a:spcBef>
              <a:spcAft>
                <a:spcPts val="0"/>
              </a:spcAft>
              <a:buClr>
                <a:schemeClr val="dk1"/>
              </a:buClr>
              <a:buSzPct val="78571"/>
              <a:buFont typeface="Arial"/>
              <a:buNone/>
            </a:pPr>
            <a:r>
              <a:rPr lang="en-GB" sz="1400" b="1">
                <a:solidFill>
                  <a:srgbClr val="000000"/>
                </a:solidFill>
              </a:rPr>
              <a:t>  &lt;h3&gt;</a:t>
            </a:r>
          </a:p>
          <a:p>
            <a:pPr lvl="0" rtl="0">
              <a:lnSpc>
                <a:spcPct val="100000"/>
              </a:lnSpc>
              <a:spcBef>
                <a:spcPts val="0"/>
              </a:spcBef>
              <a:spcAft>
                <a:spcPts val="0"/>
              </a:spcAft>
              <a:buClr>
                <a:schemeClr val="dk1"/>
              </a:buClr>
              <a:buSzPct val="78571"/>
              <a:buFont typeface="Arial"/>
              <a:buNone/>
            </a:pPr>
            <a:r>
              <a:rPr lang="en-GB" sz="1400" b="1">
                <a:solidFill>
                  <a:srgbClr val="000000"/>
                </a:solidFill>
              </a:rPr>
              <a:t>    LM35 Analog Temperature values being stored on Google Datastore.</a:t>
            </a:r>
          </a:p>
          <a:p>
            <a:pPr lvl="0" rtl="0">
              <a:lnSpc>
                <a:spcPct val="100000"/>
              </a:lnSpc>
              <a:spcBef>
                <a:spcPts val="0"/>
              </a:spcBef>
              <a:spcAft>
                <a:spcPts val="0"/>
              </a:spcAft>
              <a:buClr>
                <a:schemeClr val="dk1"/>
              </a:buClr>
              <a:buSzPct val="78571"/>
              <a:buFont typeface="Arial"/>
              <a:buNone/>
            </a:pPr>
            <a:r>
              <a:rPr lang="en-GB" sz="1400" b="1">
                <a:solidFill>
                  <a:srgbClr val="000000"/>
                </a:solidFill>
              </a:rPr>
              <a:t>  &lt;/h3&gt;</a:t>
            </a:r>
          </a:p>
          <a:p>
            <a:pPr lvl="0" rtl="0">
              <a:lnSpc>
                <a:spcPct val="100000"/>
              </a:lnSpc>
              <a:spcBef>
                <a:spcPts val="0"/>
              </a:spcBef>
              <a:spcAft>
                <a:spcPts val="0"/>
              </a:spcAft>
              <a:buClr>
                <a:schemeClr val="dk1"/>
              </a:buClr>
              <a:buSzPct val="78571"/>
              <a:buFont typeface="Arial"/>
              <a:buNone/>
            </a:pPr>
            <a:r>
              <a:rPr lang="en-GB" sz="1400" b="1">
                <a:solidFill>
                  <a:srgbClr val="000000"/>
                </a:solidFill>
              </a:rPr>
              <a:t>&lt;body&gt;</a:t>
            </a:r>
          </a:p>
          <a:p>
            <a:pPr lvl="0" rtl="0">
              <a:lnSpc>
                <a:spcPct val="100000"/>
              </a:lnSpc>
              <a:spcBef>
                <a:spcPts val="0"/>
              </a:spcBef>
              <a:spcAft>
                <a:spcPts val="0"/>
              </a:spcAft>
              <a:buClr>
                <a:schemeClr val="dk1"/>
              </a:buClr>
              <a:buSzPct val="78571"/>
              <a:buFont typeface="Arial"/>
              <a:buNone/>
            </a:pPr>
            <a:r>
              <a:rPr lang="en-GB" sz="1400" b="1">
                <a:solidFill>
                  <a:srgbClr val="000000"/>
                </a:solidFill>
              </a:rPr>
              <a:t>  </a:t>
            </a:r>
          </a:p>
          <a:p>
            <a:pPr lvl="0" rtl="0">
              <a:lnSpc>
                <a:spcPct val="100000"/>
              </a:lnSpc>
              <a:spcBef>
                <a:spcPts val="0"/>
              </a:spcBef>
              <a:spcAft>
                <a:spcPts val="0"/>
              </a:spcAft>
              <a:buClr>
                <a:schemeClr val="dk1"/>
              </a:buClr>
              <a:buSzPct val="78571"/>
              <a:buFont typeface="Arial"/>
              <a:buNone/>
            </a:pPr>
            <a:r>
              <a:rPr lang="en-GB" sz="1400" b="1">
                <a:solidFill>
                  <a:srgbClr val="000000"/>
                </a:solidFill>
              </a:rPr>
              <a:t>&lt;form action="/TempSense" method="GET"&gt;</a:t>
            </a:r>
          </a:p>
          <a:p>
            <a:pPr lvl="0" rtl="0">
              <a:lnSpc>
                <a:spcPct val="100000"/>
              </a:lnSpc>
              <a:spcBef>
                <a:spcPts val="0"/>
              </a:spcBef>
              <a:spcAft>
                <a:spcPts val="0"/>
              </a:spcAft>
              <a:buClr>
                <a:schemeClr val="dk1"/>
              </a:buClr>
              <a:buSzPct val="78571"/>
              <a:buFont typeface="Arial"/>
              <a:buNone/>
            </a:pPr>
            <a:r>
              <a:rPr lang="en-GB" sz="1400" b="1">
                <a:solidFill>
                  <a:srgbClr val="000000"/>
                </a:solidFill>
              </a:rPr>
              <a:t>  &lt;input type="Submit" value="Refresh" name="btn"&gt;</a:t>
            </a:r>
          </a:p>
          <a:p>
            <a:pPr lvl="0" rtl="0">
              <a:lnSpc>
                <a:spcPct val="100000"/>
              </a:lnSpc>
              <a:spcBef>
                <a:spcPts val="0"/>
              </a:spcBef>
              <a:spcAft>
                <a:spcPts val="0"/>
              </a:spcAft>
              <a:buClr>
                <a:schemeClr val="dk1"/>
              </a:buClr>
              <a:buSzPct val="78571"/>
              <a:buFont typeface="Arial"/>
              <a:buNone/>
            </a:pPr>
            <a:r>
              <a:rPr lang="en-GB" sz="1400" b="1">
                <a:solidFill>
                  <a:srgbClr val="000000"/>
                </a:solidFill>
              </a:rPr>
              <a:t>  &lt;/form&gt;</a:t>
            </a:r>
          </a:p>
          <a:p>
            <a:pPr lvl="0" rtl="0">
              <a:lnSpc>
                <a:spcPct val="100000"/>
              </a:lnSpc>
              <a:spcBef>
                <a:spcPts val="0"/>
              </a:spcBef>
              <a:spcAft>
                <a:spcPts val="0"/>
              </a:spcAft>
              <a:buClr>
                <a:schemeClr val="dk1"/>
              </a:buClr>
              <a:buSzPct val="78571"/>
              <a:buFont typeface="Arial"/>
              <a:buNone/>
            </a:pPr>
            <a:r>
              <a:rPr lang="en-GB" sz="1400" b="1">
                <a:solidFill>
                  <a:srgbClr val="000000"/>
                </a:solidFill>
              </a:rPr>
              <a:t>  </a:t>
            </a:r>
          </a:p>
          <a:p>
            <a:pPr lvl="0" rtl="0">
              <a:lnSpc>
                <a:spcPct val="100000"/>
              </a:lnSpc>
              <a:spcBef>
                <a:spcPts val="0"/>
              </a:spcBef>
              <a:spcAft>
                <a:spcPts val="0"/>
              </a:spcAft>
              <a:buClr>
                <a:schemeClr val="dk1"/>
              </a:buClr>
              <a:buSzPct val="78571"/>
              <a:buFont typeface="Arial"/>
              <a:buNone/>
            </a:pPr>
            <a:r>
              <a:rPr lang="en-GB" sz="1400" b="1">
                <a:solidFill>
                  <a:srgbClr val="000000"/>
                </a:solidFill>
              </a:rPr>
              <a:t>&lt;/body&gt;</a:t>
            </a:r>
          </a:p>
          <a:p>
            <a:pPr lvl="0" rtl="0">
              <a:lnSpc>
                <a:spcPct val="100000"/>
              </a:lnSpc>
              <a:spcBef>
                <a:spcPts val="0"/>
              </a:spcBef>
              <a:spcAft>
                <a:spcPts val="0"/>
              </a:spcAft>
              <a:buClr>
                <a:schemeClr val="dk1"/>
              </a:buClr>
              <a:buSzPct val="78571"/>
              <a:buFont typeface="Arial"/>
              <a:buNone/>
            </a:pPr>
            <a:r>
              <a:rPr lang="en-GB" sz="1400" b="1">
                <a:solidFill>
                  <a:srgbClr val="000000"/>
                </a:solidFill>
              </a:rPr>
              <a:t>    &lt;/center&gt;</a:t>
            </a:r>
          </a:p>
          <a:p>
            <a:pPr lvl="0" rtl="0">
              <a:lnSpc>
                <a:spcPct val="100000"/>
              </a:lnSpc>
              <a:spcBef>
                <a:spcPts val="0"/>
              </a:spcBef>
              <a:spcAft>
                <a:spcPts val="0"/>
              </a:spcAft>
              <a:buClr>
                <a:schemeClr val="dk1"/>
              </a:buClr>
              <a:buSzPct val="78571"/>
              <a:buFont typeface="Arial"/>
              <a:buNone/>
            </a:pPr>
            <a:r>
              <a:rPr lang="en-GB" sz="1400" b="1">
                <a:solidFill>
                  <a:srgbClr val="000000"/>
                </a:solidFill>
              </a:rPr>
              <a:t>&lt;/html&gt;</a:t>
            </a:r>
          </a:p>
          <a:p>
            <a:pPr lvl="0">
              <a:lnSpc>
                <a:spcPct val="100000"/>
              </a:lnSpc>
              <a:spcBef>
                <a:spcPts val="0"/>
              </a:spcBef>
              <a:spcAft>
                <a:spcPts val="0"/>
              </a:spcAft>
              <a:buNone/>
            </a:pPr>
            <a:endParaRPr sz="1400" b="1">
              <a:solidFill>
                <a:srgbClr val="000000"/>
              </a:solidFill>
            </a:endParaRPr>
          </a:p>
        </p:txBody>
      </p:sp>
      <p:sp>
        <p:nvSpPr>
          <p:cNvPr id="938" name="Shape 93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104</a:t>
            </a:fld>
            <a:endParaRPr lang="en-GB"/>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Shape 943"/>
          <p:cNvSpPr txBox="1">
            <a:spLocks noGrp="1"/>
          </p:cNvSpPr>
          <p:nvPr>
            <p:ph type="body" idx="1"/>
          </p:nvPr>
        </p:nvSpPr>
        <p:spPr>
          <a:xfrm>
            <a:off x="0" y="0"/>
            <a:ext cx="4811400" cy="50568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91666"/>
              <a:buFont typeface="Arial"/>
              <a:buNone/>
            </a:pPr>
            <a:r>
              <a:rPr lang="en-GB" sz="1200" b="1">
                <a:solidFill>
                  <a:srgbClr val="000000"/>
                </a:solidFill>
              </a:rPr>
              <a:t>package arduino;</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import javax.servlet.ServletException;</a:t>
            </a:r>
          </a:p>
          <a:p>
            <a:pPr lvl="0" rtl="0">
              <a:lnSpc>
                <a:spcPct val="100000"/>
              </a:lnSpc>
              <a:spcBef>
                <a:spcPts val="0"/>
              </a:spcBef>
              <a:spcAft>
                <a:spcPts val="0"/>
              </a:spcAft>
              <a:buClr>
                <a:schemeClr val="dk1"/>
              </a:buClr>
              <a:buSzPct val="91666"/>
              <a:buFont typeface="Arial"/>
              <a:buNone/>
            </a:pPr>
            <a:r>
              <a:rPr lang="en-GB" sz="1200" b="1">
                <a:solidFill>
                  <a:srgbClr val="000000"/>
                </a:solidFill>
              </a:rPr>
              <a:t>import javax.servlet.http.HttpServlet;</a:t>
            </a:r>
          </a:p>
          <a:p>
            <a:pPr lvl="0" rtl="0">
              <a:lnSpc>
                <a:spcPct val="100000"/>
              </a:lnSpc>
              <a:spcBef>
                <a:spcPts val="0"/>
              </a:spcBef>
              <a:spcAft>
                <a:spcPts val="0"/>
              </a:spcAft>
              <a:buClr>
                <a:schemeClr val="dk1"/>
              </a:buClr>
              <a:buSzPct val="91666"/>
              <a:buFont typeface="Arial"/>
              <a:buNone/>
            </a:pPr>
            <a:r>
              <a:rPr lang="en-GB" sz="1200" b="1">
                <a:solidFill>
                  <a:srgbClr val="000000"/>
                </a:solidFill>
              </a:rPr>
              <a:t>import javax.servlet.http.HttpServletRequest;</a:t>
            </a:r>
          </a:p>
          <a:p>
            <a:pPr lvl="0" rtl="0">
              <a:lnSpc>
                <a:spcPct val="100000"/>
              </a:lnSpc>
              <a:spcBef>
                <a:spcPts val="0"/>
              </a:spcBef>
              <a:spcAft>
                <a:spcPts val="0"/>
              </a:spcAft>
              <a:buClr>
                <a:schemeClr val="dk1"/>
              </a:buClr>
              <a:buSzPct val="91666"/>
              <a:buFont typeface="Arial"/>
              <a:buNone/>
            </a:pPr>
            <a:r>
              <a:rPr lang="en-GB" sz="1200" b="1">
                <a:solidFill>
                  <a:srgbClr val="000000"/>
                </a:solidFill>
              </a:rPr>
              <a:t>import javax.servlet.http.HttpServletResponse;</a:t>
            </a:r>
          </a:p>
          <a:p>
            <a:pPr lvl="0" rtl="0">
              <a:lnSpc>
                <a:spcPct val="100000"/>
              </a:lnSpc>
              <a:spcBef>
                <a:spcPts val="0"/>
              </a:spcBef>
              <a:spcAft>
                <a:spcPts val="0"/>
              </a:spcAft>
              <a:buClr>
                <a:schemeClr val="dk1"/>
              </a:buClr>
              <a:buSzPct val="91666"/>
              <a:buFont typeface="Arial"/>
              <a:buNone/>
            </a:pPr>
            <a:r>
              <a:rPr lang="en-GB" sz="1200" b="1">
                <a:solidFill>
                  <a:srgbClr val="000000"/>
                </a:solidFill>
              </a:rPr>
              <a:t>import java.io.IOException;</a:t>
            </a:r>
          </a:p>
          <a:p>
            <a:pPr lvl="0" rtl="0">
              <a:lnSpc>
                <a:spcPct val="100000"/>
              </a:lnSpc>
              <a:spcBef>
                <a:spcPts val="0"/>
              </a:spcBef>
              <a:spcAft>
                <a:spcPts val="0"/>
              </a:spcAft>
              <a:buClr>
                <a:schemeClr val="dk1"/>
              </a:buClr>
              <a:buSzPct val="91666"/>
              <a:buFont typeface="Arial"/>
              <a:buNone/>
            </a:pPr>
            <a:r>
              <a:rPr lang="en-GB" sz="1200" b="1">
                <a:solidFill>
                  <a:srgbClr val="000000"/>
                </a:solidFill>
              </a:rPr>
              <a:t>import com.google.appengine.api.datastore.*;</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public class TempSenseServelt extends HttpServlet {</a:t>
            </a:r>
          </a:p>
          <a:p>
            <a:pPr lvl="0" rtl="0">
              <a:lnSpc>
                <a:spcPct val="100000"/>
              </a:lnSpc>
              <a:spcBef>
                <a:spcPts val="0"/>
              </a:spcBef>
              <a:spcAft>
                <a:spcPts val="0"/>
              </a:spcAft>
              <a:buClr>
                <a:schemeClr val="dk1"/>
              </a:buClr>
              <a:buSzPct val="91666"/>
              <a:buFont typeface="Arial"/>
              <a:buNone/>
            </a:pPr>
            <a:r>
              <a:rPr lang="en-GB" sz="1200" b="1">
                <a:solidFill>
                  <a:srgbClr val="000000"/>
                </a:solidFill>
              </a:rPr>
              <a:t>    public void doGet(HttpServletRequest req, HttpServletResponse resp) throws IOException, ServletException {</a:t>
            </a:r>
          </a:p>
          <a:p>
            <a:pPr lvl="0" rtl="0">
              <a:lnSpc>
                <a:spcPct val="100000"/>
              </a:lnSpc>
              <a:spcBef>
                <a:spcPts val="0"/>
              </a:spcBef>
              <a:spcAft>
                <a:spcPts val="0"/>
              </a:spcAft>
              <a:buClr>
                <a:schemeClr val="dk1"/>
              </a:buClr>
              <a:buSzPct val="91666"/>
              <a:buFont typeface="Arial"/>
              <a:buNone/>
            </a:pPr>
            <a:r>
              <a:rPr lang="en-GB" sz="1200" b="1">
                <a:solidFill>
                  <a:srgbClr val="000000"/>
                </a:solidFill>
              </a:rPr>
              <a:t>        resp.setContentType("text/html");</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        String temp = req.getParameter("temperature");</a:t>
            </a:r>
          </a:p>
          <a:p>
            <a:pPr lvl="0" rtl="0">
              <a:lnSpc>
                <a:spcPct val="100000"/>
              </a:lnSpc>
              <a:spcBef>
                <a:spcPts val="0"/>
              </a:spcBef>
              <a:spcAft>
                <a:spcPts val="0"/>
              </a:spcAft>
              <a:buClr>
                <a:schemeClr val="dk1"/>
              </a:buClr>
              <a:buSzPct val="91666"/>
              <a:buFont typeface="Arial"/>
              <a:buNone/>
            </a:pPr>
            <a:r>
              <a:rPr lang="en-GB" sz="1200" b="1">
                <a:solidFill>
                  <a:srgbClr val="000000"/>
                </a:solidFill>
              </a:rPr>
              <a:t>   </a:t>
            </a:r>
          </a:p>
          <a:p>
            <a:pPr lvl="0" rtl="0">
              <a:lnSpc>
                <a:spcPct val="100000"/>
              </a:lnSpc>
              <a:spcBef>
                <a:spcPts val="0"/>
              </a:spcBef>
              <a:spcAft>
                <a:spcPts val="0"/>
              </a:spcAft>
              <a:buClr>
                <a:schemeClr val="dk1"/>
              </a:buClr>
              <a:buSzPct val="91666"/>
              <a:buFont typeface="Arial"/>
              <a:buNone/>
            </a:pPr>
            <a:r>
              <a:rPr lang="en-GB" sz="1200" b="1">
                <a:solidFill>
                  <a:srgbClr val="000000"/>
                </a:solidFill>
              </a:rPr>
              <a:t>        DatastoreService datastore = DatastoreServiceFactory.getDatastoreService();</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        if (temp == null)</a:t>
            </a:r>
          </a:p>
          <a:p>
            <a:pPr lvl="0" rtl="0">
              <a:lnSpc>
                <a:spcPct val="100000"/>
              </a:lnSpc>
              <a:spcBef>
                <a:spcPts val="0"/>
              </a:spcBef>
              <a:spcAft>
                <a:spcPts val="0"/>
              </a:spcAft>
              <a:buClr>
                <a:schemeClr val="dk1"/>
              </a:buClr>
              <a:buSzPct val="91666"/>
              <a:buFont typeface="Arial"/>
              <a:buNone/>
            </a:pPr>
            <a:r>
              <a:rPr lang="en-GB" sz="1200" b="1">
                <a:solidFill>
                  <a:srgbClr val="000000"/>
                </a:solidFill>
              </a:rPr>
              <a:t>            temp = "999";</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        Key dbKey = KeyFactory.createKey("Sensor_DB", temp);</a:t>
            </a:r>
          </a:p>
          <a:p>
            <a:pPr lvl="0" rtl="0">
              <a:lnSpc>
                <a:spcPct val="100000"/>
              </a:lnSpc>
              <a:spcBef>
                <a:spcPts val="0"/>
              </a:spcBef>
              <a:spcAft>
                <a:spcPts val="0"/>
              </a:spcAft>
              <a:buClr>
                <a:schemeClr val="dk1"/>
              </a:buClr>
              <a:buSzPct val="91666"/>
              <a:buFont typeface="Arial"/>
              <a:buNone/>
            </a:pPr>
            <a:r>
              <a:rPr lang="en-GB" sz="1200" b="1">
                <a:solidFill>
                  <a:srgbClr val="000000"/>
                </a:solidFill>
              </a:rPr>
              <a:t>            </a:t>
            </a:r>
          </a:p>
          <a:p>
            <a:pPr lvl="0">
              <a:lnSpc>
                <a:spcPct val="100000"/>
              </a:lnSpc>
              <a:spcBef>
                <a:spcPts val="0"/>
              </a:spcBef>
              <a:spcAft>
                <a:spcPts val="0"/>
              </a:spcAft>
              <a:buNone/>
            </a:pPr>
            <a:r>
              <a:rPr lang="en-GB" sz="1200" b="1">
                <a:solidFill>
                  <a:srgbClr val="000000"/>
                </a:solidFill>
              </a:rPr>
              <a:t>              </a:t>
            </a:r>
          </a:p>
        </p:txBody>
      </p:sp>
      <p:sp>
        <p:nvSpPr>
          <p:cNvPr id="944" name="Shape 9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105</a:t>
            </a:fld>
            <a:endParaRPr lang="en-GB"/>
          </a:p>
        </p:txBody>
      </p:sp>
      <p:sp>
        <p:nvSpPr>
          <p:cNvPr id="945" name="Shape 945"/>
          <p:cNvSpPr txBox="1"/>
          <p:nvPr/>
        </p:nvSpPr>
        <p:spPr>
          <a:xfrm>
            <a:off x="4719650" y="57275"/>
            <a:ext cx="4376100" cy="50568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endParaRPr sz="1200" b="1"/>
          </a:p>
          <a:p>
            <a:pPr lvl="0" rtl="0">
              <a:spcBef>
                <a:spcPts val="0"/>
              </a:spcBef>
              <a:buNone/>
            </a:pPr>
            <a:r>
              <a:rPr lang="en-GB" sz="1200" b="1"/>
              <a:t>Entity tempObj = new Entity("Sensor_DB", dbKey);</a:t>
            </a:r>
          </a:p>
          <a:p>
            <a:pPr lvl="0" rtl="0">
              <a:spcBef>
                <a:spcPts val="0"/>
              </a:spcBef>
              <a:buNone/>
            </a:pPr>
            <a:endParaRPr sz="1200" b="1"/>
          </a:p>
          <a:p>
            <a:pPr lvl="0" rtl="0">
              <a:spcBef>
                <a:spcPts val="0"/>
              </a:spcBef>
              <a:buNone/>
            </a:pPr>
            <a:r>
              <a:rPr lang="en-GB" sz="1200" b="1"/>
              <a:t>        tempObj.setProperty("temperature", temp);</a:t>
            </a:r>
          </a:p>
          <a:p>
            <a:pPr lvl="0" rtl="0">
              <a:spcBef>
                <a:spcPts val="0"/>
              </a:spcBef>
              <a:buNone/>
            </a:pPr>
            <a:r>
              <a:rPr lang="en-GB" sz="1200" b="1"/>
              <a:t>        datastore.put(tempObj);</a:t>
            </a:r>
          </a:p>
          <a:p>
            <a:pPr lvl="0" rtl="0">
              <a:spcBef>
                <a:spcPts val="0"/>
              </a:spcBef>
              <a:buNone/>
            </a:pPr>
            <a:r>
              <a:rPr lang="en-GB" sz="1200" b="1"/>
              <a:t>       </a:t>
            </a:r>
          </a:p>
          <a:p>
            <a:pPr lvl="0" rtl="0">
              <a:spcBef>
                <a:spcPts val="0"/>
              </a:spcBef>
              <a:buNone/>
            </a:pPr>
            <a:endParaRPr sz="1200" b="1"/>
          </a:p>
          <a:p>
            <a:pPr lvl="0" rtl="0">
              <a:spcBef>
                <a:spcPts val="0"/>
              </a:spcBef>
              <a:buClr>
                <a:schemeClr val="dk1"/>
              </a:buClr>
              <a:buSzPct val="91666"/>
              <a:buFont typeface="Arial"/>
              <a:buNone/>
            </a:pPr>
            <a:r>
              <a:rPr lang="en-GB" sz="1200" b="1"/>
              <a:t> //if (btn.equals("Refresh")) </a:t>
            </a:r>
          </a:p>
          <a:p>
            <a:pPr lvl="0" rtl="0">
              <a:spcBef>
                <a:spcPts val="0"/>
              </a:spcBef>
              <a:buClr>
                <a:schemeClr val="dk1"/>
              </a:buClr>
              <a:buSzPct val="91666"/>
              <a:buFont typeface="Arial"/>
              <a:buNone/>
            </a:pPr>
            <a:r>
              <a:rPr lang="en-GB" sz="1200" b="1"/>
              <a:t>        Query q = new Query("Sensor_DB") ;</a:t>
            </a:r>
          </a:p>
          <a:p>
            <a:pPr lvl="0" rtl="0">
              <a:spcBef>
                <a:spcPts val="0"/>
              </a:spcBef>
              <a:buClr>
                <a:schemeClr val="dk1"/>
              </a:buClr>
              <a:buSzPct val="91666"/>
              <a:buFont typeface="Arial"/>
              <a:buNone/>
            </a:pPr>
            <a:r>
              <a:rPr lang="en-GB" sz="1200" b="1"/>
              <a:t>      </a:t>
            </a:r>
          </a:p>
          <a:p>
            <a:pPr lvl="0" rtl="0">
              <a:spcBef>
                <a:spcPts val="0"/>
              </a:spcBef>
              <a:buClr>
                <a:schemeClr val="dk1"/>
              </a:buClr>
              <a:buSzPct val="91666"/>
              <a:buFont typeface="Arial"/>
              <a:buNone/>
            </a:pPr>
            <a:r>
              <a:rPr lang="en-GB" sz="1200" b="1"/>
              <a:t>        PreparedQuery pq = datastore.prepare(q);</a:t>
            </a:r>
          </a:p>
          <a:p>
            <a:pPr lvl="0" rtl="0">
              <a:spcBef>
                <a:spcPts val="0"/>
              </a:spcBef>
              <a:buClr>
                <a:schemeClr val="dk1"/>
              </a:buClr>
              <a:buSzPct val="91666"/>
              <a:buFont typeface="Arial"/>
              <a:buNone/>
            </a:pPr>
            <a:r>
              <a:rPr lang="en-GB" sz="1200" b="1"/>
              <a:t>        resp.getWriter().println("&lt;center&gt;&lt;table&gt;");</a:t>
            </a:r>
          </a:p>
          <a:p>
            <a:pPr lvl="0" rtl="0">
              <a:spcBef>
                <a:spcPts val="0"/>
              </a:spcBef>
              <a:buClr>
                <a:schemeClr val="dk1"/>
              </a:buClr>
              <a:buSzPct val="91666"/>
              <a:buFont typeface="Arial"/>
              <a:buNone/>
            </a:pPr>
            <a:r>
              <a:rPr lang="en-GB" sz="1200" b="1"/>
              <a:t>        resp.getWriter().println("&lt;th&gt;Temp&lt;/th&gt;");</a:t>
            </a:r>
          </a:p>
          <a:p>
            <a:pPr lvl="0" rtl="0">
              <a:spcBef>
                <a:spcPts val="0"/>
              </a:spcBef>
              <a:buClr>
                <a:schemeClr val="dk1"/>
              </a:buClr>
              <a:buFont typeface="Arial"/>
              <a:buNone/>
            </a:pPr>
            <a:endParaRPr sz="1200" b="1"/>
          </a:p>
          <a:p>
            <a:pPr lvl="0" rtl="0">
              <a:spcBef>
                <a:spcPts val="0"/>
              </a:spcBef>
              <a:buClr>
                <a:schemeClr val="dk1"/>
              </a:buClr>
              <a:buSzPct val="91666"/>
              <a:buFont typeface="Arial"/>
              <a:buNone/>
            </a:pPr>
            <a:r>
              <a:rPr lang="en-GB" sz="1200" b="1"/>
              <a:t>        for (Entity result : pq.asIterable()) {</a:t>
            </a:r>
          </a:p>
          <a:p>
            <a:pPr lvl="0" rtl="0">
              <a:spcBef>
                <a:spcPts val="0"/>
              </a:spcBef>
              <a:buClr>
                <a:schemeClr val="dk1"/>
              </a:buClr>
              <a:buSzPct val="91666"/>
              <a:buFont typeface="Arial"/>
              <a:buNone/>
            </a:pPr>
            <a:r>
              <a:rPr lang="en-GB" sz="1200" b="1"/>
              <a:t>            temp = result.getProperty("temperature").toString();</a:t>
            </a:r>
          </a:p>
          <a:p>
            <a:pPr lvl="0" rtl="0">
              <a:spcBef>
                <a:spcPts val="0"/>
              </a:spcBef>
              <a:buClr>
                <a:schemeClr val="dk1"/>
              </a:buClr>
              <a:buSzPct val="91666"/>
              <a:buFont typeface="Arial"/>
              <a:buNone/>
            </a:pPr>
            <a:r>
              <a:rPr lang="en-GB" sz="1200" b="1"/>
              <a:t>            resp.getWriter().println("&lt;tr&gt;&lt;H1&gt;");</a:t>
            </a:r>
          </a:p>
          <a:p>
            <a:pPr lvl="0" rtl="0">
              <a:spcBef>
                <a:spcPts val="0"/>
              </a:spcBef>
              <a:buClr>
                <a:schemeClr val="dk1"/>
              </a:buClr>
              <a:buSzPct val="91666"/>
              <a:buFont typeface="Arial"/>
              <a:buNone/>
            </a:pPr>
            <a:r>
              <a:rPr lang="en-GB" sz="1200" b="1"/>
              <a:t>            resp.getWriter().println("&lt;td&gt;" + temp + "&lt;/td&gt;&lt;/td&gt;");</a:t>
            </a:r>
          </a:p>
          <a:p>
            <a:pPr lvl="0" rtl="0">
              <a:spcBef>
                <a:spcPts val="0"/>
              </a:spcBef>
              <a:buClr>
                <a:schemeClr val="dk1"/>
              </a:buClr>
              <a:buSzPct val="91666"/>
              <a:buFont typeface="Arial"/>
              <a:buNone/>
            </a:pPr>
            <a:r>
              <a:rPr lang="en-GB" sz="1200" b="1"/>
              <a:t>            resp.getWriter().println("&lt;/H1&gt;&lt;/tr&gt;");</a:t>
            </a:r>
          </a:p>
          <a:p>
            <a:pPr lvl="0" rtl="0">
              <a:spcBef>
                <a:spcPts val="0"/>
              </a:spcBef>
              <a:buClr>
                <a:schemeClr val="dk1"/>
              </a:buClr>
              <a:buSzPct val="91666"/>
              <a:buFont typeface="Arial"/>
              <a:buNone/>
            </a:pPr>
            <a:r>
              <a:rPr lang="en-GB" sz="1200" b="1"/>
              <a:t>        }</a:t>
            </a:r>
          </a:p>
          <a:p>
            <a:pPr lvl="0" rtl="0">
              <a:spcBef>
                <a:spcPts val="0"/>
              </a:spcBef>
              <a:buClr>
                <a:schemeClr val="dk1"/>
              </a:buClr>
              <a:buSzPct val="91666"/>
              <a:buFont typeface="Arial"/>
              <a:buNone/>
            </a:pPr>
            <a:r>
              <a:rPr lang="en-GB" sz="1200" b="1"/>
              <a:t>        resp.getWriter().println("&lt;/table&gt;&lt;/center&gt;");</a:t>
            </a:r>
          </a:p>
          <a:p>
            <a:pPr lvl="0" rtl="0">
              <a:spcBef>
                <a:spcPts val="0"/>
              </a:spcBef>
              <a:buClr>
                <a:schemeClr val="dk1"/>
              </a:buClr>
              <a:buFont typeface="Arial"/>
              <a:buNone/>
            </a:pPr>
            <a:endParaRPr sz="1200" b="1"/>
          </a:p>
          <a:p>
            <a:pPr lvl="0" rtl="0">
              <a:spcBef>
                <a:spcPts val="0"/>
              </a:spcBef>
              <a:buClr>
                <a:schemeClr val="dk1"/>
              </a:buClr>
              <a:buSzPct val="91666"/>
              <a:buFont typeface="Arial"/>
              <a:buNone/>
            </a:pPr>
            <a:r>
              <a:rPr lang="en-GB" sz="1200" b="1"/>
              <a:t>    }</a:t>
            </a:r>
          </a:p>
          <a:p>
            <a:pPr lvl="0" rtl="0">
              <a:spcBef>
                <a:spcPts val="0"/>
              </a:spcBef>
              <a:buClr>
                <a:schemeClr val="dk1"/>
              </a:buClr>
              <a:buSzPct val="91666"/>
              <a:buFont typeface="Arial"/>
              <a:buNone/>
            </a:pPr>
            <a:r>
              <a:rPr lang="en-GB" sz="1200" b="1"/>
              <a:t>}</a:t>
            </a:r>
          </a:p>
          <a:p>
            <a:pPr lvl="0" rtl="0">
              <a:spcBef>
                <a:spcPts val="0"/>
              </a:spcBef>
              <a:buClr>
                <a:schemeClr val="dk1"/>
              </a:buClr>
              <a:buFont typeface="Arial"/>
              <a:buNone/>
            </a:pPr>
            <a:endParaRPr sz="1200" b="1"/>
          </a:p>
          <a:p>
            <a:pPr lvl="0">
              <a:spcBef>
                <a:spcPts val="0"/>
              </a:spcBef>
              <a:buNone/>
            </a:pPr>
            <a:endParaRPr b="1"/>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11700" y="54375"/>
            <a:ext cx="8520599" cy="597900"/>
          </a:xfrm>
          <a:prstGeom prst="rect">
            <a:avLst/>
          </a:prstGeom>
        </p:spPr>
        <p:txBody>
          <a:bodyPr lIns="91425" tIns="91425" rIns="91425" bIns="91425" anchor="t" anchorCtr="0">
            <a:noAutofit/>
          </a:bodyPr>
          <a:lstStyle/>
          <a:p>
            <a:pPr lvl="0" algn="ctr" rtl="0">
              <a:spcBef>
                <a:spcPts val="0"/>
              </a:spcBef>
              <a:buNone/>
            </a:pPr>
            <a:r>
              <a:rPr lang="en-GB" sz="1300" b="1">
                <a:solidFill>
                  <a:srgbClr val="000000"/>
                </a:solidFill>
                <a:highlight>
                  <a:srgbClr val="FFFFFF"/>
                </a:highlight>
              </a:rPr>
              <a:t>Arduino code to turn on/off pin-13 LED from local - Telnet &amp; Browser - </a:t>
            </a:r>
            <a:r>
              <a:rPr lang="en-GB" sz="1300" b="1" u="sng">
                <a:solidFill>
                  <a:srgbClr val="0000FF"/>
                </a:solidFill>
                <a:highlight>
                  <a:srgbClr val="FFFFFF"/>
                </a:highlight>
                <a:hlinkClick r:id="rId3"/>
              </a:rPr>
              <a:t>192.168.4.1/?pin=1</a:t>
            </a:r>
          </a:p>
          <a:p>
            <a:pPr lvl="0" algn="ctr">
              <a:spcBef>
                <a:spcPts val="0"/>
              </a:spcBef>
              <a:buNone/>
            </a:pPr>
            <a:r>
              <a:rPr lang="en-GB" sz="1300" b="1">
                <a:solidFill>
                  <a:srgbClr val="000000"/>
                </a:solidFill>
                <a:highlight>
                  <a:srgbClr val="FFFFFF"/>
                </a:highlight>
              </a:rPr>
              <a:t>[Ensure you have connected your mobile/laptop to the WiFi Module]</a:t>
            </a:r>
          </a:p>
        </p:txBody>
      </p:sp>
      <p:sp>
        <p:nvSpPr>
          <p:cNvPr id="951" name="Shape 951"/>
          <p:cNvSpPr txBox="1">
            <a:spLocks noGrp="1"/>
          </p:cNvSpPr>
          <p:nvPr>
            <p:ph type="body" idx="1"/>
          </p:nvPr>
        </p:nvSpPr>
        <p:spPr>
          <a:xfrm>
            <a:off x="311700" y="646874"/>
            <a:ext cx="8520599" cy="4524300"/>
          </a:xfrm>
          <a:prstGeom prst="rect">
            <a:avLst/>
          </a:prstGeom>
        </p:spPr>
        <p:txBody>
          <a:bodyPr lIns="91425" tIns="91425" rIns="91425" bIns="91425" anchor="t" anchorCtr="0">
            <a:noAutofit/>
          </a:bodyPr>
          <a:lstStyle/>
          <a:p>
            <a:pPr lvl="0" rtl="0">
              <a:spcBef>
                <a:spcPts val="0"/>
              </a:spcBef>
              <a:spcAft>
                <a:spcPts val="0"/>
              </a:spcAft>
              <a:buClr>
                <a:schemeClr val="dk1"/>
              </a:buClr>
              <a:buSzPct val="91666"/>
              <a:buFont typeface="Arial"/>
              <a:buNone/>
            </a:pPr>
            <a:r>
              <a:rPr lang="en-GB" sz="1200" b="1">
                <a:solidFill>
                  <a:srgbClr val="000000"/>
                </a:solidFill>
              </a:rPr>
              <a:t>#include&lt;stdlib.h&gt;</a:t>
            </a:r>
          </a:p>
          <a:p>
            <a:pPr lvl="0" rtl="0">
              <a:spcBef>
                <a:spcPts val="0"/>
              </a:spcBef>
              <a:spcAft>
                <a:spcPts val="0"/>
              </a:spcAft>
              <a:buClr>
                <a:schemeClr val="dk1"/>
              </a:buClr>
              <a:buSzPct val="91666"/>
              <a:buFont typeface="Arial"/>
              <a:buNone/>
            </a:pPr>
            <a:endParaRPr sz="1200" b="1">
              <a:solidFill>
                <a:srgbClr val="000000"/>
              </a:solidFill>
            </a:endParaRPr>
          </a:p>
          <a:p>
            <a:pPr lvl="0" rtl="0">
              <a:spcBef>
                <a:spcPts val="0"/>
              </a:spcBef>
              <a:spcAft>
                <a:spcPts val="0"/>
              </a:spcAft>
              <a:buClr>
                <a:schemeClr val="dk1"/>
              </a:buClr>
              <a:buSzPct val="91666"/>
              <a:buFont typeface="Arial"/>
              <a:buNone/>
            </a:pPr>
            <a:r>
              <a:rPr lang="en-GB" sz="1200" b="1">
                <a:solidFill>
                  <a:srgbClr val="000000"/>
                </a:solidFill>
              </a:rPr>
              <a:t>int led=13;</a:t>
            </a:r>
          </a:p>
          <a:p>
            <a:pPr lvl="0" rtl="0">
              <a:spcBef>
                <a:spcPts val="0"/>
              </a:spcBef>
              <a:spcAft>
                <a:spcPts val="0"/>
              </a:spcAft>
              <a:buClr>
                <a:schemeClr val="dk1"/>
              </a:buClr>
              <a:buSzPct val="91666"/>
              <a:buFont typeface="Arial"/>
              <a:buNone/>
            </a:pPr>
            <a:endParaRPr sz="1200" b="1">
              <a:solidFill>
                <a:srgbClr val="000000"/>
              </a:solidFill>
            </a:endParaRPr>
          </a:p>
          <a:p>
            <a:pPr lvl="0" rtl="0">
              <a:spcBef>
                <a:spcPts val="0"/>
              </a:spcBef>
              <a:spcAft>
                <a:spcPts val="0"/>
              </a:spcAft>
              <a:buClr>
                <a:schemeClr val="dk1"/>
              </a:buClr>
              <a:buSzPct val="91666"/>
              <a:buFont typeface="Arial"/>
              <a:buNone/>
            </a:pPr>
            <a:r>
              <a:rPr lang="en-GB" sz="1200" b="1">
                <a:solidFill>
                  <a:srgbClr val="000000"/>
                </a:solidFill>
              </a:rPr>
              <a:t>void setup() {</a:t>
            </a:r>
          </a:p>
          <a:p>
            <a:pPr lvl="0" rtl="0">
              <a:spcBef>
                <a:spcPts val="0"/>
              </a:spcBef>
              <a:spcAft>
                <a:spcPts val="0"/>
              </a:spcAft>
              <a:buClr>
                <a:schemeClr val="dk1"/>
              </a:buClr>
              <a:buSzPct val="91666"/>
              <a:buFont typeface="Arial"/>
              <a:buNone/>
            </a:pPr>
            <a:r>
              <a:rPr lang="en-GB" sz="1200" b="1">
                <a:solidFill>
                  <a:srgbClr val="000000"/>
                </a:solidFill>
              </a:rPr>
              <a:t>  Serial.begin(115200);</a:t>
            </a:r>
          </a:p>
          <a:p>
            <a:pPr lvl="0" rtl="0">
              <a:spcBef>
                <a:spcPts val="0"/>
              </a:spcBef>
              <a:spcAft>
                <a:spcPts val="0"/>
              </a:spcAft>
              <a:buClr>
                <a:schemeClr val="dk1"/>
              </a:buClr>
              <a:buSzPct val="91666"/>
              <a:buFont typeface="Arial"/>
              <a:buNone/>
            </a:pPr>
            <a:r>
              <a:rPr lang="en-GB" sz="1200" b="1">
                <a:solidFill>
                  <a:srgbClr val="000000"/>
                </a:solidFill>
              </a:rPr>
              <a:t>  pinMode(led, OUTPUT);</a:t>
            </a:r>
          </a:p>
          <a:p>
            <a:pPr lvl="0" rtl="0">
              <a:spcBef>
                <a:spcPts val="0"/>
              </a:spcBef>
              <a:spcAft>
                <a:spcPts val="0"/>
              </a:spcAft>
              <a:buClr>
                <a:schemeClr val="dk1"/>
              </a:buClr>
              <a:buSzPct val="91666"/>
              <a:buFont typeface="Arial"/>
              <a:buNone/>
            </a:pPr>
            <a:r>
              <a:rPr lang="en-GB" sz="1200" b="1">
                <a:solidFill>
                  <a:srgbClr val="000000"/>
                </a:solidFill>
              </a:rPr>
              <a:t>  Serial.println("AT+CIPMUX=1"); /* this is required */</a:t>
            </a:r>
          </a:p>
          <a:p>
            <a:pPr lvl="0" rtl="0">
              <a:spcBef>
                <a:spcPts val="0"/>
              </a:spcBef>
              <a:spcAft>
                <a:spcPts val="0"/>
              </a:spcAft>
              <a:buClr>
                <a:schemeClr val="dk1"/>
              </a:buClr>
              <a:buSzPct val="91666"/>
              <a:buFont typeface="Arial"/>
              <a:buNone/>
            </a:pPr>
            <a:r>
              <a:rPr lang="en-GB" sz="1200" b="1">
                <a:solidFill>
                  <a:srgbClr val="000000"/>
                </a:solidFill>
              </a:rPr>
              <a:t>  delay(500); /* delay is required */</a:t>
            </a:r>
          </a:p>
          <a:p>
            <a:pPr lvl="0" rtl="0">
              <a:spcBef>
                <a:spcPts val="0"/>
              </a:spcBef>
              <a:spcAft>
                <a:spcPts val="0"/>
              </a:spcAft>
              <a:buClr>
                <a:schemeClr val="dk1"/>
              </a:buClr>
              <a:buSzPct val="91666"/>
              <a:buFont typeface="Arial"/>
              <a:buNone/>
            </a:pPr>
            <a:r>
              <a:rPr lang="en-GB" sz="1200" b="1">
                <a:solidFill>
                  <a:srgbClr val="000000"/>
                </a:solidFill>
              </a:rPr>
              <a:t>  Serial.println("AT+CIPSERVER=1,1336"); </a:t>
            </a:r>
          </a:p>
          <a:p>
            <a:pPr lvl="0" rtl="0">
              <a:spcBef>
                <a:spcPts val="0"/>
              </a:spcBef>
              <a:spcAft>
                <a:spcPts val="0"/>
              </a:spcAft>
              <a:buClr>
                <a:schemeClr val="dk1"/>
              </a:buClr>
              <a:buSzPct val="91666"/>
              <a:buFont typeface="Arial"/>
              <a:buNone/>
            </a:pPr>
            <a:r>
              <a:rPr lang="en-GB" sz="1200" b="1">
                <a:solidFill>
                  <a:srgbClr val="000000"/>
                </a:solidFill>
              </a:rPr>
              <a:t>/* incase of connection refused, press RESET button */</a:t>
            </a:r>
          </a:p>
          <a:p>
            <a:pPr lvl="0" rtl="0">
              <a:spcBef>
                <a:spcPts val="0"/>
              </a:spcBef>
              <a:spcAft>
                <a:spcPts val="0"/>
              </a:spcAft>
              <a:buClr>
                <a:schemeClr val="dk1"/>
              </a:buClr>
              <a:buSzPct val="91666"/>
              <a:buFont typeface="Arial"/>
              <a:buNone/>
            </a:pPr>
            <a:r>
              <a:rPr lang="en-GB" sz="1200" b="1">
                <a:solidFill>
                  <a:srgbClr val="000000"/>
                </a:solidFill>
              </a:rPr>
              <a:t>}</a:t>
            </a:r>
          </a:p>
          <a:p>
            <a:pPr lvl="0" rtl="0">
              <a:spcBef>
                <a:spcPts val="0"/>
              </a:spcBef>
              <a:spcAft>
                <a:spcPts val="0"/>
              </a:spcAft>
              <a:buClr>
                <a:schemeClr val="dk1"/>
              </a:buClr>
              <a:buSzPct val="110000"/>
              <a:buFont typeface="Arial"/>
              <a:buNone/>
            </a:pPr>
            <a:endParaRPr sz="1000" b="1">
              <a:solidFill>
                <a:srgbClr val="000000"/>
              </a:solidFill>
            </a:endParaRPr>
          </a:p>
          <a:p>
            <a:pPr lvl="0" rtl="0">
              <a:spcBef>
                <a:spcPts val="0"/>
              </a:spcBef>
              <a:spcAft>
                <a:spcPts val="0"/>
              </a:spcAft>
              <a:buClr>
                <a:schemeClr val="dk1"/>
              </a:buClr>
              <a:buSzPct val="122222"/>
              <a:buFont typeface="Arial"/>
              <a:buNone/>
            </a:pPr>
            <a:endParaRPr sz="900" b="1">
              <a:solidFill>
                <a:srgbClr val="000000"/>
              </a:solidFill>
            </a:endParaRPr>
          </a:p>
          <a:p>
            <a:pPr lvl="0">
              <a:spcBef>
                <a:spcPts val="0"/>
              </a:spcBef>
              <a:spcAft>
                <a:spcPts val="0"/>
              </a:spcAft>
              <a:buNone/>
            </a:pPr>
            <a:endParaRPr sz="900" b="1">
              <a:solidFill>
                <a:srgbClr val="000000"/>
              </a:solidFill>
            </a:endParaRPr>
          </a:p>
        </p:txBody>
      </p:sp>
      <p:sp>
        <p:nvSpPr>
          <p:cNvPr id="952" name="Shape 95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106</a:t>
            </a:fld>
            <a:endParaRPr lang="en-GB"/>
          </a:p>
        </p:txBody>
      </p:sp>
      <p:sp>
        <p:nvSpPr>
          <p:cNvPr id="953" name="Shape 953"/>
          <p:cNvSpPr txBox="1"/>
          <p:nvPr/>
        </p:nvSpPr>
        <p:spPr>
          <a:xfrm>
            <a:off x="4593600" y="652275"/>
            <a:ext cx="4238699" cy="45135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GB" sz="1200" b="1">
                <a:solidFill>
                  <a:schemeClr val="dk1"/>
                </a:solidFill>
              </a:rPr>
              <a:t>void loop() {</a:t>
            </a:r>
          </a:p>
          <a:p>
            <a:pPr lvl="0" rtl="0">
              <a:lnSpc>
                <a:spcPct val="115000"/>
              </a:lnSpc>
              <a:spcBef>
                <a:spcPts val="0"/>
              </a:spcBef>
              <a:buClr>
                <a:schemeClr val="dk1"/>
              </a:buClr>
              <a:buSzPct val="91666"/>
              <a:buFont typeface="Arial"/>
              <a:buNone/>
            </a:pPr>
            <a:r>
              <a:rPr lang="en-GB" sz="1200" b="1">
                <a:solidFill>
                  <a:schemeClr val="dk1"/>
                </a:solidFill>
              </a:rPr>
              <a:t>  if(Serial.available()) {</a:t>
            </a:r>
          </a:p>
          <a:p>
            <a:pPr lvl="0" rtl="0">
              <a:lnSpc>
                <a:spcPct val="115000"/>
              </a:lnSpc>
              <a:spcBef>
                <a:spcPts val="0"/>
              </a:spcBef>
              <a:buClr>
                <a:schemeClr val="dk1"/>
              </a:buClr>
              <a:buSzPct val="91666"/>
              <a:buFont typeface="Arial"/>
              <a:buNone/>
            </a:pPr>
            <a:r>
              <a:rPr lang="en-GB" sz="1200" b="1">
                <a:solidFill>
                  <a:schemeClr val="dk1"/>
                </a:solidFill>
              </a:rPr>
              <a:t>    delay(500);</a:t>
            </a:r>
          </a:p>
          <a:p>
            <a:pPr lvl="0" rtl="0">
              <a:lnSpc>
                <a:spcPct val="115000"/>
              </a:lnSpc>
              <a:spcBef>
                <a:spcPts val="0"/>
              </a:spcBef>
              <a:buClr>
                <a:schemeClr val="dk1"/>
              </a:buClr>
              <a:buSzPct val="91666"/>
              <a:buFont typeface="Arial"/>
              <a:buNone/>
            </a:pPr>
            <a:r>
              <a:rPr lang="en-GB" sz="1200" b="1">
                <a:solidFill>
                  <a:schemeClr val="dk1"/>
                </a:solidFill>
              </a:rPr>
              <a:t>     if(Serial.find("+IPD,")) {</a:t>
            </a:r>
          </a:p>
          <a:p>
            <a:pPr lvl="0" rtl="0">
              <a:lnSpc>
                <a:spcPct val="115000"/>
              </a:lnSpc>
              <a:spcBef>
                <a:spcPts val="0"/>
              </a:spcBef>
              <a:buClr>
                <a:schemeClr val="dk1"/>
              </a:buClr>
              <a:buSzPct val="91666"/>
              <a:buFont typeface="Arial"/>
              <a:buNone/>
            </a:pPr>
            <a:r>
              <a:rPr lang="en-GB" sz="1200" b="1">
                <a:solidFill>
                  <a:schemeClr val="dk1"/>
                </a:solidFill>
              </a:rPr>
              <a:t>      delay(500);</a:t>
            </a:r>
          </a:p>
          <a:p>
            <a:pPr lvl="0" rtl="0">
              <a:lnSpc>
                <a:spcPct val="115000"/>
              </a:lnSpc>
              <a:spcBef>
                <a:spcPts val="0"/>
              </a:spcBef>
              <a:buClr>
                <a:schemeClr val="dk1"/>
              </a:buClr>
              <a:buSzPct val="91666"/>
              <a:buFont typeface="Arial"/>
              <a:buNone/>
            </a:pPr>
            <a:r>
              <a:rPr lang="en-GB" sz="1200" b="1">
                <a:solidFill>
                  <a:schemeClr val="dk1"/>
                </a:solidFill>
              </a:rPr>
              <a:t>      Serial.find("pin=");</a:t>
            </a:r>
          </a:p>
          <a:p>
            <a:pPr lvl="0" rtl="0">
              <a:lnSpc>
                <a:spcPct val="115000"/>
              </a:lnSpc>
              <a:spcBef>
                <a:spcPts val="0"/>
              </a:spcBef>
              <a:buClr>
                <a:schemeClr val="dk1"/>
              </a:buClr>
              <a:buSzPct val="91666"/>
              <a:buFont typeface="Arial"/>
              <a:buNone/>
            </a:pPr>
            <a:r>
              <a:rPr lang="en-GB" sz="1200" b="1">
                <a:solidFill>
                  <a:schemeClr val="dk1"/>
                </a:solidFill>
              </a:rPr>
              <a:t>      int status = Serial.read()-48;</a:t>
            </a:r>
          </a:p>
          <a:p>
            <a:pPr lvl="0" rtl="0">
              <a:lnSpc>
                <a:spcPct val="115000"/>
              </a:lnSpc>
              <a:spcBef>
                <a:spcPts val="0"/>
              </a:spcBef>
              <a:buClr>
                <a:schemeClr val="dk1"/>
              </a:buClr>
              <a:buSzPct val="91666"/>
              <a:buFont typeface="Arial"/>
              <a:buNone/>
            </a:pPr>
            <a:r>
              <a:rPr lang="en-GB" sz="1200" b="1">
                <a:solidFill>
                  <a:schemeClr val="dk1"/>
                </a:solidFill>
              </a:rPr>
              <a:t>      if(status == 1) {</a:t>
            </a:r>
          </a:p>
          <a:p>
            <a:pPr lvl="0" rtl="0">
              <a:lnSpc>
                <a:spcPct val="115000"/>
              </a:lnSpc>
              <a:spcBef>
                <a:spcPts val="0"/>
              </a:spcBef>
              <a:buClr>
                <a:schemeClr val="dk1"/>
              </a:buClr>
              <a:buSzPct val="91666"/>
              <a:buFont typeface="Arial"/>
              <a:buNone/>
            </a:pPr>
            <a:r>
              <a:rPr lang="en-GB" sz="1200" b="1">
                <a:solidFill>
                  <a:schemeClr val="dk1"/>
                </a:solidFill>
              </a:rPr>
              <a:t>        digitalWrite(led, HIGH);</a:t>
            </a:r>
          </a:p>
          <a:p>
            <a:pPr lvl="0" rtl="0">
              <a:lnSpc>
                <a:spcPct val="115000"/>
              </a:lnSpc>
              <a:spcBef>
                <a:spcPts val="0"/>
              </a:spcBef>
              <a:buClr>
                <a:schemeClr val="dk1"/>
              </a:buClr>
              <a:buSzPct val="91666"/>
              <a:buFont typeface="Arial"/>
              <a:buNone/>
            </a:pPr>
            <a:r>
              <a:rPr lang="en-GB" sz="1200" b="1">
                <a:solidFill>
                  <a:schemeClr val="dk1"/>
                </a:solidFill>
              </a:rPr>
              <a:t>        Serial.println("LED is ON");</a:t>
            </a:r>
          </a:p>
          <a:p>
            <a:pPr lvl="0" rtl="0">
              <a:lnSpc>
                <a:spcPct val="115000"/>
              </a:lnSpc>
              <a:spcBef>
                <a:spcPts val="0"/>
              </a:spcBef>
              <a:buClr>
                <a:schemeClr val="dk1"/>
              </a:buClr>
              <a:buSzPct val="91666"/>
              <a:buFont typeface="Arial"/>
              <a:buNone/>
            </a:pPr>
            <a:r>
              <a:rPr lang="en-GB" sz="1200" b="1">
                <a:solidFill>
                  <a:schemeClr val="dk1"/>
                </a:solidFill>
              </a:rPr>
              <a:t>      } else {</a:t>
            </a:r>
          </a:p>
          <a:p>
            <a:pPr lvl="0" rtl="0">
              <a:lnSpc>
                <a:spcPct val="115000"/>
              </a:lnSpc>
              <a:spcBef>
                <a:spcPts val="0"/>
              </a:spcBef>
              <a:buClr>
                <a:schemeClr val="dk1"/>
              </a:buClr>
              <a:buSzPct val="91666"/>
              <a:buFont typeface="Arial"/>
              <a:buNone/>
            </a:pPr>
            <a:r>
              <a:rPr lang="en-GB" sz="1200" b="1">
                <a:solidFill>
                  <a:schemeClr val="dk1"/>
                </a:solidFill>
              </a:rPr>
              <a:t>        digitalWrite(led, LOW);</a:t>
            </a:r>
          </a:p>
          <a:p>
            <a:pPr lvl="0" rtl="0">
              <a:lnSpc>
                <a:spcPct val="115000"/>
              </a:lnSpc>
              <a:spcBef>
                <a:spcPts val="0"/>
              </a:spcBef>
              <a:buClr>
                <a:schemeClr val="dk1"/>
              </a:buClr>
              <a:buSzPct val="91666"/>
              <a:buFont typeface="Arial"/>
              <a:buNone/>
            </a:pPr>
            <a:r>
              <a:rPr lang="en-GB" sz="1200" b="1">
                <a:solidFill>
                  <a:schemeClr val="dk1"/>
                </a:solidFill>
              </a:rPr>
              <a:t>        Serial.println("LED is OFF");</a:t>
            </a:r>
          </a:p>
          <a:p>
            <a:pPr lvl="0" rtl="0">
              <a:lnSpc>
                <a:spcPct val="115000"/>
              </a:lnSpc>
              <a:spcBef>
                <a:spcPts val="0"/>
              </a:spcBef>
              <a:buClr>
                <a:schemeClr val="dk1"/>
              </a:buClr>
              <a:buSzPct val="91666"/>
              <a:buFont typeface="Arial"/>
              <a:buNone/>
            </a:pPr>
            <a:r>
              <a:rPr lang="en-GB" sz="1200" b="1">
                <a:solidFill>
                  <a:schemeClr val="dk1"/>
                </a:solidFill>
              </a:rPr>
              <a:t>      }     </a:t>
            </a:r>
          </a:p>
          <a:p>
            <a:pPr lvl="0" rtl="0">
              <a:lnSpc>
                <a:spcPct val="115000"/>
              </a:lnSpc>
              <a:spcBef>
                <a:spcPts val="0"/>
              </a:spcBef>
              <a:buClr>
                <a:schemeClr val="dk1"/>
              </a:buClr>
              <a:buSzPct val="91666"/>
              <a:buFont typeface="Arial"/>
              <a:buNone/>
            </a:pPr>
            <a:r>
              <a:rPr lang="en-GB" sz="1200" b="1">
                <a:solidFill>
                  <a:schemeClr val="dk1"/>
                </a:solidFill>
              </a:rPr>
              <a:t>     }</a:t>
            </a:r>
          </a:p>
          <a:p>
            <a:pPr lvl="0" rtl="0">
              <a:lnSpc>
                <a:spcPct val="115000"/>
              </a:lnSpc>
              <a:spcBef>
                <a:spcPts val="0"/>
              </a:spcBef>
              <a:buClr>
                <a:schemeClr val="dk1"/>
              </a:buClr>
              <a:buSzPct val="91666"/>
              <a:buFont typeface="Arial"/>
              <a:buNone/>
            </a:pPr>
            <a:r>
              <a:rPr lang="en-GB" sz="1200" b="1">
                <a:solidFill>
                  <a:schemeClr val="dk1"/>
                </a:solidFill>
              </a:rPr>
              <a:t>  }</a:t>
            </a:r>
          </a:p>
          <a:p>
            <a:pPr lvl="0" rtl="0">
              <a:lnSpc>
                <a:spcPct val="115000"/>
              </a:lnSpc>
              <a:spcBef>
                <a:spcPts val="0"/>
              </a:spcBef>
              <a:buClr>
                <a:schemeClr val="dk1"/>
              </a:buClr>
              <a:buSzPct val="91666"/>
              <a:buFont typeface="Arial"/>
              <a:buNone/>
            </a:pPr>
            <a:r>
              <a:rPr lang="en-GB" sz="1200" b="1">
                <a:solidFill>
                  <a:schemeClr val="dk1"/>
                </a:solidFill>
              </a:rPr>
              <a: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Shape 958"/>
          <p:cNvSpPr txBox="1">
            <a:spLocks noGrp="1"/>
          </p:cNvSpPr>
          <p:nvPr>
            <p:ph type="body" idx="1"/>
          </p:nvPr>
        </p:nvSpPr>
        <p:spPr>
          <a:xfrm>
            <a:off x="360950" y="123800"/>
            <a:ext cx="3420600" cy="50568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22222"/>
              <a:buFont typeface="Arial"/>
              <a:buNone/>
            </a:pPr>
            <a:r>
              <a:rPr lang="en-GB" sz="900" b="1">
                <a:solidFill>
                  <a:srgbClr val="000000"/>
                </a:solidFill>
              </a:rPr>
              <a:t>#include&lt;stdlib.h&gt;</a:t>
            </a:r>
          </a:p>
          <a:p>
            <a:pPr lvl="0" rtl="0">
              <a:lnSpc>
                <a:spcPct val="100000"/>
              </a:lnSpc>
              <a:spcBef>
                <a:spcPts val="0"/>
              </a:spcBef>
              <a:spcAft>
                <a:spcPts val="0"/>
              </a:spcAft>
              <a:buClr>
                <a:schemeClr val="dk1"/>
              </a:buClr>
              <a:buSzPct val="122222"/>
              <a:buFont typeface="Arial"/>
              <a:buNone/>
            </a:pPr>
            <a:r>
              <a:rPr lang="en-GB" sz="900" b="1">
                <a:solidFill>
                  <a:srgbClr val="000000"/>
                </a:solidFill>
              </a:rPr>
              <a:t>const int groundpin = A0;</a:t>
            </a:r>
          </a:p>
          <a:p>
            <a:pPr lvl="0" rtl="0">
              <a:lnSpc>
                <a:spcPct val="100000"/>
              </a:lnSpc>
              <a:spcBef>
                <a:spcPts val="0"/>
              </a:spcBef>
              <a:spcAft>
                <a:spcPts val="0"/>
              </a:spcAft>
              <a:buClr>
                <a:schemeClr val="dk1"/>
              </a:buClr>
              <a:buSzPct val="122222"/>
              <a:buFont typeface="Arial"/>
              <a:buNone/>
            </a:pPr>
            <a:r>
              <a:rPr lang="en-GB" sz="900" b="1">
                <a:solidFill>
                  <a:srgbClr val="000000"/>
                </a:solidFill>
              </a:rPr>
              <a:t>const int powerpin = A2;</a:t>
            </a:r>
          </a:p>
          <a:p>
            <a:pPr lvl="0" rtl="0">
              <a:lnSpc>
                <a:spcPct val="100000"/>
              </a:lnSpc>
              <a:spcBef>
                <a:spcPts val="0"/>
              </a:spcBef>
              <a:spcAft>
                <a:spcPts val="0"/>
              </a:spcAft>
              <a:buClr>
                <a:schemeClr val="dk1"/>
              </a:buClr>
              <a:buSzPct val="122222"/>
              <a:buFont typeface="Arial"/>
              <a:buNone/>
            </a:pPr>
            <a:r>
              <a:rPr lang="en-GB" sz="900" b="1">
                <a:solidFill>
                  <a:srgbClr val="000000"/>
                </a:solidFill>
              </a:rPr>
              <a:t>const int receiver = 0;</a:t>
            </a:r>
          </a:p>
          <a:p>
            <a:pPr lvl="0" rtl="0">
              <a:lnSpc>
                <a:spcPct val="100000"/>
              </a:lnSpc>
              <a:spcBef>
                <a:spcPts val="0"/>
              </a:spcBef>
              <a:spcAft>
                <a:spcPts val="0"/>
              </a:spcAft>
              <a:buClr>
                <a:schemeClr val="dk1"/>
              </a:buClr>
              <a:buSzPct val="122222"/>
              <a:buFont typeface="Arial"/>
              <a:buNone/>
            </a:pPr>
            <a:r>
              <a:rPr lang="en-GB" sz="900" b="1">
                <a:solidFill>
                  <a:srgbClr val="000000"/>
                </a:solidFill>
              </a:rPr>
              <a:t>float tempC;</a:t>
            </a:r>
          </a:p>
          <a:p>
            <a:pPr lvl="0" rtl="0">
              <a:lnSpc>
                <a:spcPct val="100000"/>
              </a:lnSpc>
              <a:spcBef>
                <a:spcPts val="0"/>
              </a:spcBef>
              <a:spcAft>
                <a:spcPts val="0"/>
              </a:spcAft>
              <a:buClr>
                <a:schemeClr val="dk1"/>
              </a:buClr>
              <a:buSzPct val="122222"/>
              <a:buFont typeface="Arial"/>
              <a:buNone/>
            </a:pPr>
            <a:r>
              <a:rPr lang="en-GB" sz="900" b="1">
                <a:solidFill>
                  <a:srgbClr val="000000"/>
                </a:solidFill>
              </a:rPr>
              <a:t>int reading;</a:t>
            </a:r>
          </a:p>
          <a:p>
            <a:pPr lvl="0" rtl="0">
              <a:lnSpc>
                <a:spcPct val="100000"/>
              </a:lnSpc>
              <a:spcBef>
                <a:spcPts val="0"/>
              </a:spcBef>
              <a:spcAft>
                <a:spcPts val="0"/>
              </a:spcAft>
              <a:buClr>
                <a:schemeClr val="dk1"/>
              </a:buClr>
              <a:buSzPct val="122222"/>
              <a:buFont typeface="Arial"/>
              <a:buNone/>
            </a:pPr>
            <a:r>
              <a:rPr lang="en-GB" sz="900" b="1">
                <a:solidFill>
                  <a:srgbClr val="000000"/>
                </a:solidFill>
              </a:rPr>
              <a:t>int tempPin = A1;</a:t>
            </a:r>
          </a:p>
          <a:p>
            <a:pPr lvl="0" rtl="0">
              <a:lnSpc>
                <a:spcPct val="100000"/>
              </a:lnSpc>
              <a:spcBef>
                <a:spcPts val="0"/>
              </a:spcBef>
              <a:spcAft>
                <a:spcPts val="0"/>
              </a:spcAft>
              <a:buClr>
                <a:schemeClr val="dk1"/>
              </a:buClr>
              <a:buSzPct val="122222"/>
              <a:buFont typeface="Arial"/>
              <a:buNone/>
            </a:pPr>
            <a:r>
              <a:rPr lang="en-GB" sz="900" b="1">
                <a:solidFill>
                  <a:srgbClr val="000000"/>
                </a:solidFill>
              </a:rPr>
              <a:t>int led=13; int con=0;</a:t>
            </a:r>
          </a:p>
          <a:p>
            <a:pPr lvl="0" rtl="0">
              <a:lnSpc>
                <a:spcPct val="100000"/>
              </a:lnSpc>
              <a:spcBef>
                <a:spcPts val="0"/>
              </a:spcBef>
              <a:spcAft>
                <a:spcPts val="0"/>
              </a:spcAft>
              <a:buClr>
                <a:schemeClr val="dk1"/>
              </a:buClr>
              <a:buSzPct val="122222"/>
              <a:buFont typeface="Arial"/>
              <a:buNone/>
            </a:pPr>
            <a:r>
              <a:rPr lang="en-GB" sz="900" b="1">
                <a:solidFill>
                  <a:srgbClr val="000000"/>
                </a:solidFill>
              </a:rPr>
              <a:t>void setup() {</a:t>
            </a:r>
          </a:p>
          <a:p>
            <a:pPr lvl="0" rtl="0">
              <a:lnSpc>
                <a:spcPct val="100000"/>
              </a:lnSpc>
              <a:spcBef>
                <a:spcPts val="0"/>
              </a:spcBef>
              <a:spcAft>
                <a:spcPts val="0"/>
              </a:spcAft>
              <a:buClr>
                <a:schemeClr val="dk1"/>
              </a:buClr>
              <a:buSzPct val="122222"/>
              <a:buFont typeface="Arial"/>
              <a:buNone/>
            </a:pPr>
            <a:r>
              <a:rPr lang="en-GB" sz="900" b="1">
                <a:solidFill>
                  <a:srgbClr val="000000"/>
                </a:solidFill>
              </a:rPr>
              <a:t>  Serial.begin(115200);</a:t>
            </a:r>
          </a:p>
          <a:p>
            <a:pPr lvl="0" rtl="0">
              <a:lnSpc>
                <a:spcPct val="100000"/>
              </a:lnSpc>
              <a:spcBef>
                <a:spcPts val="0"/>
              </a:spcBef>
              <a:spcAft>
                <a:spcPts val="0"/>
              </a:spcAft>
              <a:buClr>
                <a:schemeClr val="dk1"/>
              </a:buClr>
              <a:buSzPct val="122222"/>
              <a:buFont typeface="Arial"/>
              <a:buNone/>
            </a:pPr>
            <a:r>
              <a:rPr lang="en-GB" sz="900" b="1">
                <a:solidFill>
                  <a:srgbClr val="000000"/>
                </a:solidFill>
              </a:rPr>
              <a:t>  pinMode(groundpin, OUTPUT);</a:t>
            </a:r>
          </a:p>
          <a:p>
            <a:pPr lvl="0" rtl="0">
              <a:lnSpc>
                <a:spcPct val="100000"/>
              </a:lnSpc>
              <a:spcBef>
                <a:spcPts val="0"/>
              </a:spcBef>
              <a:spcAft>
                <a:spcPts val="0"/>
              </a:spcAft>
              <a:buClr>
                <a:schemeClr val="dk1"/>
              </a:buClr>
              <a:buSzPct val="122222"/>
              <a:buFont typeface="Arial"/>
              <a:buNone/>
            </a:pPr>
            <a:r>
              <a:rPr lang="en-GB" sz="900" b="1">
                <a:solidFill>
                  <a:srgbClr val="000000"/>
                </a:solidFill>
              </a:rPr>
              <a:t>  pinMode(powerpin, OUTPUT);</a:t>
            </a:r>
          </a:p>
          <a:p>
            <a:pPr lvl="0" rtl="0">
              <a:lnSpc>
                <a:spcPct val="100000"/>
              </a:lnSpc>
              <a:spcBef>
                <a:spcPts val="0"/>
              </a:spcBef>
              <a:spcAft>
                <a:spcPts val="0"/>
              </a:spcAft>
              <a:buClr>
                <a:schemeClr val="dk1"/>
              </a:buClr>
              <a:buSzPct val="122222"/>
              <a:buFont typeface="Arial"/>
              <a:buNone/>
            </a:pPr>
            <a:r>
              <a:rPr lang="en-GB" sz="900" b="1">
                <a:solidFill>
                  <a:srgbClr val="000000"/>
                </a:solidFill>
              </a:rPr>
              <a:t>  pinMode(led, OUTPUT);</a:t>
            </a:r>
          </a:p>
          <a:p>
            <a:pPr lvl="0" rtl="0">
              <a:lnSpc>
                <a:spcPct val="100000"/>
              </a:lnSpc>
              <a:spcBef>
                <a:spcPts val="0"/>
              </a:spcBef>
              <a:spcAft>
                <a:spcPts val="0"/>
              </a:spcAft>
              <a:buClr>
                <a:schemeClr val="dk1"/>
              </a:buClr>
              <a:buSzPct val="122222"/>
              <a:buFont typeface="Arial"/>
              <a:buNone/>
            </a:pPr>
            <a:r>
              <a:rPr lang="en-GB" sz="900" b="1">
                <a:solidFill>
                  <a:srgbClr val="000000"/>
                </a:solidFill>
              </a:rPr>
              <a:t>  digitalWrite(groundpin, LOW);</a:t>
            </a:r>
          </a:p>
          <a:p>
            <a:pPr lvl="0" rtl="0">
              <a:lnSpc>
                <a:spcPct val="100000"/>
              </a:lnSpc>
              <a:spcBef>
                <a:spcPts val="0"/>
              </a:spcBef>
              <a:spcAft>
                <a:spcPts val="0"/>
              </a:spcAft>
              <a:buClr>
                <a:schemeClr val="dk1"/>
              </a:buClr>
              <a:buSzPct val="122222"/>
              <a:buFont typeface="Arial"/>
              <a:buNone/>
            </a:pPr>
            <a:r>
              <a:rPr lang="en-GB" sz="900" b="1">
                <a:solidFill>
                  <a:srgbClr val="000000"/>
                </a:solidFill>
              </a:rPr>
              <a:t>  digitalWrite(powerpin, HIGH);</a:t>
            </a:r>
          </a:p>
          <a:p>
            <a:pPr lvl="0" rtl="0">
              <a:lnSpc>
                <a:spcPct val="100000"/>
              </a:lnSpc>
              <a:spcBef>
                <a:spcPts val="0"/>
              </a:spcBef>
              <a:spcAft>
                <a:spcPts val="0"/>
              </a:spcAft>
              <a:buClr>
                <a:schemeClr val="dk1"/>
              </a:buClr>
              <a:buSzPct val="122222"/>
              <a:buFont typeface="Arial"/>
              <a:buNone/>
            </a:pPr>
            <a:r>
              <a:rPr lang="en-GB" sz="900" b="1">
                <a:solidFill>
                  <a:srgbClr val="000000"/>
                </a:solidFill>
              </a:rPr>
              <a:t>  analogReference(INTERNAL);</a:t>
            </a:r>
          </a:p>
          <a:p>
            <a:pPr lvl="0" rtl="0">
              <a:lnSpc>
                <a:spcPct val="100000"/>
              </a:lnSpc>
              <a:spcBef>
                <a:spcPts val="0"/>
              </a:spcBef>
              <a:spcAft>
                <a:spcPts val="0"/>
              </a:spcAft>
              <a:buClr>
                <a:schemeClr val="dk1"/>
              </a:buClr>
              <a:buSzPct val="122222"/>
              <a:buFont typeface="Arial"/>
              <a:buNone/>
            </a:pPr>
            <a:r>
              <a:rPr lang="en-GB" sz="900" b="1">
                <a:solidFill>
                  <a:srgbClr val="000000"/>
                </a:solidFill>
              </a:rPr>
              <a:t>  // reset ESP8266</a:t>
            </a:r>
          </a:p>
          <a:p>
            <a:pPr lvl="0" rtl="0">
              <a:lnSpc>
                <a:spcPct val="100000"/>
              </a:lnSpc>
              <a:spcBef>
                <a:spcPts val="0"/>
              </a:spcBef>
              <a:spcAft>
                <a:spcPts val="0"/>
              </a:spcAft>
              <a:buClr>
                <a:schemeClr val="dk1"/>
              </a:buClr>
              <a:buSzPct val="122222"/>
              <a:buFont typeface="Arial"/>
              <a:buNone/>
            </a:pPr>
            <a:r>
              <a:rPr lang="en-GB" sz="900" b="1">
                <a:solidFill>
                  <a:srgbClr val="000000"/>
                </a:solidFill>
              </a:rPr>
              <a:t>  //Serial.println("AT+RST");</a:t>
            </a:r>
          </a:p>
          <a:p>
            <a:pPr lvl="0" rtl="0">
              <a:lnSpc>
                <a:spcPct val="100000"/>
              </a:lnSpc>
              <a:spcBef>
                <a:spcPts val="0"/>
              </a:spcBef>
              <a:spcAft>
                <a:spcPts val="0"/>
              </a:spcAft>
              <a:buClr>
                <a:schemeClr val="dk1"/>
              </a:buClr>
              <a:buSzPct val="122222"/>
              <a:buFont typeface="Arial"/>
              <a:buNone/>
            </a:pPr>
            <a:r>
              <a:rPr lang="en-GB" sz="900" b="1">
                <a:solidFill>
                  <a:srgbClr val="000000"/>
                </a:solidFill>
              </a:rPr>
              <a:t>  Serial.println("AT+CWMODE=3");</a:t>
            </a:r>
          </a:p>
          <a:p>
            <a:pPr lvl="0" rtl="0">
              <a:lnSpc>
                <a:spcPct val="100000"/>
              </a:lnSpc>
              <a:spcBef>
                <a:spcPts val="0"/>
              </a:spcBef>
              <a:spcAft>
                <a:spcPts val="0"/>
              </a:spcAft>
              <a:buClr>
                <a:schemeClr val="dk1"/>
              </a:buClr>
              <a:buSzPct val="122222"/>
              <a:buFont typeface="Arial"/>
              <a:buNone/>
            </a:pPr>
            <a:r>
              <a:rPr lang="en-GB" sz="900" b="1">
                <a:solidFill>
                  <a:srgbClr val="000000"/>
                </a:solidFill>
              </a:rPr>
              <a:t>  delay(500);</a:t>
            </a:r>
          </a:p>
          <a:p>
            <a:pPr lvl="0" rtl="0">
              <a:lnSpc>
                <a:spcPct val="100000"/>
              </a:lnSpc>
              <a:spcBef>
                <a:spcPts val="0"/>
              </a:spcBef>
              <a:spcAft>
                <a:spcPts val="0"/>
              </a:spcAft>
              <a:buClr>
                <a:schemeClr val="dk1"/>
              </a:buClr>
              <a:buSzPct val="122222"/>
              <a:buFont typeface="Arial"/>
              <a:buNone/>
            </a:pPr>
            <a:r>
              <a:rPr lang="en-GB" sz="900" b="1">
                <a:solidFill>
                  <a:srgbClr val="000000"/>
                </a:solidFill>
              </a:rPr>
              <a:t>  Serial.println("AT+CIPMUX=1");</a:t>
            </a:r>
          </a:p>
          <a:p>
            <a:pPr lvl="0" rtl="0">
              <a:lnSpc>
                <a:spcPct val="100000"/>
              </a:lnSpc>
              <a:spcBef>
                <a:spcPts val="0"/>
              </a:spcBef>
              <a:spcAft>
                <a:spcPts val="0"/>
              </a:spcAft>
              <a:buClr>
                <a:schemeClr val="dk1"/>
              </a:buClr>
              <a:buSzPct val="122222"/>
              <a:buFont typeface="Arial"/>
              <a:buNone/>
            </a:pPr>
            <a:r>
              <a:rPr lang="en-GB" sz="900" b="1">
                <a:solidFill>
                  <a:srgbClr val="000000"/>
                </a:solidFill>
              </a:rPr>
              <a:t>  delay(500);</a:t>
            </a:r>
          </a:p>
          <a:p>
            <a:pPr lvl="0" rtl="0">
              <a:lnSpc>
                <a:spcPct val="100000"/>
              </a:lnSpc>
              <a:spcBef>
                <a:spcPts val="0"/>
              </a:spcBef>
              <a:spcAft>
                <a:spcPts val="0"/>
              </a:spcAft>
              <a:buClr>
                <a:schemeClr val="dk1"/>
              </a:buClr>
              <a:buSzPct val="122222"/>
              <a:buFont typeface="Arial"/>
              <a:buNone/>
            </a:pPr>
            <a:r>
              <a:rPr lang="en-GB" sz="900" b="1">
                <a:solidFill>
                  <a:srgbClr val="000000"/>
                </a:solidFill>
              </a:rPr>
              <a:t>}</a:t>
            </a:r>
          </a:p>
          <a:p>
            <a:pPr lvl="0" rtl="0">
              <a:lnSpc>
                <a:spcPct val="100000"/>
              </a:lnSpc>
              <a:spcBef>
                <a:spcPts val="0"/>
              </a:spcBef>
              <a:spcAft>
                <a:spcPts val="0"/>
              </a:spcAft>
              <a:buClr>
                <a:schemeClr val="dk1"/>
              </a:buClr>
              <a:buSzPct val="122222"/>
              <a:buFont typeface="Arial"/>
              <a:buNone/>
            </a:pPr>
            <a:endParaRPr sz="900" b="1">
              <a:solidFill>
                <a:srgbClr val="000000"/>
              </a:solidFill>
            </a:endParaRPr>
          </a:p>
          <a:p>
            <a:pPr lvl="0" rtl="0">
              <a:lnSpc>
                <a:spcPct val="100000"/>
              </a:lnSpc>
              <a:spcBef>
                <a:spcPts val="0"/>
              </a:spcBef>
              <a:spcAft>
                <a:spcPts val="0"/>
              </a:spcAft>
              <a:buClr>
                <a:schemeClr val="dk1"/>
              </a:buClr>
              <a:buSzPct val="122222"/>
              <a:buFont typeface="Arial"/>
              <a:buNone/>
            </a:pPr>
            <a:r>
              <a:rPr lang="en-GB" sz="900" b="1">
                <a:solidFill>
                  <a:srgbClr val="000000"/>
                </a:solidFill>
              </a:rPr>
              <a:t>void loop() {</a:t>
            </a:r>
          </a:p>
          <a:p>
            <a:pPr lvl="0" rtl="0">
              <a:lnSpc>
                <a:spcPct val="100000"/>
              </a:lnSpc>
              <a:spcBef>
                <a:spcPts val="0"/>
              </a:spcBef>
              <a:spcAft>
                <a:spcPts val="0"/>
              </a:spcAft>
              <a:buClr>
                <a:schemeClr val="dk1"/>
              </a:buClr>
              <a:buSzPct val="122222"/>
              <a:buFont typeface="Arial"/>
              <a:buNone/>
            </a:pPr>
            <a:r>
              <a:rPr lang="en-GB" sz="900" b="1">
                <a:solidFill>
                  <a:srgbClr val="000000"/>
                </a:solidFill>
              </a:rPr>
              <a:t>  reading = analogRead(tempPin);</a:t>
            </a:r>
          </a:p>
          <a:p>
            <a:pPr lvl="0" rtl="0">
              <a:lnSpc>
                <a:spcPct val="100000"/>
              </a:lnSpc>
              <a:spcBef>
                <a:spcPts val="0"/>
              </a:spcBef>
              <a:spcAft>
                <a:spcPts val="0"/>
              </a:spcAft>
              <a:buClr>
                <a:schemeClr val="dk1"/>
              </a:buClr>
              <a:buSzPct val="122222"/>
              <a:buFont typeface="Arial"/>
              <a:buNone/>
            </a:pPr>
            <a:r>
              <a:rPr lang="en-GB" sz="900" b="1">
                <a:solidFill>
                  <a:srgbClr val="000000"/>
                </a:solidFill>
              </a:rPr>
              <a:t>  tempC = reading / 9.31;</a:t>
            </a:r>
          </a:p>
          <a:p>
            <a:pPr lvl="0" rtl="0">
              <a:lnSpc>
                <a:spcPct val="100000"/>
              </a:lnSpc>
              <a:spcBef>
                <a:spcPts val="0"/>
              </a:spcBef>
              <a:spcAft>
                <a:spcPts val="0"/>
              </a:spcAft>
              <a:buClr>
                <a:schemeClr val="dk1"/>
              </a:buClr>
              <a:buSzPct val="122222"/>
              <a:buFont typeface="Arial"/>
              <a:buNone/>
            </a:pPr>
            <a:r>
              <a:rPr lang="en-GB" sz="900" b="1">
                <a:solidFill>
                  <a:srgbClr val="000000"/>
                </a:solidFill>
              </a:rPr>
              <a:t>  // convert to string</a:t>
            </a:r>
          </a:p>
          <a:p>
            <a:pPr lvl="0" rtl="0">
              <a:lnSpc>
                <a:spcPct val="100000"/>
              </a:lnSpc>
              <a:spcBef>
                <a:spcPts val="0"/>
              </a:spcBef>
              <a:spcAft>
                <a:spcPts val="0"/>
              </a:spcAft>
              <a:buClr>
                <a:schemeClr val="dk1"/>
              </a:buClr>
              <a:buSzPct val="122222"/>
              <a:buFont typeface="Arial"/>
              <a:buNone/>
            </a:pPr>
            <a:r>
              <a:rPr lang="en-GB" sz="900" b="1">
                <a:solidFill>
                  <a:srgbClr val="000000"/>
                </a:solidFill>
              </a:rPr>
              <a:t>  char buf[16];</a:t>
            </a:r>
          </a:p>
          <a:p>
            <a:pPr lvl="0" rtl="0">
              <a:lnSpc>
                <a:spcPct val="100000"/>
              </a:lnSpc>
              <a:spcBef>
                <a:spcPts val="0"/>
              </a:spcBef>
              <a:spcAft>
                <a:spcPts val="0"/>
              </a:spcAft>
              <a:buClr>
                <a:schemeClr val="dk1"/>
              </a:buClr>
              <a:buSzPct val="122222"/>
              <a:buFont typeface="Arial"/>
              <a:buNone/>
            </a:pPr>
            <a:r>
              <a:rPr lang="en-GB" sz="900" b="1">
                <a:solidFill>
                  <a:srgbClr val="000000"/>
                </a:solidFill>
              </a:rPr>
              <a:t>  String strTemp = dtostrf(tempC, 5, 2, buf);</a:t>
            </a:r>
          </a:p>
          <a:p>
            <a:pPr lvl="0" rtl="0">
              <a:lnSpc>
                <a:spcPct val="100000"/>
              </a:lnSpc>
              <a:spcBef>
                <a:spcPts val="0"/>
              </a:spcBef>
              <a:spcAft>
                <a:spcPts val="0"/>
              </a:spcAft>
              <a:buClr>
                <a:schemeClr val="dk1"/>
              </a:buClr>
              <a:buSzPct val="122222"/>
              <a:buFont typeface="Arial"/>
              <a:buNone/>
            </a:pPr>
            <a:r>
              <a:rPr lang="en-GB" sz="900" b="1">
                <a:solidFill>
                  <a:srgbClr val="000000"/>
                </a:solidFill>
              </a:rPr>
              <a:t>  Serial.println(tempC);</a:t>
            </a:r>
          </a:p>
          <a:p>
            <a:pPr lvl="0" rtl="0">
              <a:lnSpc>
                <a:spcPct val="100000"/>
              </a:lnSpc>
              <a:spcBef>
                <a:spcPts val="0"/>
              </a:spcBef>
              <a:spcAft>
                <a:spcPts val="0"/>
              </a:spcAft>
              <a:buClr>
                <a:schemeClr val="dk1"/>
              </a:buClr>
              <a:buSzPct val="122222"/>
              <a:buFont typeface="Arial"/>
              <a:buNone/>
            </a:pPr>
            <a:r>
              <a:rPr lang="en-GB" sz="900" b="1">
                <a:solidFill>
                  <a:srgbClr val="000000"/>
                </a:solidFill>
              </a:rPr>
              <a:t>  // TCP connection</a:t>
            </a:r>
          </a:p>
          <a:p>
            <a:pPr lvl="0" rtl="0">
              <a:lnSpc>
                <a:spcPct val="100000"/>
              </a:lnSpc>
              <a:spcBef>
                <a:spcPts val="0"/>
              </a:spcBef>
              <a:spcAft>
                <a:spcPts val="0"/>
              </a:spcAft>
              <a:buClr>
                <a:schemeClr val="dk1"/>
              </a:buClr>
              <a:buSzPct val="122222"/>
              <a:buFont typeface="Arial"/>
              <a:buNone/>
            </a:pPr>
            <a:r>
              <a:rPr lang="en-GB" sz="900" b="1">
                <a:solidFill>
                  <a:srgbClr val="000000"/>
                </a:solidFill>
              </a:rPr>
              <a:t>  String cmd = "AT+CIPSTART=4,\"TCP\",\"";</a:t>
            </a:r>
          </a:p>
          <a:p>
            <a:pPr lvl="0" rtl="0">
              <a:lnSpc>
                <a:spcPct val="100000"/>
              </a:lnSpc>
              <a:spcBef>
                <a:spcPts val="0"/>
              </a:spcBef>
              <a:spcAft>
                <a:spcPts val="0"/>
              </a:spcAft>
              <a:buClr>
                <a:schemeClr val="dk1"/>
              </a:buClr>
              <a:buSzPct val="122222"/>
              <a:buFont typeface="Arial"/>
              <a:buNone/>
            </a:pPr>
            <a:r>
              <a:rPr lang="en-GB" sz="900" b="1">
                <a:solidFill>
                  <a:srgbClr val="000000"/>
                </a:solidFill>
              </a:rPr>
              <a:t>  cmd += "9.xd09spz04.appspot.com"; // url </a:t>
            </a:r>
          </a:p>
          <a:p>
            <a:pPr lvl="0" rtl="0">
              <a:lnSpc>
                <a:spcPct val="100000"/>
              </a:lnSpc>
              <a:spcBef>
                <a:spcPts val="0"/>
              </a:spcBef>
              <a:spcAft>
                <a:spcPts val="0"/>
              </a:spcAft>
              <a:buClr>
                <a:schemeClr val="dk1"/>
              </a:buClr>
              <a:buSzPct val="122222"/>
              <a:buFont typeface="Arial"/>
              <a:buNone/>
            </a:pPr>
            <a:r>
              <a:rPr lang="en-GB" sz="900" b="1">
                <a:solidFill>
                  <a:srgbClr val="000000"/>
                </a:solidFill>
              </a:rPr>
              <a:t>  cmd += "\",80";</a:t>
            </a:r>
          </a:p>
          <a:p>
            <a:pPr lvl="0" rtl="0">
              <a:lnSpc>
                <a:spcPct val="100000"/>
              </a:lnSpc>
              <a:spcBef>
                <a:spcPts val="0"/>
              </a:spcBef>
              <a:spcAft>
                <a:spcPts val="0"/>
              </a:spcAft>
              <a:buClr>
                <a:schemeClr val="dk1"/>
              </a:buClr>
              <a:buSzPct val="122222"/>
              <a:buFont typeface="Arial"/>
              <a:buNone/>
            </a:pPr>
            <a:r>
              <a:rPr lang="en-GB" sz="900" b="1">
                <a:solidFill>
                  <a:srgbClr val="000000"/>
                </a:solidFill>
              </a:rPr>
              <a:t>  Serial.println(cmd);</a:t>
            </a:r>
          </a:p>
          <a:p>
            <a:pPr lvl="0">
              <a:lnSpc>
                <a:spcPct val="100000"/>
              </a:lnSpc>
              <a:spcBef>
                <a:spcPts val="0"/>
              </a:spcBef>
              <a:spcAft>
                <a:spcPts val="0"/>
              </a:spcAft>
              <a:buNone/>
            </a:pPr>
            <a:r>
              <a:rPr lang="en-GB" sz="900" b="1">
                <a:solidFill>
                  <a:srgbClr val="000000"/>
                </a:solidFill>
              </a:rPr>
              <a:t>   </a:t>
            </a:r>
          </a:p>
        </p:txBody>
      </p:sp>
      <p:sp>
        <p:nvSpPr>
          <p:cNvPr id="959" name="Shape 95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107</a:t>
            </a:fld>
            <a:endParaRPr lang="en-GB"/>
          </a:p>
        </p:txBody>
      </p:sp>
      <p:sp>
        <p:nvSpPr>
          <p:cNvPr id="960" name="Shape 960"/>
          <p:cNvSpPr txBox="1"/>
          <p:nvPr/>
        </p:nvSpPr>
        <p:spPr>
          <a:xfrm>
            <a:off x="4805850" y="123800"/>
            <a:ext cx="4215299" cy="48693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endParaRPr sz="1100" b="1"/>
          </a:p>
          <a:p>
            <a:pPr lvl="0" rtl="0">
              <a:spcBef>
                <a:spcPts val="0"/>
              </a:spcBef>
              <a:buClr>
                <a:schemeClr val="dk1"/>
              </a:buClr>
              <a:buSzPct val="100000"/>
              <a:buFont typeface="Arial"/>
              <a:buNone/>
            </a:pPr>
            <a:r>
              <a:rPr lang="en-GB" sz="1100" b="1"/>
              <a:t>  if(Serial.find("Error")){</a:t>
            </a:r>
          </a:p>
          <a:p>
            <a:pPr lvl="0" rtl="0">
              <a:spcBef>
                <a:spcPts val="0"/>
              </a:spcBef>
              <a:buClr>
                <a:schemeClr val="dk1"/>
              </a:buClr>
              <a:buSzPct val="100000"/>
              <a:buFont typeface="Arial"/>
              <a:buNone/>
            </a:pPr>
            <a:r>
              <a:rPr lang="en-GB" sz="1100" b="1"/>
              <a:t>    Serial.println("AT+CIPSTART error");</a:t>
            </a:r>
          </a:p>
          <a:p>
            <a:pPr lvl="0" rtl="0">
              <a:spcBef>
                <a:spcPts val="0"/>
              </a:spcBef>
              <a:buClr>
                <a:schemeClr val="dk1"/>
              </a:buClr>
              <a:buSzPct val="100000"/>
              <a:buFont typeface="Arial"/>
              <a:buNone/>
            </a:pPr>
            <a:r>
              <a:rPr lang="en-GB" sz="1100" b="1"/>
              <a:t>    return;</a:t>
            </a:r>
          </a:p>
          <a:p>
            <a:pPr lvl="0" rtl="0">
              <a:spcBef>
                <a:spcPts val="0"/>
              </a:spcBef>
              <a:buClr>
                <a:schemeClr val="dk1"/>
              </a:buClr>
              <a:buSzPct val="100000"/>
              <a:buFont typeface="Arial"/>
              <a:buNone/>
            </a:pPr>
            <a:r>
              <a:rPr lang="en-GB" sz="1100" b="1"/>
              <a:t>  }</a:t>
            </a:r>
          </a:p>
          <a:p>
            <a:pPr lvl="0" rtl="0">
              <a:spcBef>
                <a:spcPts val="0"/>
              </a:spcBef>
              <a:buClr>
                <a:schemeClr val="dk1"/>
              </a:buClr>
              <a:buSzPct val="100000"/>
              <a:buFont typeface="Arial"/>
              <a:buNone/>
            </a:pPr>
            <a:r>
              <a:rPr lang="en-GB" sz="1100" b="1"/>
              <a:t>  // prepare GET string</a:t>
            </a:r>
          </a:p>
          <a:p>
            <a:pPr lvl="0" rtl="0">
              <a:spcBef>
                <a:spcPts val="0"/>
              </a:spcBef>
              <a:buClr>
                <a:schemeClr val="dk1"/>
              </a:buClr>
              <a:buSzPct val="100000"/>
              <a:buFont typeface="Arial"/>
              <a:buNone/>
            </a:pPr>
            <a:r>
              <a:rPr lang="en-GB" sz="1100" b="1"/>
              <a:t>  String getStr = "GET /TempSense?";</a:t>
            </a:r>
          </a:p>
          <a:p>
            <a:pPr lvl="0" rtl="0">
              <a:spcBef>
                <a:spcPts val="0"/>
              </a:spcBef>
              <a:buClr>
                <a:schemeClr val="dk1"/>
              </a:buClr>
              <a:buSzPct val="100000"/>
              <a:buFont typeface="Arial"/>
              <a:buNone/>
            </a:pPr>
            <a:r>
              <a:rPr lang="en-GB" sz="1100" b="1"/>
              <a:t>  getStr +="temperature=";</a:t>
            </a:r>
          </a:p>
          <a:p>
            <a:pPr lvl="0" rtl="0">
              <a:spcBef>
                <a:spcPts val="0"/>
              </a:spcBef>
              <a:buClr>
                <a:schemeClr val="dk1"/>
              </a:buClr>
              <a:buSzPct val="100000"/>
              <a:buFont typeface="Arial"/>
              <a:buNone/>
            </a:pPr>
            <a:r>
              <a:rPr lang="en-GB" sz="1100" b="1"/>
              <a:t>  getStr += String(strTemp);</a:t>
            </a:r>
          </a:p>
          <a:p>
            <a:pPr lvl="0" rtl="0">
              <a:spcBef>
                <a:spcPts val="0"/>
              </a:spcBef>
              <a:buClr>
                <a:schemeClr val="dk1"/>
              </a:buClr>
              <a:buSzPct val="100000"/>
              <a:buFont typeface="Arial"/>
              <a:buNone/>
            </a:pPr>
            <a:r>
              <a:rPr lang="en-GB" sz="1100" b="1"/>
              <a:t>  getStr += " HTTP/1.1\nHost: 9.xd09spz04.appspot.com\n";</a:t>
            </a:r>
          </a:p>
          <a:p>
            <a:pPr lvl="0" rtl="0">
              <a:spcBef>
                <a:spcPts val="0"/>
              </a:spcBef>
              <a:buClr>
                <a:schemeClr val="dk1"/>
              </a:buClr>
              <a:buSzPct val="100000"/>
              <a:buFont typeface="Arial"/>
              <a:buNone/>
            </a:pPr>
            <a:r>
              <a:rPr lang="en-GB" sz="1100" b="1"/>
              <a:t>  getStr += "Connection: close";</a:t>
            </a:r>
          </a:p>
          <a:p>
            <a:pPr lvl="0" rtl="0">
              <a:spcBef>
                <a:spcPts val="0"/>
              </a:spcBef>
              <a:buClr>
                <a:schemeClr val="dk1"/>
              </a:buClr>
              <a:buSzPct val="100000"/>
              <a:buFont typeface="Arial"/>
              <a:buNone/>
            </a:pPr>
            <a:r>
              <a:rPr lang="en-GB" sz="1100" b="1"/>
              <a:t>  getStr += "\r\n\r\n";</a:t>
            </a:r>
          </a:p>
          <a:p>
            <a:pPr lvl="0" rtl="0">
              <a:spcBef>
                <a:spcPts val="0"/>
              </a:spcBef>
              <a:buClr>
                <a:schemeClr val="dk1"/>
              </a:buClr>
              <a:buFont typeface="Arial"/>
              <a:buNone/>
            </a:pPr>
            <a:endParaRPr sz="1100" b="1"/>
          </a:p>
          <a:p>
            <a:pPr lvl="0" rtl="0">
              <a:spcBef>
                <a:spcPts val="0"/>
              </a:spcBef>
              <a:buClr>
                <a:schemeClr val="dk1"/>
              </a:buClr>
              <a:buSzPct val="100000"/>
              <a:buFont typeface="Arial"/>
              <a:buNone/>
            </a:pPr>
            <a:r>
              <a:rPr lang="en-GB" sz="1100" b="1"/>
              <a:t>  // send data length</a:t>
            </a:r>
          </a:p>
          <a:p>
            <a:pPr lvl="0" rtl="0">
              <a:spcBef>
                <a:spcPts val="0"/>
              </a:spcBef>
              <a:buClr>
                <a:schemeClr val="dk1"/>
              </a:buClr>
              <a:buSzPct val="100000"/>
              <a:buFont typeface="Arial"/>
              <a:buNone/>
            </a:pPr>
            <a:r>
              <a:rPr lang="en-GB" sz="1100" b="1"/>
              <a:t>  cmd = "AT+CIPSEND=4,";</a:t>
            </a:r>
          </a:p>
          <a:p>
            <a:pPr lvl="0" rtl="0">
              <a:spcBef>
                <a:spcPts val="0"/>
              </a:spcBef>
              <a:buClr>
                <a:schemeClr val="dk1"/>
              </a:buClr>
              <a:buSzPct val="100000"/>
              <a:buFont typeface="Arial"/>
              <a:buNone/>
            </a:pPr>
            <a:r>
              <a:rPr lang="en-GB" sz="1100" b="1"/>
              <a:t>  cmd += String(getStr.length());</a:t>
            </a:r>
          </a:p>
          <a:p>
            <a:pPr lvl="0" rtl="0">
              <a:spcBef>
                <a:spcPts val="0"/>
              </a:spcBef>
              <a:buClr>
                <a:schemeClr val="dk1"/>
              </a:buClr>
              <a:buSzPct val="100000"/>
              <a:buFont typeface="Arial"/>
              <a:buNone/>
            </a:pPr>
            <a:r>
              <a:rPr lang="en-GB" sz="1100" b="1"/>
              <a:t>  Serial.println(cmd);</a:t>
            </a:r>
          </a:p>
          <a:p>
            <a:pPr lvl="0" rtl="0">
              <a:spcBef>
                <a:spcPts val="0"/>
              </a:spcBef>
              <a:buClr>
                <a:schemeClr val="dk1"/>
              </a:buClr>
              <a:buFont typeface="Arial"/>
              <a:buNone/>
            </a:pPr>
            <a:endParaRPr sz="1100" b="1"/>
          </a:p>
          <a:p>
            <a:pPr lvl="0" rtl="0">
              <a:spcBef>
                <a:spcPts val="0"/>
              </a:spcBef>
              <a:buClr>
                <a:schemeClr val="dk1"/>
              </a:buClr>
              <a:buSzPct val="100000"/>
              <a:buFont typeface="Arial"/>
              <a:buNone/>
            </a:pPr>
            <a:r>
              <a:rPr lang="en-GB" sz="1100" b="1"/>
              <a:t>  if(Serial.find("&gt;")){</a:t>
            </a:r>
          </a:p>
          <a:p>
            <a:pPr lvl="0" rtl="0">
              <a:spcBef>
                <a:spcPts val="0"/>
              </a:spcBef>
              <a:buClr>
                <a:schemeClr val="dk1"/>
              </a:buClr>
              <a:buSzPct val="100000"/>
              <a:buFont typeface="Arial"/>
              <a:buNone/>
            </a:pPr>
            <a:r>
              <a:rPr lang="en-GB" sz="1100" b="1"/>
              <a:t>    Serial.print(getStr);</a:t>
            </a:r>
          </a:p>
          <a:p>
            <a:pPr lvl="0" rtl="0">
              <a:spcBef>
                <a:spcPts val="0"/>
              </a:spcBef>
              <a:buClr>
                <a:schemeClr val="dk1"/>
              </a:buClr>
              <a:buSzPct val="100000"/>
              <a:buFont typeface="Arial"/>
              <a:buNone/>
            </a:pPr>
            <a:r>
              <a:rPr lang="en-GB" sz="1100" b="1"/>
              <a:t>  }</a:t>
            </a:r>
          </a:p>
          <a:p>
            <a:pPr lvl="0" rtl="0">
              <a:spcBef>
                <a:spcPts val="0"/>
              </a:spcBef>
              <a:buClr>
                <a:schemeClr val="dk1"/>
              </a:buClr>
              <a:buSzPct val="100000"/>
              <a:buFont typeface="Arial"/>
              <a:buNone/>
            </a:pPr>
            <a:r>
              <a:rPr lang="en-GB" sz="1100" b="1"/>
              <a:t>  else{</a:t>
            </a:r>
          </a:p>
          <a:p>
            <a:pPr lvl="0" rtl="0">
              <a:spcBef>
                <a:spcPts val="0"/>
              </a:spcBef>
              <a:buClr>
                <a:schemeClr val="dk1"/>
              </a:buClr>
              <a:buSzPct val="100000"/>
              <a:buFont typeface="Arial"/>
              <a:buNone/>
            </a:pPr>
            <a:r>
              <a:rPr lang="en-GB" sz="1100" b="1"/>
              <a:t>    // alert user</a:t>
            </a:r>
          </a:p>
          <a:p>
            <a:pPr lvl="0" rtl="0">
              <a:spcBef>
                <a:spcPts val="0"/>
              </a:spcBef>
              <a:buClr>
                <a:schemeClr val="dk1"/>
              </a:buClr>
              <a:buSzPct val="100000"/>
              <a:buFont typeface="Arial"/>
              <a:buNone/>
            </a:pPr>
            <a:r>
              <a:rPr lang="en-GB" sz="1100" b="1"/>
              <a:t>    Serial.println("AT+CIPCLOSE");</a:t>
            </a:r>
          </a:p>
          <a:p>
            <a:pPr lvl="0" rtl="0">
              <a:spcBef>
                <a:spcPts val="0"/>
              </a:spcBef>
              <a:buClr>
                <a:schemeClr val="dk1"/>
              </a:buClr>
              <a:buSzPct val="100000"/>
              <a:buFont typeface="Arial"/>
              <a:buNone/>
            </a:pPr>
            <a:r>
              <a:rPr lang="en-GB" sz="1100" b="1"/>
              <a:t>  }</a:t>
            </a:r>
          </a:p>
          <a:p>
            <a:pPr lvl="0" rtl="0">
              <a:spcBef>
                <a:spcPts val="0"/>
              </a:spcBef>
              <a:buClr>
                <a:schemeClr val="dk1"/>
              </a:buClr>
              <a:buSzPct val="100000"/>
              <a:buFont typeface="Arial"/>
              <a:buNone/>
            </a:pPr>
            <a:r>
              <a:rPr lang="en-GB" sz="1100" b="1"/>
              <a:t>  delay(16000);</a:t>
            </a:r>
          </a:p>
          <a:p>
            <a:pPr lvl="0" rtl="0">
              <a:spcBef>
                <a:spcPts val="0"/>
              </a:spcBef>
              <a:buClr>
                <a:schemeClr val="dk1"/>
              </a:buClr>
              <a:buSzPct val="100000"/>
              <a:buFont typeface="Arial"/>
              <a:buNone/>
            </a:pPr>
            <a:r>
              <a:rPr lang="en-GB" sz="1100" b="1"/>
              <a:t>}</a:t>
            </a:r>
          </a:p>
        </p:txBody>
      </p:sp>
      <p:sp>
        <p:nvSpPr>
          <p:cNvPr id="961" name="Shape 961"/>
          <p:cNvSpPr txBox="1"/>
          <p:nvPr/>
        </p:nvSpPr>
        <p:spPr>
          <a:xfrm>
            <a:off x="1778100" y="11250"/>
            <a:ext cx="5278500" cy="393600"/>
          </a:xfrm>
          <a:prstGeom prst="rect">
            <a:avLst/>
          </a:prstGeom>
          <a:noFill/>
          <a:ln>
            <a:noFill/>
          </a:ln>
        </p:spPr>
        <p:txBody>
          <a:bodyPr lIns="91425" tIns="91425" rIns="91425" bIns="91425" anchor="t" anchorCtr="0">
            <a:noAutofit/>
          </a:bodyPr>
          <a:lstStyle/>
          <a:p>
            <a:pPr lvl="0" algn="ctr" rtl="0">
              <a:spcBef>
                <a:spcPts val="0"/>
              </a:spcBef>
              <a:buClr>
                <a:schemeClr val="dk1"/>
              </a:buClr>
              <a:buSzPct val="110000"/>
              <a:buFont typeface="Arial"/>
              <a:buNone/>
            </a:pPr>
            <a:r>
              <a:rPr lang="en-GB" sz="1000" b="1" u="sng">
                <a:solidFill>
                  <a:srgbClr val="0000FF"/>
                </a:solidFill>
                <a:hlinkClick r:id="rId3"/>
              </a:rPr>
              <a:t>9.xd09spz04.appspot.com</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Shape 9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GB"/>
              <a:t>Step by Step Guide</a:t>
            </a:r>
          </a:p>
        </p:txBody>
      </p:sp>
      <p:sp>
        <p:nvSpPr>
          <p:cNvPr id="967" name="Shape 9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a:lnSpc>
                <a:spcPct val="100000"/>
              </a:lnSpc>
              <a:spcBef>
                <a:spcPts val="0"/>
              </a:spcBef>
              <a:spcAft>
                <a:spcPts val="0"/>
              </a:spcAft>
              <a:buClr>
                <a:schemeClr val="dk1"/>
              </a:buClr>
              <a:buSzPct val="25000"/>
              <a:buFont typeface="Calibri"/>
              <a:buNone/>
            </a:pPr>
            <a:r>
              <a:rPr lang="en-GB" sz="4400" u="sng">
                <a:solidFill>
                  <a:schemeClr val="hlink"/>
                </a:solidFill>
                <a:latin typeface="Georgia"/>
                <a:ea typeface="Georgia"/>
                <a:cs typeface="Georgia"/>
                <a:sym typeface="Georgia"/>
                <a:hlinkClick r:id="rId3"/>
              </a:rPr>
              <a:t>Arduino + IBM BlueMix, PHP &amp; MySQL</a:t>
            </a:r>
            <a:r>
              <a:rPr lang="en-GB" sz="4400" u="sng">
                <a:solidFill>
                  <a:schemeClr val="hlink"/>
                </a:solidFill>
                <a:latin typeface="Georgia"/>
                <a:ea typeface="Georgia"/>
                <a:cs typeface="Georgia"/>
                <a:sym typeface="Georgia"/>
                <a:hlinkClick r:id="rId3"/>
              </a:rPr>
              <a:t/>
            </a:r>
            <a:br>
              <a:rPr lang="en-GB" sz="4400" u="sng">
                <a:solidFill>
                  <a:schemeClr val="hlink"/>
                </a:solidFill>
                <a:latin typeface="Georgia"/>
                <a:ea typeface="Georgia"/>
                <a:cs typeface="Georgia"/>
                <a:sym typeface="Georgia"/>
                <a:hlinkClick r:id="rId3"/>
              </a:rPr>
            </a:br>
            <a:r>
              <a:rPr lang="en-GB" sz="4400" u="sng">
                <a:solidFill>
                  <a:schemeClr val="hlink"/>
                </a:solidFill>
                <a:latin typeface="Georgia"/>
                <a:ea typeface="Georgia"/>
                <a:cs typeface="Georgia"/>
                <a:sym typeface="Georgia"/>
                <a:hlinkClick r:id="rId3"/>
              </a:rPr>
              <a:t>Configuration,  Setup, Development &amp; Deployment</a:t>
            </a:r>
          </a:p>
          <a:p>
            <a:pPr lvl="0">
              <a:spcBef>
                <a:spcPts val="0"/>
              </a:spcBef>
              <a:buNone/>
            </a:pPr>
            <a:endParaRPr/>
          </a:p>
        </p:txBody>
      </p:sp>
      <p:sp>
        <p:nvSpPr>
          <p:cNvPr id="968" name="Shape 96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108</a:t>
            </a:fld>
            <a:endParaRPr lang="en-GB"/>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Shape 97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974" name="Shape 97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0" lvl="0" indent="-69850" algn="ctr">
              <a:spcBef>
                <a:spcPts val="4900"/>
              </a:spcBef>
              <a:spcAft>
                <a:spcPts val="0"/>
              </a:spcAft>
              <a:buClr>
                <a:schemeClr val="dk1"/>
              </a:buClr>
              <a:buSzPct val="40740"/>
              <a:buFont typeface="Arial"/>
              <a:buNone/>
            </a:pPr>
            <a:r>
              <a:rPr lang="en-GB" sz="2700" b="1" u="sng">
                <a:solidFill>
                  <a:schemeClr val="hlink"/>
                </a:solidFill>
                <a:highlight>
                  <a:srgbClr val="FFFFFF"/>
                </a:highlight>
                <a:hlinkClick r:id="rId3"/>
              </a:rPr>
              <a:t>Interact With the Web in Real-time Using Arduino, Firebase and Angular.js</a:t>
            </a:r>
          </a:p>
          <a:p>
            <a:pPr lvl="0">
              <a:spcBef>
                <a:spcPts val="0"/>
              </a:spcBef>
              <a:buNone/>
            </a:pPr>
            <a:endParaRPr/>
          </a:p>
        </p:txBody>
      </p:sp>
      <p:sp>
        <p:nvSpPr>
          <p:cNvPr id="975" name="Shape 97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109</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107925"/>
            <a:ext cx="8520599" cy="572699"/>
          </a:xfrm>
          <a:prstGeom prst="rect">
            <a:avLst/>
          </a:prstGeom>
        </p:spPr>
        <p:txBody>
          <a:bodyPr lIns="91425" tIns="91425" rIns="91425" bIns="91425" anchor="t" anchorCtr="0">
            <a:noAutofit/>
          </a:bodyPr>
          <a:lstStyle/>
          <a:p>
            <a:pPr lvl="0">
              <a:spcBef>
                <a:spcPts val="0"/>
              </a:spcBef>
              <a:buNone/>
            </a:pPr>
            <a:r>
              <a:rPr lang="en-GB"/>
              <a:t>Arduino IDE - </a:t>
            </a:r>
            <a:r>
              <a:rPr lang="en-GB" sz="1800"/>
              <a:t>Download from</a:t>
            </a:r>
            <a:r>
              <a:rPr lang="en-GB" sz="1800">
                <a:solidFill>
                  <a:schemeClr val="dk2"/>
                </a:solidFill>
              </a:rPr>
              <a:t> </a:t>
            </a:r>
            <a:r>
              <a:rPr lang="en-GB" sz="1800" u="sng">
                <a:solidFill>
                  <a:srgbClr val="0000FF"/>
                </a:solidFill>
                <a:hlinkClick r:id="rId3"/>
              </a:rPr>
              <a:t>https://www.arduino.cc/en/Main/Software</a:t>
            </a:r>
          </a:p>
        </p:txBody>
      </p:sp>
      <p:sp>
        <p:nvSpPr>
          <p:cNvPr id="167" name="Shape 167"/>
          <p:cNvSpPr txBox="1">
            <a:spLocks noGrp="1"/>
          </p:cNvSpPr>
          <p:nvPr>
            <p:ph type="body" idx="1"/>
          </p:nvPr>
        </p:nvSpPr>
        <p:spPr>
          <a:xfrm>
            <a:off x="311700" y="1246825"/>
            <a:ext cx="8520599" cy="34164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a:spcBef>
                <a:spcPts val="0"/>
              </a:spcBef>
              <a:buNone/>
            </a:pPr>
            <a:endParaRPr/>
          </a:p>
        </p:txBody>
      </p:sp>
      <p:sp>
        <p:nvSpPr>
          <p:cNvPr id="168" name="Shape 16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11</a:t>
            </a:fld>
            <a:endParaRPr lang="en-GB"/>
          </a:p>
        </p:txBody>
      </p:sp>
      <p:pic>
        <p:nvPicPr>
          <p:cNvPr id="169" name="Shape 169">
            <a:hlinkClick r:id="rId3"/>
          </p:cNvPr>
          <p:cNvPicPr preferRelativeResize="0"/>
          <p:nvPr/>
        </p:nvPicPr>
        <p:blipFill rotWithShape="1">
          <a:blip r:embed="rId4">
            <a:alphaModFix/>
          </a:blip>
          <a:srcRect l="15818" t="46508" r="16755" b="9320"/>
          <a:stretch/>
        </p:blipFill>
        <p:spPr>
          <a:xfrm>
            <a:off x="201976" y="732257"/>
            <a:ext cx="8819176" cy="387933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981" name="Shape 98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110</a:t>
            </a:fld>
            <a:endParaRPr lang="en-GB"/>
          </a:p>
        </p:txBody>
      </p:sp>
      <p:pic>
        <p:nvPicPr>
          <p:cNvPr id="982" name="Shape 982"/>
          <p:cNvPicPr preferRelativeResize="0"/>
          <p:nvPr/>
        </p:nvPicPr>
        <p:blipFill rotWithShape="1">
          <a:blip r:embed="rId3">
            <a:alphaModFix/>
          </a:blip>
          <a:srcRect t="1894" b="18156"/>
          <a:stretch/>
        </p:blipFill>
        <p:spPr>
          <a:xfrm>
            <a:off x="380700" y="32449"/>
            <a:ext cx="8382599" cy="2789049"/>
          </a:xfrm>
          <a:prstGeom prst="rect">
            <a:avLst/>
          </a:prstGeom>
          <a:noFill/>
          <a:ln>
            <a:noFill/>
          </a:ln>
        </p:spPr>
      </p:pic>
      <p:pic>
        <p:nvPicPr>
          <p:cNvPr id="983" name="Shape 983"/>
          <p:cNvPicPr preferRelativeResize="0"/>
          <p:nvPr/>
        </p:nvPicPr>
        <p:blipFill rotWithShape="1">
          <a:blip r:embed="rId4">
            <a:alphaModFix/>
          </a:blip>
          <a:srcRect t="28392"/>
          <a:stretch/>
        </p:blipFill>
        <p:spPr>
          <a:xfrm>
            <a:off x="380700" y="2691775"/>
            <a:ext cx="8382599" cy="2192300"/>
          </a:xfrm>
          <a:prstGeom prst="rect">
            <a:avLst/>
          </a:prstGeom>
          <a:noFill/>
          <a:ln>
            <a:noFill/>
          </a:ln>
        </p:spPr>
      </p:pic>
      <p:sp>
        <p:nvSpPr>
          <p:cNvPr id="984" name="Shape 984"/>
          <p:cNvSpPr txBox="1">
            <a:spLocks noGrp="1"/>
          </p:cNvSpPr>
          <p:nvPr>
            <p:ph type="body" idx="1"/>
          </p:nvPr>
        </p:nvSpPr>
        <p:spPr>
          <a:xfrm>
            <a:off x="311700" y="4884075"/>
            <a:ext cx="8520600" cy="25800"/>
          </a:xfrm>
          <a:prstGeom prst="rect">
            <a:avLst/>
          </a:prstGeom>
        </p:spPr>
        <p:txBody>
          <a:bodyPr lIns="91425" tIns="91425" rIns="91425" bIns="91425" anchor="t" anchorCtr="0">
            <a:noAutofit/>
          </a:bodyPr>
          <a:lstStyle/>
          <a:p>
            <a:pPr lvl="0" algn="ctr">
              <a:spcBef>
                <a:spcPts val="0"/>
              </a:spcBef>
              <a:buNone/>
            </a:pPr>
            <a:r>
              <a:rPr lang="en-GB" sz="1000" u="sng">
                <a:solidFill>
                  <a:schemeClr val="hlink"/>
                </a:solidFill>
                <a:hlinkClick r:id="rId5"/>
              </a:rPr>
              <a:t>http://www.open-electronics.org/how-send-data-from-arduino-to-google-docs-spreadsheet/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Shape 989"/>
          <p:cNvSpPr txBox="1">
            <a:spLocks noGrp="1"/>
          </p:cNvSpPr>
          <p:nvPr>
            <p:ph type="title"/>
          </p:nvPr>
        </p:nvSpPr>
        <p:spPr>
          <a:xfrm>
            <a:off x="311700" y="38925"/>
            <a:ext cx="8520600" cy="978900"/>
          </a:xfrm>
          <a:prstGeom prst="rect">
            <a:avLst/>
          </a:prstGeom>
        </p:spPr>
        <p:txBody>
          <a:bodyPr lIns="91425" tIns="91425" rIns="91425" bIns="91425" anchor="t" anchorCtr="0">
            <a:noAutofit/>
          </a:bodyPr>
          <a:lstStyle/>
          <a:p>
            <a:pPr lvl="0" algn="ctr" rtl="0">
              <a:spcBef>
                <a:spcPts val="0"/>
              </a:spcBef>
              <a:buNone/>
            </a:pPr>
            <a:r>
              <a:rPr lang="en-GB" sz="2250">
                <a:solidFill>
                  <a:schemeClr val="accent2"/>
                </a:solidFill>
                <a:highlight>
                  <a:srgbClr val="FFFFFF"/>
                </a:highlight>
              </a:rPr>
              <a:t>ArduinoDroid</a:t>
            </a:r>
          </a:p>
          <a:p>
            <a:pPr lvl="0" algn="ctr" rtl="0">
              <a:spcBef>
                <a:spcPts val="0"/>
              </a:spcBef>
              <a:buClr>
                <a:schemeClr val="dk1"/>
              </a:buClr>
              <a:buSzPct val="47826"/>
              <a:buFont typeface="Arial"/>
              <a:buNone/>
            </a:pPr>
            <a:r>
              <a:rPr lang="en-GB" sz="2250">
                <a:solidFill>
                  <a:schemeClr val="accent2"/>
                </a:solidFill>
                <a:highlight>
                  <a:srgbClr val="FFFFFF"/>
                </a:highlight>
              </a:rPr>
              <a:t>Android IDE for Arduino</a:t>
            </a:r>
          </a:p>
          <a:p>
            <a:pPr lvl="0" rtl="0">
              <a:spcBef>
                <a:spcPts val="0"/>
              </a:spcBef>
              <a:buNone/>
            </a:pPr>
            <a:endParaRPr/>
          </a:p>
        </p:txBody>
      </p:sp>
      <p:sp>
        <p:nvSpPr>
          <p:cNvPr id="990" name="Shape 990"/>
          <p:cNvSpPr txBox="1">
            <a:spLocks noGrp="1"/>
          </p:cNvSpPr>
          <p:nvPr>
            <p:ph type="body" idx="1"/>
          </p:nvPr>
        </p:nvSpPr>
        <p:spPr>
          <a:xfrm>
            <a:off x="116700" y="775950"/>
            <a:ext cx="9027300" cy="3591600"/>
          </a:xfrm>
          <a:prstGeom prst="rect">
            <a:avLst/>
          </a:prstGeom>
        </p:spPr>
        <p:txBody>
          <a:bodyPr lIns="91425" tIns="91425" rIns="91425" bIns="91425" anchor="t" anchorCtr="0">
            <a:noAutofit/>
          </a:bodyPr>
          <a:lstStyle/>
          <a:p>
            <a:pPr lvl="0" algn="ctr" rtl="0">
              <a:spcBef>
                <a:spcPts val="0"/>
              </a:spcBef>
              <a:buNone/>
            </a:pPr>
            <a:r>
              <a:rPr lang="en-GB" sz="1400" u="sng">
                <a:solidFill>
                  <a:schemeClr val="hlink"/>
                </a:solidFill>
                <a:hlinkClick r:id="rId3"/>
              </a:rPr>
              <a:t>https://play.google.com/store/apps/details?id=name.antonsmirnov.android.arduinocommander</a:t>
            </a:r>
          </a:p>
        </p:txBody>
      </p:sp>
      <p:sp>
        <p:nvSpPr>
          <p:cNvPr id="991" name="Shape 99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111</a:t>
            </a:fld>
            <a:endParaRPr lang="en-GB"/>
          </a:p>
        </p:txBody>
      </p:sp>
      <p:pic>
        <p:nvPicPr>
          <p:cNvPr id="992" name="Shape 992"/>
          <p:cNvPicPr preferRelativeResize="0"/>
          <p:nvPr/>
        </p:nvPicPr>
        <p:blipFill>
          <a:blip r:embed="rId4">
            <a:alphaModFix/>
          </a:blip>
          <a:stretch>
            <a:fillRect/>
          </a:stretch>
        </p:blipFill>
        <p:spPr>
          <a:xfrm>
            <a:off x="116700" y="1183799"/>
            <a:ext cx="1609374" cy="1479600"/>
          </a:xfrm>
          <a:prstGeom prst="rect">
            <a:avLst/>
          </a:prstGeom>
          <a:noFill/>
          <a:ln>
            <a:noFill/>
          </a:ln>
        </p:spPr>
      </p:pic>
      <p:pic>
        <p:nvPicPr>
          <p:cNvPr id="993" name="Shape 993"/>
          <p:cNvPicPr preferRelativeResize="0"/>
          <p:nvPr/>
        </p:nvPicPr>
        <p:blipFill>
          <a:blip r:embed="rId5">
            <a:alphaModFix/>
          </a:blip>
          <a:stretch>
            <a:fillRect/>
          </a:stretch>
        </p:blipFill>
        <p:spPr>
          <a:xfrm>
            <a:off x="7264325" y="1129349"/>
            <a:ext cx="1783824" cy="1588499"/>
          </a:xfrm>
          <a:prstGeom prst="rect">
            <a:avLst/>
          </a:prstGeom>
          <a:noFill/>
          <a:ln>
            <a:noFill/>
          </a:ln>
        </p:spPr>
      </p:pic>
      <p:sp>
        <p:nvSpPr>
          <p:cNvPr id="994" name="Shape 994"/>
          <p:cNvSpPr txBox="1"/>
          <p:nvPr/>
        </p:nvSpPr>
        <p:spPr>
          <a:xfrm>
            <a:off x="83250" y="4325112"/>
            <a:ext cx="9094200" cy="253800"/>
          </a:xfrm>
          <a:prstGeom prst="rect">
            <a:avLst/>
          </a:prstGeom>
          <a:noFill/>
          <a:ln>
            <a:noFill/>
          </a:ln>
        </p:spPr>
        <p:txBody>
          <a:bodyPr lIns="91425" tIns="91425" rIns="91425" bIns="91425" anchor="t" anchorCtr="0">
            <a:noAutofit/>
          </a:bodyPr>
          <a:lstStyle/>
          <a:p>
            <a:pPr lvl="0" algn="ctr" rtl="0">
              <a:spcBef>
                <a:spcPts val="0"/>
              </a:spcBef>
              <a:buNone/>
            </a:pPr>
            <a:r>
              <a:rPr lang="en-GB" u="sng">
                <a:solidFill>
                  <a:schemeClr val="hlink"/>
                </a:solidFill>
                <a:hlinkClick r:id="rId6"/>
              </a:rPr>
              <a:t>http://www.instructables.com/id/Program-your-Arduino-with-a-Android-device/?ALLSTEPS</a:t>
            </a:r>
          </a:p>
        </p:txBody>
      </p:sp>
      <p:pic>
        <p:nvPicPr>
          <p:cNvPr id="995" name="Shape 995"/>
          <p:cNvPicPr preferRelativeResize="0"/>
          <p:nvPr/>
        </p:nvPicPr>
        <p:blipFill>
          <a:blip r:embed="rId7">
            <a:alphaModFix/>
          </a:blip>
          <a:stretch>
            <a:fillRect/>
          </a:stretch>
        </p:blipFill>
        <p:spPr>
          <a:xfrm>
            <a:off x="1890300" y="1129350"/>
            <a:ext cx="5285549" cy="329419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Shape 10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1001" name="Shape 100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1002" name="Shape 100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112</a:t>
            </a:fld>
            <a:endParaRPr lang="en-GB"/>
          </a:p>
        </p:txBody>
      </p:sp>
      <p:sp>
        <p:nvSpPr>
          <p:cNvPr id="1003" name="Shape 1003"/>
          <p:cNvSpPr txBox="1"/>
          <p:nvPr/>
        </p:nvSpPr>
        <p:spPr>
          <a:xfrm>
            <a:off x="233575" y="0"/>
            <a:ext cx="8520600" cy="572700"/>
          </a:xfrm>
          <a:prstGeom prst="rect">
            <a:avLst/>
          </a:prstGeom>
          <a:noFill/>
          <a:ln>
            <a:noFill/>
          </a:ln>
        </p:spPr>
        <p:txBody>
          <a:bodyPr lIns="91425" tIns="91425" rIns="91425" bIns="91425" anchor="t" anchorCtr="0">
            <a:noAutofit/>
          </a:bodyPr>
          <a:lstStyle/>
          <a:p>
            <a:pPr lvl="0" algn="ctr" rtl="0">
              <a:spcBef>
                <a:spcPts val="0"/>
              </a:spcBef>
              <a:buNone/>
            </a:pPr>
            <a:r>
              <a:rPr lang="en-GB" sz="2800" b="1" u="sng">
                <a:solidFill>
                  <a:srgbClr val="0000FF"/>
                </a:solidFill>
                <a:hlinkClick r:id="rId3"/>
              </a:rPr>
              <a:t>Architecture of IoT Based Projects</a:t>
            </a:r>
          </a:p>
        </p:txBody>
      </p:sp>
      <p:pic>
        <p:nvPicPr>
          <p:cNvPr id="1004" name="Shape 1004" descr="IoT and Cloud - New Page.jpeg"/>
          <p:cNvPicPr preferRelativeResize="0"/>
          <p:nvPr/>
        </p:nvPicPr>
        <p:blipFill rotWithShape="1">
          <a:blip r:embed="rId4">
            <a:alphaModFix/>
          </a:blip>
          <a:srcRect l="23236" t="2474" r="18512" b="66482"/>
          <a:stretch/>
        </p:blipFill>
        <p:spPr>
          <a:xfrm>
            <a:off x="96825" y="572687"/>
            <a:ext cx="8950329" cy="4519779"/>
          </a:xfrm>
          <a:prstGeom prst="rect">
            <a:avLst/>
          </a:prstGeom>
          <a:noFill/>
          <a:ln>
            <a:noFill/>
          </a:ln>
        </p:spPr>
      </p:pic>
      <p:cxnSp>
        <p:nvCxnSpPr>
          <p:cNvPr id="1005" name="Shape 1005"/>
          <p:cNvCxnSpPr>
            <a:stCxn id="1004" idx="3"/>
          </p:cNvCxnSpPr>
          <p:nvPr/>
        </p:nvCxnSpPr>
        <p:spPr>
          <a:xfrm flipH="1">
            <a:off x="6331554" y="2832576"/>
            <a:ext cx="2715600" cy="677100"/>
          </a:xfrm>
          <a:prstGeom prst="curvedConnector3">
            <a:avLst>
              <a:gd name="adj1" fmla="val -8769"/>
            </a:avLst>
          </a:prstGeom>
          <a:noFill/>
          <a:ln w="9525" cap="flat" cmpd="sng">
            <a:solidFill>
              <a:schemeClr val="dk2"/>
            </a:solidFill>
            <a:prstDash val="solid"/>
            <a:round/>
            <a:headEnd type="none" w="lg" len="lg"/>
            <a:tailEnd type="none" w="lg" len="lg"/>
          </a:ln>
        </p:spPr>
      </p:cxnSp>
      <p:cxnSp>
        <p:nvCxnSpPr>
          <p:cNvPr id="1006" name="Shape 1006"/>
          <p:cNvCxnSpPr/>
          <p:nvPr/>
        </p:nvCxnSpPr>
        <p:spPr>
          <a:xfrm flipH="1">
            <a:off x="3654825" y="3479700"/>
            <a:ext cx="1672500" cy="1335300"/>
          </a:xfrm>
          <a:prstGeom prst="curvedConnector3">
            <a:avLst>
              <a:gd name="adj1" fmla="val 50000"/>
            </a:avLst>
          </a:prstGeom>
          <a:noFill/>
          <a:ln w="9525" cap="flat" cmpd="sng">
            <a:solidFill>
              <a:schemeClr val="dk2"/>
            </a:solidFill>
            <a:prstDash val="solid"/>
            <a:round/>
            <a:headEnd type="none" w="lg" len="lg"/>
            <a:tailEnd type="none" w="lg" len="lg"/>
          </a:ln>
        </p:spPr>
      </p:cxnSp>
      <p:cxnSp>
        <p:nvCxnSpPr>
          <p:cNvPr id="1007" name="Shape 1007"/>
          <p:cNvCxnSpPr/>
          <p:nvPr/>
        </p:nvCxnSpPr>
        <p:spPr>
          <a:xfrm rot="10800000">
            <a:off x="2764825" y="3439350"/>
            <a:ext cx="944100" cy="14025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Shape 1012"/>
          <p:cNvSpPr txBox="1">
            <a:spLocks noGrp="1"/>
          </p:cNvSpPr>
          <p:nvPr>
            <p:ph type="title"/>
          </p:nvPr>
        </p:nvSpPr>
        <p:spPr>
          <a:xfrm>
            <a:off x="75" y="92150"/>
            <a:ext cx="9144000" cy="572700"/>
          </a:xfrm>
          <a:prstGeom prst="rect">
            <a:avLst/>
          </a:prstGeom>
        </p:spPr>
        <p:txBody>
          <a:bodyPr lIns="91425" tIns="91425" rIns="91425" bIns="91425" anchor="t" anchorCtr="0">
            <a:noAutofit/>
          </a:bodyPr>
          <a:lstStyle/>
          <a:p>
            <a:pPr lvl="0" algn="ctr" rtl="0">
              <a:spcBef>
                <a:spcPts val="0"/>
              </a:spcBef>
              <a:buNone/>
            </a:pPr>
            <a:r>
              <a:rPr lang="en-GB" sz="1400" b="1">
                <a:solidFill>
                  <a:srgbClr val="333333"/>
                </a:solidFill>
                <a:highlight>
                  <a:srgbClr val="FFFFFF"/>
                </a:highlight>
              </a:rPr>
              <a:t>Why integrate Cloud with IoT ?</a:t>
            </a:r>
          </a:p>
          <a:p>
            <a:pPr lvl="0" algn="ctr">
              <a:spcBef>
                <a:spcPts val="0"/>
              </a:spcBef>
              <a:buNone/>
            </a:pPr>
            <a:r>
              <a:rPr lang="en-GB" sz="1050" b="1">
                <a:solidFill>
                  <a:srgbClr val="333333"/>
                </a:solidFill>
                <a:highlight>
                  <a:srgbClr val="FFFFFF"/>
                </a:highlight>
              </a:rPr>
              <a:t>Various stages of IoT data management in Google Cloud Platform. </a:t>
            </a:r>
            <a:r>
              <a:rPr lang="en-GB" sz="1050" b="1" u="sng">
                <a:solidFill>
                  <a:schemeClr val="hlink"/>
                </a:solidFill>
                <a:highlight>
                  <a:srgbClr val="FFFFFF"/>
                </a:highlight>
                <a:hlinkClick r:id="rId3"/>
              </a:rPr>
              <a:t>Details are here.</a:t>
            </a:r>
          </a:p>
        </p:txBody>
      </p:sp>
      <p:sp>
        <p:nvSpPr>
          <p:cNvPr id="1013" name="Shape 101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GB"/>
              <a:t>  </a:t>
            </a:r>
          </a:p>
        </p:txBody>
      </p:sp>
      <p:sp>
        <p:nvSpPr>
          <p:cNvPr id="1014" name="Shape 101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113</a:t>
            </a:fld>
            <a:endParaRPr lang="en-GB"/>
          </a:p>
        </p:txBody>
      </p:sp>
      <p:pic>
        <p:nvPicPr>
          <p:cNvPr id="1015" name="Shape 1015"/>
          <p:cNvPicPr preferRelativeResize="0"/>
          <p:nvPr/>
        </p:nvPicPr>
        <p:blipFill rotWithShape="1">
          <a:blip r:embed="rId4">
            <a:alphaModFix/>
          </a:blip>
          <a:srcRect b="14581"/>
          <a:stretch/>
        </p:blipFill>
        <p:spPr>
          <a:xfrm>
            <a:off x="100425" y="619100"/>
            <a:ext cx="8943300" cy="3626150"/>
          </a:xfrm>
          <a:prstGeom prst="rect">
            <a:avLst/>
          </a:prstGeom>
          <a:noFill/>
          <a:ln>
            <a:noFill/>
          </a:ln>
        </p:spPr>
      </p:pic>
      <p:sp>
        <p:nvSpPr>
          <p:cNvPr id="1016" name="Shape 1016"/>
          <p:cNvSpPr txBox="1"/>
          <p:nvPr/>
        </p:nvSpPr>
        <p:spPr>
          <a:xfrm>
            <a:off x="50175" y="4245250"/>
            <a:ext cx="9043800" cy="861300"/>
          </a:xfrm>
          <a:prstGeom prst="rect">
            <a:avLst/>
          </a:prstGeom>
          <a:noFill/>
          <a:ln>
            <a:noFill/>
          </a:ln>
        </p:spPr>
        <p:txBody>
          <a:bodyPr lIns="91425" tIns="91425" rIns="91425" bIns="91425" anchor="ctr" anchorCtr="0">
            <a:noAutofit/>
          </a:bodyPr>
          <a:lstStyle/>
          <a:p>
            <a:pPr lvl="0" algn="just" rtl="0">
              <a:spcBef>
                <a:spcPts val="0"/>
              </a:spcBef>
              <a:buNone/>
            </a:pPr>
            <a:r>
              <a:rPr lang="en-GB">
                <a:solidFill>
                  <a:srgbClr val="333333"/>
                </a:solidFill>
                <a:highlight>
                  <a:srgbClr val="FFFFFF"/>
                </a:highlight>
              </a:rPr>
              <a:t>Building </a:t>
            </a:r>
            <a:r>
              <a:rPr lang="en-GB" b="1">
                <a:solidFill>
                  <a:srgbClr val="333333"/>
                </a:solidFill>
                <a:highlight>
                  <a:srgbClr val="FFFFFF"/>
                </a:highlight>
              </a:rPr>
              <a:t>Internet of Things</a:t>
            </a:r>
            <a:r>
              <a:rPr lang="en-GB">
                <a:solidFill>
                  <a:srgbClr val="333333"/>
                </a:solidFill>
                <a:highlight>
                  <a:srgbClr val="FFFFFF"/>
                </a:highlight>
              </a:rPr>
              <a:t> solutions involves solving challenges across a </a:t>
            </a:r>
            <a:r>
              <a:rPr lang="en-GB" b="1">
                <a:solidFill>
                  <a:srgbClr val="333333"/>
                </a:solidFill>
                <a:highlight>
                  <a:srgbClr val="FFFFFF"/>
                </a:highlight>
              </a:rPr>
              <a:t>wide range of domains</a:t>
            </a:r>
            <a:r>
              <a:rPr lang="en-GB">
                <a:solidFill>
                  <a:srgbClr val="333333"/>
                </a:solidFill>
                <a:highlight>
                  <a:srgbClr val="FFFFFF"/>
                </a:highlight>
              </a:rPr>
              <a:t>. Cloud Platform brings scale of </a:t>
            </a:r>
            <a:r>
              <a:rPr lang="en-GB" b="1">
                <a:solidFill>
                  <a:srgbClr val="333333"/>
                </a:solidFill>
                <a:highlight>
                  <a:srgbClr val="FFFFFF"/>
                </a:highlight>
              </a:rPr>
              <a:t>infrastructure</a:t>
            </a:r>
            <a:r>
              <a:rPr lang="en-GB">
                <a:solidFill>
                  <a:srgbClr val="333333"/>
                </a:solidFill>
                <a:highlight>
                  <a:srgbClr val="FFFFFF"/>
                </a:highlight>
              </a:rPr>
              <a:t>, </a:t>
            </a:r>
            <a:r>
              <a:rPr lang="en-GB" b="1">
                <a:solidFill>
                  <a:srgbClr val="333333"/>
                </a:solidFill>
                <a:highlight>
                  <a:srgbClr val="FFFFFF"/>
                </a:highlight>
              </a:rPr>
              <a:t>networking</a:t>
            </a:r>
            <a:r>
              <a:rPr lang="en-GB">
                <a:solidFill>
                  <a:srgbClr val="333333"/>
                </a:solidFill>
                <a:highlight>
                  <a:srgbClr val="FFFFFF"/>
                </a:highlight>
              </a:rPr>
              <a:t>, and a range of </a:t>
            </a:r>
            <a:r>
              <a:rPr lang="en-GB" b="1">
                <a:solidFill>
                  <a:srgbClr val="333333"/>
                </a:solidFill>
                <a:highlight>
                  <a:srgbClr val="FFFFFF"/>
                </a:highlight>
              </a:rPr>
              <a:t>storage </a:t>
            </a:r>
            <a:r>
              <a:rPr lang="en-GB">
                <a:solidFill>
                  <a:srgbClr val="333333"/>
                </a:solidFill>
                <a:highlight>
                  <a:srgbClr val="FFFFFF"/>
                </a:highlight>
              </a:rPr>
              <a:t>and </a:t>
            </a:r>
            <a:r>
              <a:rPr lang="en-GB" b="1">
                <a:solidFill>
                  <a:srgbClr val="333333"/>
                </a:solidFill>
                <a:highlight>
                  <a:srgbClr val="FFFFFF"/>
                </a:highlight>
              </a:rPr>
              <a:t>analytics </a:t>
            </a:r>
            <a:r>
              <a:rPr lang="en-GB">
                <a:solidFill>
                  <a:srgbClr val="333333"/>
                </a:solidFill>
                <a:highlight>
                  <a:srgbClr val="FFFFFF"/>
                </a:highlight>
              </a:rPr>
              <a:t>products you can use to make the </a:t>
            </a:r>
            <a:r>
              <a:rPr lang="en-GB" b="1">
                <a:solidFill>
                  <a:srgbClr val="333333"/>
                </a:solidFill>
                <a:highlight>
                  <a:srgbClr val="FFFFFF"/>
                </a:highlight>
              </a:rPr>
              <a:t>most of device generated data</a:t>
            </a:r>
            <a:r>
              <a:rPr lang="en-GB">
                <a:solidFill>
                  <a:srgbClr val="333333"/>
                </a:solidFill>
                <a:highlight>
                  <a:srgbClr val="FFFFFF"/>
                </a:highlight>
              </a:rPr>
              <a: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Shape 10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GB" u="sng">
                <a:solidFill>
                  <a:schemeClr val="hlink"/>
                </a:solidFill>
                <a:hlinkClick r:id="rId3"/>
              </a:rPr>
              <a:t>Complementarity and Integration of Cloud and IoT</a:t>
            </a:r>
          </a:p>
        </p:txBody>
      </p:sp>
      <p:sp>
        <p:nvSpPr>
          <p:cNvPr id="1022" name="Shape 102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1023" name="Shape 102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114</a:t>
            </a:fld>
            <a:endParaRPr lang="en-GB"/>
          </a:p>
        </p:txBody>
      </p:sp>
      <p:pic>
        <p:nvPicPr>
          <p:cNvPr id="1024" name="Shape 1024"/>
          <p:cNvPicPr preferRelativeResize="0"/>
          <p:nvPr/>
        </p:nvPicPr>
        <p:blipFill>
          <a:blip r:embed="rId4">
            <a:alphaModFix/>
          </a:blip>
          <a:stretch>
            <a:fillRect/>
          </a:stretch>
        </p:blipFill>
        <p:spPr>
          <a:xfrm>
            <a:off x="311700" y="1152475"/>
            <a:ext cx="8520600" cy="371792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Shape 1029"/>
          <p:cNvSpPr txBox="1">
            <a:spLocks noGrp="1"/>
          </p:cNvSpPr>
          <p:nvPr>
            <p:ph type="title"/>
          </p:nvPr>
        </p:nvSpPr>
        <p:spPr>
          <a:xfrm>
            <a:off x="0" y="0"/>
            <a:ext cx="9144000" cy="1789500"/>
          </a:xfrm>
          <a:prstGeom prst="rect">
            <a:avLst/>
          </a:prstGeom>
        </p:spPr>
        <p:txBody>
          <a:bodyPr lIns="91425" tIns="91425" rIns="91425" bIns="91425" anchor="b" anchorCtr="0">
            <a:noAutofit/>
          </a:bodyPr>
          <a:lstStyle/>
          <a:p>
            <a:pPr lvl="0" algn="ctr" rtl="0">
              <a:lnSpc>
                <a:spcPct val="110000"/>
              </a:lnSpc>
              <a:spcBef>
                <a:spcPts val="1700"/>
              </a:spcBef>
              <a:spcAft>
                <a:spcPts val="800"/>
              </a:spcAft>
              <a:buClr>
                <a:schemeClr val="dk1"/>
              </a:buClr>
              <a:buSzPct val="45833"/>
              <a:buFont typeface="Arial"/>
              <a:buNone/>
            </a:pPr>
            <a:r>
              <a:rPr lang="en-GB" sz="2400">
                <a:solidFill>
                  <a:srgbClr val="000000"/>
                </a:solidFill>
                <a:highlight>
                  <a:srgbClr val="FFFFFF"/>
                </a:highlight>
              </a:rPr>
              <a:t>Mobile Data Analytics Using IBM IoT Real-Time Insights</a:t>
            </a:r>
          </a:p>
          <a:p>
            <a:pPr lvl="0" algn="ctr" rtl="0">
              <a:spcBef>
                <a:spcPts val="0"/>
              </a:spcBef>
              <a:buNone/>
            </a:pPr>
            <a:endParaRPr sz="1200" b="0">
              <a:solidFill>
                <a:srgbClr val="000000"/>
              </a:solidFill>
              <a:highlight>
                <a:srgbClr val="FFFFFF"/>
              </a:highlight>
            </a:endParaRPr>
          </a:p>
          <a:p>
            <a:pPr lvl="0" algn="ctr" rtl="0">
              <a:spcBef>
                <a:spcPts val="0"/>
              </a:spcBef>
              <a:buNone/>
            </a:pPr>
            <a:r>
              <a:rPr lang="en-GB" sz="1200" b="0">
                <a:solidFill>
                  <a:srgbClr val="000000"/>
                </a:solidFill>
                <a:highlight>
                  <a:srgbClr val="FFFFFF"/>
                </a:highlight>
              </a:rPr>
              <a:t>.when the mobile device begin sending events, the rules will analyze the data in real time and take action when a threshold is broken</a:t>
            </a:r>
          </a:p>
        </p:txBody>
      </p:sp>
      <p:sp>
        <p:nvSpPr>
          <p:cNvPr id="1030" name="Shape 1030"/>
          <p:cNvSpPr txBox="1">
            <a:spLocks noGrp="1"/>
          </p:cNvSpPr>
          <p:nvPr>
            <p:ph type="body" idx="1"/>
          </p:nvPr>
        </p:nvSpPr>
        <p:spPr>
          <a:xfrm>
            <a:off x="457200" y="1789525"/>
            <a:ext cx="8229600" cy="3136200"/>
          </a:xfrm>
          <a:prstGeom prst="rect">
            <a:avLst/>
          </a:prstGeom>
        </p:spPr>
        <p:txBody>
          <a:bodyPr lIns="91425" tIns="91425" rIns="91425" bIns="91425" anchor="t" anchorCtr="0">
            <a:noAutofit/>
          </a:bodyPr>
          <a:lstStyle/>
          <a:p>
            <a:pPr lvl="0" algn="just" rtl="0">
              <a:lnSpc>
                <a:spcPct val="110000"/>
              </a:lnSpc>
              <a:spcBef>
                <a:spcPts val="1700"/>
              </a:spcBef>
              <a:spcAft>
                <a:spcPts val="800"/>
              </a:spcAft>
              <a:buNone/>
            </a:pPr>
            <a:r>
              <a:rPr lang="en-GB" sz="1900" b="1">
                <a:solidFill>
                  <a:srgbClr val="000000"/>
                </a:solidFill>
                <a:highlight>
                  <a:srgbClr val="FFFFFF"/>
                </a:highlight>
              </a:rPr>
              <a:t>In this example, the IoT Real-Time Insights service, in the Bluemix, is used to demonstrate the analysis of mobile data that is being sent to the IBM Watson IoT Platform Connect.</a:t>
            </a:r>
          </a:p>
          <a:p>
            <a:pPr lvl="0" rtl="0">
              <a:lnSpc>
                <a:spcPct val="142856"/>
              </a:lnSpc>
              <a:spcBef>
                <a:spcPts val="0"/>
              </a:spcBef>
              <a:spcAft>
                <a:spcPts val="800"/>
              </a:spcAft>
              <a:buNone/>
            </a:pPr>
            <a:r>
              <a:rPr lang="en-GB" sz="1200">
                <a:solidFill>
                  <a:srgbClr val="0000FF"/>
                </a:solidFill>
                <a:highlight>
                  <a:srgbClr val="FFFFFF"/>
                </a:highlight>
              </a:rPr>
              <a:t>Software: IBM Bluemix account with IBM Watson IoT Platform and RTI service</a:t>
            </a:r>
          </a:p>
          <a:p>
            <a:pPr lvl="0" rtl="0">
              <a:lnSpc>
                <a:spcPct val="142856"/>
              </a:lnSpc>
              <a:spcBef>
                <a:spcPts val="0"/>
              </a:spcBef>
              <a:spcAft>
                <a:spcPts val="800"/>
              </a:spcAft>
              <a:buNone/>
            </a:pPr>
            <a:r>
              <a:rPr lang="en-GB" sz="1200">
                <a:solidFill>
                  <a:srgbClr val="0000FF"/>
                </a:solidFill>
                <a:highlight>
                  <a:srgbClr val="FFFFFF"/>
                </a:highlight>
              </a:rPr>
              <a:t>Hardware : Smart phone connected to the Internet</a:t>
            </a:r>
          </a:p>
          <a:p>
            <a:pPr lvl="0" algn="ctr" rtl="0">
              <a:lnSpc>
                <a:spcPct val="110000"/>
              </a:lnSpc>
              <a:spcBef>
                <a:spcPts val="1700"/>
              </a:spcBef>
              <a:spcAft>
                <a:spcPts val="800"/>
              </a:spcAft>
              <a:buClr>
                <a:schemeClr val="dk1"/>
              </a:buClr>
              <a:buSzPct val="57894"/>
              <a:buFont typeface="Arial"/>
              <a:buNone/>
            </a:pPr>
            <a:r>
              <a:rPr lang="en-GB" sz="1900" b="1" u="sng">
                <a:solidFill>
                  <a:srgbClr val="0000FF"/>
                </a:solidFill>
                <a:highlight>
                  <a:srgbClr val="FFFFFF"/>
                </a:highlight>
                <a:hlinkClick r:id="rId3"/>
              </a:rPr>
              <a:t>Click here for recipe</a:t>
            </a:r>
          </a:p>
          <a:p>
            <a:pPr lvl="0" algn="ctr" rtl="0">
              <a:spcBef>
                <a:spcPts val="0"/>
              </a:spcBef>
              <a:buNone/>
            </a:pPr>
            <a:endParaRPr sz="1200"/>
          </a:p>
          <a:p>
            <a:pPr lvl="0" algn="ctr" rtl="0">
              <a:spcBef>
                <a:spcPts val="0"/>
              </a:spcBef>
              <a:buNone/>
            </a:pPr>
            <a:r>
              <a:rPr lang="en-GB" sz="1200" u="sng">
                <a:solidFill>
                  <a:schemeClr val="hlink"/>
                </a:solidFill>
                <a:hlinkClick r:id="rId4"/>
              </a:rPr>
              <a:t>IBM IoT Real-Time Insights – Analytics designed for the Internet of Things</a:t>
            </a:r>
          </a:p>
        </p:txBody>
      </p:sp>
      <p:sp>
        <p:nvSpPr>
          <p:cNvPr id="1031" name="Shape 10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115</a:t>
            </a:fld>
            <a:endParaRPr lang="en-GB"/>
          </a:p>
        </p:txBody>
      </p:sp>
      <p:sp>
        <p:nvSpPr>
          <p:cNvPr id="1032" name="Shape 1032"/>
          <p:cNvSpPr txBox="1"/>
          <p:nvPr/>
        </p:nvSpPr>
        <p:spPr>
          <a:xfrm>
            <a:off x="0" y="146325"/>
            <a:ext cx="9144000" cy="540300"/>
          </a:xfrm>
          <a:prstGeom prst="rect">
            <a:avLst/>
          </a:prstGeom>
          <a:noFill/>
          <a:ln>
            <a:noFill/>
          </a:ln>
        </p:spPr>
        <p:txBody>
          <a:bodyPr lIns="91425" tIns="91425" rIns="91425" bIns="91425" anchor="t" anchorCtr="0">
            <a:noAutofit/>
          </a:bodyPr>
          <a:lstStyle/>
          <a:p>
            <a:pPr lvl="0" algn="ctr" rtl="0">
              <a:spcBef>
                <a:spcPts val="600"/>
              </a:spcBef>
              <a:buClr>
                <a:schemeClr val="dk1"/>
              </a:buClr>
              <a:buSzPct val="61111"/>
              <a:buFont typeface="Arial"/>
              <a:buNone/>
            </a:pPr>
            <a:r>
              <a:rPr lang="en-GB" sz="1800" b="1">
                <a:solidFill>
                  <a:schemeClr val="dk1"/>
                </a:solidFill>
              </a:rPr>
              <a:t>Expected hands-on time: 20 Mins</a:t>
            </a:r>
          </a:p>
          <a:p>
            <a:pPr lvl="0">
              <a:spcBef>
                <a:spcPts val="0"/>
              </a:spcBef>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Shape 103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ctr">
              <a:lnSpc>
                <a:spcPct val="110000"/>
              </a:lnSpc>
              <a:spcBef>
                <a:spcPts val="1700"/>
              </a:spcBef>
              <a:spcAft>
                <a:spcPts val="800"/>
              </a:spcAft>
              <a:buClr>
                <a:schemeClr val="dk1"/>
              </a:buClr>
              <a:buSzPct val="61111"/>
              <a:buFont typeface="Arial"/>
              <a:buNone/>
            </a:pPr>
            <a:r>
              <a:rPr lang="en-GB" sz="1800">
                <a:solidFill>
                  <a:srgbClr val="000000"/>
                </a:solidFill>
                <a:highlight>
                  <a:srgbClr val="FFFFFF"/>
                </a:highlight>
              </a:rPr>
              <a:t>How to Register Devices in IBM Watson IoT Platform</a:t>
            </a:r>
          </a:p>
          <a:p>
            <a:pPr lvl="0" algn="ctr">
              <a:spcBef>
                <a:spcPts val="0"/>
              </a:spcBef>
              <a:buNone/>
            </a:pPr>
            <a:endParaRPr sz="1400">
              <a:solidFill>
                <a:srgbClr val="000000"/>
              </a:solidFill>
              <a:highlight>
                <a:srgbClr val="FFFFFF"/>
              </a:highlight>
            </a:endParaRPr>
          </a:p>
        </p:txBody>
      </p:sp>
      <p:sp>
        <p:nvSpPr>
          <p:cNvPr id="1038" name="Shape 1038"/>
          <p:cNvSpPr txBox="1">
            <a:spLocks noGrp="1"/>
          </p:cNvSpPr>
          <p:nvPr>
            <p:ph type="body" idx="1"/>
          </p:nvPr>
        </p:nvSpPr>
        <p:spPr>
          <a:xfrm>
            <a:off x="457200" y="3916725"/>
            <a:ext cx="8229600" cy="857400"/>
          </a:xfrm>
          <a:prstGeom prst="rect">
            <a:avLst/>
          </a:prstGeom>
        </p:spPr>
        <p:txBody>
          <a:bodyPr lIns="91425" tIns="91425" rIns="91425" bIns="91425" anchor="t" anchorCtr="0">
            <a:noAutofit/>
          </a:bodyPr>
          <a:lstStyle/>
          <a:p>
            <a:pPr lvl="0" algn="ctr">
              <a:spcBef>
                <a:spcPts val="0"/>
              </a:spcBef>
              <a:buNone/>
            </a:pPr>
            <a:r>
              <a:rPr lang="en-GB" u="sng">
                <a:solidFill>
                  <a:schemeClr val="hlink"/>
                </a:solidFill>
                <a:hlinkClick r:id="rId3"/>
              </a:rPr>
              <a:t>Click here for recipe</a:t>
            </a:r>
          </a:p>
        </p:txBody>
      </p:sp>
      <p:sp>
        <p:nvSpPr>
          <p:cNvPr id="1039" name="Shape 103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116</a:t>
            </a:fld>
            <a:endParaRPr lang="en-GB"/>
          </a:p>
        </p:txBody>
      </p:sp>
      <p:pic>
        <p:nvPicPr>
          <p:cNvPr id="1040" name="Shape 1040"/>
          <p:cNvPicPr preferRelativeResize="0"/>
          <p:nvPr/>
        </p:nvPicPr>
        <p:blipFill rotWithShape="1">
          <a:blip r:embed="rId4">
            <a:alphaModFix/>
          </a:blip>
          <a:srcRect l="-490" t="33909" r="489" b="27997"/>
          <a:stretch/>
        </p:blipFill>
        <p:spPr>
          <a:xfrm>
            <a:off x="0" y="877875"/>
            <a:ext cx="9060223" cy="271954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Shape 1045"/>
          <p:cNvSpPr txBox="1">
            <a:spLocks noGrp="1"/>
          </p:cNvSpPr>
          <p:nvPr>
            <p:ph type="title"/>
          </p:nvPr>
        </p:nvSpPr>
        <p:spPr>
          <a:xfrm>
            <a:off x="47400" y="379200"/>
            <a:ext cx="9049200" cy="393600"/>
          </a:xfrm>
          <a:prstGeom prst="rect">
            <a:avLst/>
          </a:prstGeom>
        </p:spPr>
        <p:txBody>
          <a:bodyPr lIns="91425" tIns="91425" rIns="91425" bIns="91425" anchor="b" anchorCtr="0">
            <a:noAutofit/>
          </a:bodyPr>
          <a:lstStyle/>
          <a:p>
            <a:pPr lvl="0" algn="ctr">
              <a:spcBef>
                <a:spcPts val="0"/>
              </a:spcBef>
              <a:buNone/>
            </a:pPr>
            <a:r>
              <a:rPr lang="en-GB" u="sng">
                <a:solidFill>
                  <a:schemeClr val="hlink"/>
                </a:solidFill>
                <a:hlinkClick r:id="rId3"/>
              </a:rPr>
              <a:t>http://optra-ui.mybluemix.net</a:t>
            </a:r>
          </a:p>
        </p:txBody>
      </p:sp>
      <p:sp>
        <p:nvSpPr>
          <p:cNvPr id="1046" name="Shape 1046"/>
          <p:cNvSpPr txBox="1">
            <a:spLocks noGrp="1"/>
          </p:cNvSpPr>
          <p:nvPr>
            <p:ph type="body" idx="1"/>
          </p:nvPr>
        </p:nvSpPr>
        <p:spPr>
          <a:xfrm>
            <a:off x="457200" y="599575"/>
            <a:ext cx="8229600" cy="4326300"/>
          </a:xfrm>
          <a:prstGeom prst="rect">
            <a:avLst/>
          </a:prstGeom>
        </p:spPr>
        <p:txBody>
          <a:bodyPr lIns="91425" tIns="91425" rIns="91425" bIns="91425" anchor="t" anchorCtr="0">
            <a:noAutofit/>
          </a:bodyPr>
          <a:lstStyle/>
          <a:p>
            <a:pPr lvl="0">
              <a:spcBef>
                <a:spcPts val="0"/>
              </a:spcBef>
              <a:buNone/>
            </a:pPr>
            <a:endParaRPr/>
          </a:p>
        </p:txBody>
      </p:sp>
      <p:sp>
        <p:nvSpPr>
          <p:cNvPr id="1047" name="Shape 104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117</a:t>
            </a:fld>
            <a:endParaRPr lang="en-GB"/>
          </a:p>
        </p:txBody>
      </p:sp>
      <p:pic>
        <p:nvPicPr>
          <p:cNvPr id="1048" name="Shape 1048"/>
          <p:cNvPicPr preferRelativeResize="0"/>
          <p:nvPr/>
        </p:nvPicPr>
        <p:blipFill rotWithShape="1">
          <a:blip r:embed="rId4">
            <a:alphaModFix/>
          </a:blip>
          <a:srcRect l="12673" r="13126"/>
          <a:stretch/>
        </p:blipFill>
        <p:spPr>
          <a:xfrm>
            <a:off x="1401362" y="772812"/>
            <a:ext cx="6359023" cy="3875775"/>
          </a:xfrm>
          <a:prstGeom prst="rect">
            <a:avLst/>
          </a:prstGeom>
          <a:noFill/>
          <a:ln>
            <a:noFill/>
          </a:ln>
        </p:spPr>
      </p:pic>
      <p:sp>
        <p:nvSpPr>
          <p:cNvPr id="1049" name="Shape 1049"/>
          <p:cNvSpPr txBox="1"/>
          <p:nvPr/>
        </p:nvSpPr>
        <p:spPr>
          <a:xfrm>
            <a:off x="0" y="4648600"/>
            <a:ext cx="9144000" cy="3936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chemeClr val="hlink"/>
                </a:solidFill>
                <a:hlinkClick r:id="rId5"/>
              </a:rPr>
              <a:t>http://optra-ui.mybluemix.net/CropFolder/welcome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Shape 1054"/>
          <p:cNvSpPr txBox="1">
            <a:spLocks noGrp="1"/>
          </p:cNvSpPr>
          <p:nvPr>
            <p:ph type="title"/>
          </p:nvPr>
        </p:nvSpPr>
        <p:spPr>
          <a:xfrm>
            <a:off x="45025" y="67525"/>
            <a:ext cx="9060600" cy="697800"/>
          </a:xfrm>
          <a:prstGeom prst="rect">
            <a:avLst/>
          </a:prstGeom>
        </p:spPr>
        <p:txBody>
          <a:bodyPr lIns="91425" tIns="91425" rIns="91425" bIns="91425" anchor="b" anchorCtr="0">
            <a:noAutofit/>
          </a:bodyPr>
          <a:lstStyle/>
          <a:p>
            <a:pPr lvl="0" algn="ctr" rtl="0">
              <a:lnSpc>
                <a:spcPct val="120000"/>
              </a:lnSpc>
              <a:spcBef>
                <a:spcPts val="0"/>
              </a:spcBef>
              <a:buClr>
                <a:schemeClr val="dk1"/>
              </a:buClr>
              <a:buSzPct val="91666"/>
              <a:buFont typeface="Arial"/>
              <a:buNone/>
            </a:pPr>
            <a:r>
              <a:rPr lang="en-GB" sz="1150">
                <a:solidFill>
                  <a:srgbClr val="000000"/>
                </a:solidFill>
                <a:highlight>
                  <a:srgbClr val="FFFFFF"/>
                </a:highlight>
              </a:rPr>
              <a:t>Battery Less Sensors</a:t>
            </a:r>
          </a:p>
          <a:p>
            <a:pPr lvl="0" algn="just">
              <a:spcBef>
                <a:spcPts val="0"/>
              </a:spcBef>
              <a:buNone/>
            </a:pPr>
            <a:r>
              <a:rPr lang="en-GB" sz="1150" b="0">
                <a:solidFill>
                  <a:srgbClr val="333333"/>
                </a:solidFill>
                <a:highlight>
                  <a:srgbClr val="FFFFFF"/>
                </a:highlight>
              </a:rPr>
              <a:t>EnOcean’s energy harvesting wireless sensor technology collects energy out of air. The energy existing in our environment, for example kinetic motion, pressure, light, differences in temperature, is converted into energy for wireless communication. </a:t>
            </a:r>
          </a:p>
        </p:txBody>
      </p:sp>
      <p:sp>
        <p:nvSpPr>
          <p:cNvPr id="1055" name="Shape 1055"/>
          <p:cNvSpPr txBox="1">
            <a:spLocks noGrp="1"/>
          </p:cNvSpPr>
          <p:nvPr>
            <p:ph type="body" idx="1"/>
          </p:nvPr>
        </p:nvSpPr>
        <p:spPr>
          <a:xfrm>
            <a:off x="457200" y="765325"/>
            <a:ext cx="8229600" cy="4160700"/>
          </a:xfrm>
          <a:prstGeom prst="rect">
            <a:avLst/>
          </a:prstGeom>
        </p:spPr>
        <p:txBody>
          <a:bodyPr lIns="91425" tIns="91425" rIns="91425" bIns="91425" anchor="t" anchorCtr="0">
            <a:noAutofit/>
          </a:bodyPr>
          <a:lstStyle/>
          <a:p>
            <a:pPr lvl="0" rtl="0">
              <a:lnSpc>
                <a:spcPct val="120000"/>
              </a:lnSpc>
              <a:spcBef>
                <a:spcPts val="0"/>
              </a:spcBef>
              <a:buNone/>
            </a:pPr>
            <a:r>
              <a:rPr lang="en-GB" sz="1700" b="1">
                <a:solidFill>
                  <a:srgbClr val="003274"/>
                </a:solidFill>
                <a:highlight>
                  <a:srgbClr val="FFFFFF"/>
                </a:highlight>
              </a:rPr>
              <a:t>Energy from Light, Energy from Motion, Energy from Temperature - </a:t>
            </a:r>
            <a:r>
              <a:rPr lang="en-GB" sz="1700" b="1" u="sng">
                <a:solidFill>
                  <a:schemeClr val="hlink"/>
                </a:solidFill>
                <a:highlight>
                  <a:srgbClr val="FFFFFF"/>
                </a:highlight>
                <a:hlinkClick r:id="rId3"/>
              </a:rPr>
              <a:t>Buy Here</a:t>
            </a:r>
          </a:p>
          <a:p>
            <a:pPr lvl="0" rtl="0">
              <a:lnSpc>
                <a:spcPct val="120000"/>
              </a:lnSpc>
              <a:spcBef>
                <a:spcPts val="0"/>
              </a:spcBef>
              <a:buNone/>
            </a:pPr>
            <a:endParaRPr sz="1150">
              <a:solidFill>
                <a:srgbClr val="333333"/>
              </a:solidFill>
              <a:highlight>
                <a:srgbClr val="FFFFFF"/>
              </a:highlight>
            </a:endParaRPr>
          </a:p>
          <a:p>
            <a:pPr lvl="0" algn="ctr" rtl="0">
              <a:lnSpc>
                <a:spcPct val="120000"/>
              </a:lnSpc>
              <a:spcBef>
                <a:spcPts val="0"/>
              </a:spcBef>
              <a:buNone/>
            </a:pPr>
            <a:r>
              <a:rPr lang="en-GB" sz="1150" b="1" u="sng">
                <a:solidFill>
                  <a:schemeClr val="hlink"/>
                </a:solidFill>
                <a:highlight>
                  <a:srgbClr val="FFFFFF"/>
                </a:highlight>
                <a:hlinkClick r:id="rId4"/>
              </a:rPr>
              <a:t>https://www.enocean.com/en/products/enocean-link</a:t>
            </a:r>
          </a:p>
          <a:p>
            <a:pPr lvl="0" algn="ctr" rtl="0">
              <a:lnSpc>
                <a:spcPct val="120000"/>
              </a:lnSpc>
              <a:spcBef>
                <a:spcPts val="0"/>
              </a:spcBef>
              <a:buNone/>
            </a:pPr>
            <a:endParaRPr sz="1150" b="1">
              <a:solidFill>
                <a:srgbClr val="333333"/>
              </a:solidFill>
              <a:highlight>
                <a:srgbClr val="FFFFFF"/>
              </a:highlight>
            </a:endParaRPr>
          </a:p>
          <a:p>
            <a:pPr lvl="0" algn="ctr" rtl="0">
              <a:lnSpc>
                <a:spcPct val="120000"/>
              </a:lnSpc>
              <a:spcBef>
                <a:spcPts val="0"/>
              </a:spcBef>
              <a:buNone/>
            </a:pPr>
            <a:endParaRPr sz="1150" b="1">
              <a:solidFill>
                <a:srgbClr val="333333"/>
              </a:solidFill>
              <a:highlight>
                <a:srgbClr val="FFFFFF"/>
              </a:highlight>
            </a:endParaRPr>
          </a:p>
        </p:txBody>
      </p:sp>
      <p:sp>
        <p:nvSpPr>
          <p:cNvPr id="1056" name="Shape 105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118</a:t>
            </a:fld>
            <a:endParaRPr lang="en-GB"/>
          </a:p>
        </p:txBody>
      </p:sp>
      <p:pic>
        <p:nvPicPr>
          <p:cNvPr id="1057" name="Shape 1057"/>
          <p:cNvPicPr preferRelativeResize="0"/>
          <p:nvPr/>
        </p:nvPicPr>
        <p:blipFill rotWithShape="1">
          <a:blip r:embed="rId5">
            <a:alphaModFix/>
          </a:blip>
          <a:srcRect t="10709" r="11308" b="11794"/>
          <a:stretch/>
        </p:blipFill>
        <p:spPr>
          <a:xfrm>
            <a:off x="734075" y="1212550"/>
            <a:ext cx="7675851" cy="3698699"/>
          </a:xfrm>
          <a:prstGeom prst="rect">
            <a:avLst/>
          </a:prstGeom>
          <a:noFill/>
          <a:ln>
            <a:noFill/>
          </a:ln>
        </p:spPr>
      </p:pic>
      <p:sp>
        <p:nvSpPr>
          <p:cNvPr id="1058" name="Shape 1058"/>
          <p:cNvSpPr txBox="1"/>
          <p:nvPr/>
        </p:nvSpPr>
        <p:spPr>
          <a:xfrm>
            <a:off x="0" y="4805850"/>
            <a:ext cx="3612900" cy="2814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chemeClr val="hlink"/>
                </a:solidFill>
                <a:hlinkClick r:id="rId6"/>
              </a:rPr>
              <a:t>Product Details Are Here</a:t>
            </a:r>
          </a:p>
        </p:txBody>
      </p:sp>
      <p:sp>
        <p:nvSpPr>
          <p:cNvPr id="1059" name="Shape 1059"/>
          <p:cNvSpPr txBox="1"/>
          <p:nvPr/>
        </p:nvSpPr>
        <p:spPr>
          <a:xfrm>
            <a:off x="3720550" y="4629850"/>
            <a:ext cx="4728600" cy="281400"/>
          </a:xfrm>
          <a:prstGeom prst="rect">
            <a:avLst/>
          </a:prstGeom>
          <a:noFill/>
          <a:ln>
            <a:noFill/>
          </a:ln>
        </p:spPr>
        <p:txBody>
          <a:bodyPr lIns="91425" tIns="91425" rIns="91425" bIns="91425" anchor="t" anchorCtr="0">
            <a:noAutofit/>
          </a:bodyPr>
          <a:lstStyle/>
          <a:p>
            <a:pPr lvl="0" rtl="0">
              <a:lnSpc>
                <a:spcPct val="110000"/>
              </a:lnSpc>
              <a:spcBef>
                <a:spcPts val="1700"/>
              </a:spcBef>
              <a:spcAft>
                <a:spcPts val="800"/>
              </a:spcAft>
              <a:buClr>
                <a:schemeClr val="dk1"/>
              </a:buClr>
              <a:buSzPct val="91666"/>
              <a:buFont typeface="Arial"/>
              <a:buNone/>
            </a:pPr>
            <a:r>
              <a:rPr lang="en-GB" sz="1200" b="1" u="sng">
                <a:solidFill>
                  <a:schemeClr val="hlink"/>
                </a:solidFill>
                <a:highlight>
                  <a:srgbClr val="FFFFFF"/>
                </a:highlight>
                <a:hlinkClick r:id="rId7"/>
              </a:rPr>
              <a:t>Integrate EnOcean devices with Watson IoT platform</a:t>
            </a:r>
          </a:p>
          <a:p>
            <a:pPr lvl="0">
              <a:spcBef>
                <a:spcPts val="0"/>
              </a:spcBef>
              <a:buNone/>
            </a:pPr>
            <a:endParaRPr sz="1200">
              <a:highlight>
                <a:srgbClr val="FFFFFF"/>
              </a:high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Shape 1064"/>
          <p:cNvSpPr txBox="1">
            <a:spLocks noGrp="1"/>
          </p:cNvSpPr>
          <p:nvPr>
            <p:ph type="title"/>
          </p:nvPr>
        </p:nvSpPr>
        <p:spPr>
          <a:xfrm>
            <a:off x="54950" y="45400"/>
            <a:ext cx="9019200" cy="823800"/>
          </a:xfrm>
          <a:prstGeom prst="rect">
            <a:avLst/>
          </a:prstGeom>
        </p:spPr>
        <p:txBody>
          <a:bodyPr lIns="91425" tIns="91425" rIns="91425" bIns="91425" anchor="b" anchorCtr="0">
            <a:noAutofit/>
          </a:bodyPr>
          <a:lstStyle/>
          <a:p>
            <a:pPr lvl="0" algn="just" rtl="0">
              <a:spcBef>
                <a:spcPts val="0"/>
              </a:spcBef>
              <a:buNone/>
            </a:pPr>
            <a:endParaRPr sz="1200">
              <a:solidFill>
                <a:srgbClr val="222222"/>
              </a:solidFill>
              <a:highlight>
                <a:srgbClr val="FFFFFF"/>
              </a:highlight>
            </a:endParaRPr>
          </a:p>
          <a:p>
            <a:pPr lvl="0" algn="just" rtl="0">
              <a:spcBef>
                <a:spcPts val="0"/>
              </a:spcBef>
              <a:buNone/>
            </a:pPr>
            <a:endParaRPr sz="1200">
              <a:solidFill>
                <a:srgbClr val="222222"/>
              </a:solidFill>
              <a:highlight>
                <a:srgbClr val="FFFFFF"/>
              </a:highlight>
            </a:endParaRPr>
          </a:p>
          <a:p>
            <a:pPr lvl="0" algn="just" rtl="0">
              <a:spcBef>
                <a:spcPts val="0"/>
              </a:spcBef>
              <a:buNone/>
            </a:pPr>
            <a:endParaRPr sz="1200">
              <a:solidFill>
                <a:srgbClr val="222222"/>
              </a:solidFill>
              <a:highlight>
                <a:srgbClr val="FFFFFF"/>
              </a:highlight>
            </a:endParaRPr>
          </a:p>
          <a:p>
            <a:pPr lvl="0" algn="just" rtl="0">
              <a:spcBef>
                <a:spcPts val="0"/>
              </a:spcBef>
              <a:buNone/>
            </a:pPr>
            <a:endParaRPr sz="1200">
              <a:solidFill>
                <a:srgbClr val="222222"/>
              </a:solidFill>
              <a:highlight>
                <a:srgbClr val="FFFFFF"/>
              </a:highlight>
            </a:endParaRPr>
          </a:p>
          <a:p>
            <a:pPr lvl="0" algn="just" rtl="0">
              <a:spcBef>
                <a:spcPts val="0"/>
              </a:spcBef>
              <a:buNone/>
            </a:pPr>
            <a:endParaRPr sz="1200">
              <a:solidFill>
                <a:srgbClr val="222222"/>
              </a:solidFill>
              <a:highlight>
                <a:srgbClr val="FFFFFF"/>
              </a:highlight>
            </a:endParaRPr>
          </a:p>
          <a:p>
            <a:pPr lvl="0" algn="just" rtl="0">
              <a:spcBef>
                <a:spcPts val="0"/>
              </a:spcBef>
              <a:buNone/>
            </a:pPr>
            <a:r>
              <a:rPr lang="en-GB" sz="1200" u="sng">
                <a:solidFill>
                  <a:schemeClr val="hlink"/>
                </a:solidFill>
                <a:highlight>
                  <a:srgbClr val="FFFFFF"/>
                </a:highlight>
                <a:hlinkClick r:id="rId3"/>
              </a:rPr>
              <a:t>LiFi (</a:t>
            </a:r>
            <a:r>
              <a:rPr lang="en-GB" sz="1200" b="0" u="sng">
                <a:solidFill>
                  <a:schemeClr val="hlink"/>
                </a:solidFill>
                <a:highlight>
                  <a:srgbClr val="FFFFFF"/>
                </a:highlight>
                <a:hlinkClick r:id="rId3"/>
              </a:rPr>
              <a:t>Wireless data from every light)</a:t>
            </a:r>
            <a:r>
              <a:rPr lang="en-GB" sz="1200" b="0">
                <a:solidFill>
                  <a:srgbClr val="222222"/>
                </a:solidFill>
                <a:highlight>
                  <a:srgbClr val="FFFFFF"/>
                </a:highlight>
              </a:rPr>
              <a:t> is a wireless optical networking technology that uses Light-Emitting Diodes (LEDs) for data transmission. </a:t>
            </a:r>
            <a:r>
              <a:rPr lang="en-GB" sz="1200">
                <a:solidFill>
                  <a:srgbClr val="222222"/>
                </a:solidFill>
                <a:highlight>
                  <a:srgbClr val="FFFFFF"/>
                </a:highlight>
              </a:rPr>
              <a:t>LiFi</a:t>
            </a:r>
            <a:r>
              <a:rPr lang="en-GB" sz="1200" b="0">
                <a:solidFill>
                  <a:srgbClr val="222222"/>
                </a:solidFill>
                <a:highlight>
                  <a:srgbClr val="FFFFFF"/>
                </a:highlight>
              </a:rPr>
              <a:t> is designed to use LED light bulbs similar to those currently in use in many energy-conscious homes and offices.</a:t>
            </a:r>
          </a:p>
          <a:p>
            <a:pPr lvl="0" algn="just">
              <a:spcBef>
                <a:spcPts val="0"/>
              </a:spcBef>
              <a:buNone/>
            </a:pPr>
            <a:r>
              <a:rPr lang="en-GB" sz="1200" b="0">
                <a:solidFill>
                  <a:srgbClr val="222222"/>
                </a:solidFill>
                <a:highlight>
                  <a:srgbClr val="FFFFFF"/>
                </a:highlight>
              </a:rPr>
              <a:t>Researchers at the University of Oxford have reached a new milestone in networking by using light fidelity (Li-Fi) to achieve bi-directional speeds of </a:t>
            </a:r>
            <a:r>
              <a:rPr lang="en-GB" sz="1200">
                <a:solidFill>
                  <a:srgbClr val="222222"/>
                </a:solidFill>
                <a:highlight>
                  <a:srgbClr val="FFFFFF"/>
                </a:highlight>
              </a:rPr>
              <a:t>224 gigabits per second</a:t>
            </a:r>
            <a:r>
              <a:rPr lang="en-GB" sz="1200" b="0">
                <a:solidFill>
                  <a:srgbClr val="222222"/>
                </a:solidFill>
                <a:highlight>
                  <a:srgbClr val="FFFFFF"/>
                </a:highlight>
              </a:rPr>
              <a:t> (Gbps)</a:t>
            </a:r>
          </a:p>
        </p:txBody>
      </p:sp>
      <p:sp>
        <p:nvSpPr>
          <p:cNvPr id="1065" name="Shape 1065"/>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lvl="0">
              <a:spcBef>
                <a:spcPts val="0"/>
              </a:spcBef>
              <a:buNone/>
            </a:pPr>
            <a:endParaRPr/>
          </a:p>
        </p:txBody>
      </p:sp>
      <p:sp>
        <p:nvSpPr>
          <p:cNvPr id="1066" name="Shape 106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119</a:t>
            </a:fld>
            <a:endParaRPr lang="en-GB"/>
          </a:p>
        </p:txBody>
      </p:sp>
      <p:pic>
        <p:nvPicPr>
          <p:cNvPr id="1067" name="Shape 1067"/>
          <p:cNvPicPr preferRelativeResize="0"/>
          <p:nvPr/>
        </p:nvPicPr>
        <p:blipFill>
          <a:blip r:embed="rId4">
            <a:alphaModFix/>
          </a:blip>
          <a:stretch>
            <a:fillRect/>
          </a:stretch>
        </p:blipFill>
        <p:spPr>
          <a:xfrm>
            <a:off x="859862" y="3525225"/>
            <a:ext cx="2778224" cy="1562749"/>
          </a:xfrm>
          <a:prstGeom prst="rect">
            <a:avLst/>
          </a:prstGeom>
          <a:noFill/>
          <a:ln>
            <a:noFill/>
          </a:ln>
        </p:spPr>
      </p:pic>
      <p:pic>
        <p:nvPicPr>
          <p:cNvPr id="1068" name="Shape 1068"/>
          <p:cNvPicPr preferRelativeResize="0"/>
          <p:nvPr/>
        </p:nvPicPr>
        <p:blipFill>
          <a:blip r:embed="rId5">
            <a:alphaModFix/>
          </a:blip>
          <a:stretch>
            <a:fillRect/>
          </a:stretch>
        </p:blipFill>
        <p:spPr>
          <a:xfrm>
            <a:off x="4511699" y="1363783"/>
            <a:ext cx="4531750" cy="3113075"/>
          </a:xfrm>
          <a:prstGeom prst="rect">
            <a:avLst/>
          </a:prstGeom>
          <a:noFill/>
          <a:ln>
            <a:noFill/>
          </a:ln>
        </p:spPr>
      </p:pic>
      <p:sp>
        <p:nvSpPr>
          <p:cNvPr id="1069" name="Shape 1069"/>
          <p:cNvSpPr txBox="1"/>
          <p:nvPr/>
        </p:nvSpPr>
        <p:spPr>
          <a:xfrm>
            <a:off x="4585275" y="4832250"/>
            <a:ext cx="4319700" cy="93600"/>
          </a:xfrm>
          <a:prstGeom prst="rect">
            <a:avLst/>
          </a:prstGeom>
          <a:noFill/>
          <a:ln>
            <a:noFill/>
          </a:ln>
        </p:spPr>
        <p:txBody>
          <a:bodyPr lIns="91425" tIns="91425" rIns="91425" bIns="91425" anchor="t" anchorCtr="0">
            <a:noAutofit/>
          </a:bodyPr>
          <a:lstStyle/>
          <a:p>
            <a:pPr lvl="0" algn="ctr">
              <a:spcBef>
                <a:spcPts val="0"/>
              </a:spcBef>
              <a:buNone/>
            </a:pPr>
            <a:r>
              <a:rPr lang="en-GB" u="sng">
                <a:solidFill>
                  <a:schemeClr val="hlink"/>
                </a:solidFill>
                <a:hlinkClick r:id="rId6"/>
              </a:rPr>
              <a:t>Source</a:t>
            </a:r>
          </a:p>
        </p:txBody>
      </p:sp>
      <p:pic>
        <p:nvPicPr>
          <p:cNvPr id="1070" name="Shape 1070"/>
          <p:cNvPicPr preferRelativeResize="0"/>
          <p:nvPr/>
        </p:nvPicPr>
        <p:blipFill>
          <a:blip r:embed="rId7">
            <a:alphaModFix/>
          </a:blip>
          <a:stretch>
            <a:fillRect/>
          </a:stretch>
        </p:blipFill>
        <p:spPr>
          <a:xfrm>
            <a:off x="54950" y="915025"/>
            <a:ext cx="4388050" cy="2412349"/>
          </a:xfrm>
          <a:prstGeom prst="rect">
            <a:avLst/>
          </a:prstGeom>
          <a:noFill/>
          <a:ln>
            <a:noFill/>
          </a:ln>
        </p:spPr>
      </p:pic>
      <p:sp>
        <p:nvSpPr>
          <p:cNvPr id="1071" name="Shape 1071"/>
          <p:cNvSpPr txBox="1"/>
          <p:nvPr/>
        </p:nvSpPr>
        <p:spPr>
          <a:xfrm>
            <a:off x="1220875" y="3223625"/>
            <a:ext cx="2056200" cy="142800"/>
          </a:xfrm>
          <a:prstGeom prst="rect">
            <a:avLst/>
          </a:prstGeom>
          <a:noFill/>
          <a:ln>
            <a:noFill/>
          </a:ln>
        </p:spPr>
        <p:txBody>
          <a:bodyPr lIns="91425" tIns="91425" rIns="91425" bIns="91425" anchor="t" anchorCtr="0">
            <a:noAutofit/>
          </a:bodyPr>
          <a:lstStyle/>
          <a:p>
            <a:pPr lvl="0" algn="ctr">
              <a:spcBef>
                <a:spcPts val="0"/>
              </a:spcBef>
              <a:buNone/>
            </a:pPr>
            <a:r>
              <a:rPr lang="en-GB" u="sng">
                <a:solidFill>
                  <a:schemeClr val="hlink"/>
                </a:solidFill>
                <a:hlinkClick r:id="rId8"/>
              </a:rPr>
              <a:t>Source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0"/>
            <a:ext cx="8520600" cy="350400"/>
          </a:xfrm>
          <a:prstGeom prst="rect">
            <a:avLst/>
          </a:prstGeom>
        </p:spPr>
        <p:txBody>
          <a:bodyPr lIns="91425" tIns="91425" rIns="91425" bIns="91425" anchor="t" anchorCtr="0">
            <a:noAutofit/>
          </a:bodyPr>
          <a:lstStyle/>
          <a:p>
            <a:pPr lvl="0" algn="ctr">
              <a:spcBef>
                <a:spcPts val="0"/>
              </a:spcBef>
              <a:buNone/>
            </a:pPr>
            <a:r>
              <a:rPr lang="en-GB" u="sng">
                <a:solidFill>
                  <a:schemeClr val="hlink"/>
                </a:solidFill>
                <a:hlinkClick r:id="rId3"/>
              </a:rPr>
              <a:t>https://create.arduino.cc</a:t>
            </a:r>
          </a:p>
        </p:txBody>
      </p:sp>
      <p:sp>
        <p:nvSpPr>
          <p:cNvPr id="175" name="Shape 17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176" name="Shape 17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12</a:t>
            </a:fld>
            <a:endParaRPr lang="en-GB"/>
          </a:p>
        </p:txBody>
      </p:sp>
      <p:pic>
        <p:nvPicPr>
          <p:cNvPr id="177" name="Shape 177"/>
          <p:cNvPicPr preferRelativeResize="0"/>
          <p:nvPr/>
        </p:nvPicPr>
        <p:blipFill>
          <a:blip r:embed="rId4">
            <a:alphaModFix/>
          </a:blip>
          <a:stretch>
            <a:fillRect/>
          </a:stretch>
        </p:blipFill>
        <p:spPr>
          <a:xfrm>
            <a:off x="123425" y="557800"/>
            <a:ext cx="8897726" cy="449804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Shape 1076"/>
          <p:cNvSpPr txBox="1">
            <a:spLocks noGrp="1"/>
          </p:cNvSpPr>
          <p:nvPr>
            <p:ph type="title"/>
          </p:nvPr>
        </p:nvSpPr>
        <p:spPr>
          <a:xfrm>
            <a:off x="457200" y="205977"/>
            <a:ext cx="8229600" cy="393600"/>
          </a:xfrm>
          <a:prstGeom prst="rect">
            <a:avLst/>
          </a:prstGeom>
        </p:spPr>
        <p:txBody>
          <a:bodyPr lIns="91425" tIns="91425" rIns="91425" bIns="91425" anchor="b" anchorCtr="0">
            <a:noAutofit/>
          </a:bodyPr>
          <a:lstStyle/>
          <a:p>
            <a:pPr lvl="0" algn="ctr">
              <a:spcBef>
                <a:spcPts val="0"/>
              </a:spcBef>
              <a:buNone/>
            </a:pPr>
            <a:r>
              <a:rPr lang="en-GB" sz="1800" u="sng">
                <a:solidFill>
                  <a:schemeClr val="hlink"/>
                </a:solidFill>
                <a:hlinkClick r:id="rId3"/>
              </a:rPr>
              <a:t>Source</a:t>
            </a:r>
          </a:p>
        </p:txBody>
      </p:sp>
      <p:sp>
        <p:nvSpPr>
          <p:cNvPr id="1077" name="Shape 1077"/>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lvl="0">
              <a:spcBef>
                <a:spcPts val="0"/>
              </a:spcBef>
              <a:buNone/>
            </a:pPr>
            <a:endParaRPr/>
          </a:p>
        </p:txBody>
      </p:sp>
      <p:sp>
        <p:nvSpPr>
          <p:cNvPr id="1078" name="Shape 107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120</a:t>
            </a:fld>
            <a:endParaRPr lang="en-GB"/>
          </a:p>
        </p:txBody>
      </p:sp>
      <p:pic>
        <p:nvPicPr>
          <p:cNvPr id="1079" name="Shape 1079"/>
          <p:cNvPicPr preferRelativeResize="0"/>
          <p:nvPr/>
        </p:nvPicPr>
        <p:blipFill>
          <a:blip r:embed="rId4">
            <a:alphaModFix/>
          </a:blip>
          <a:stretch>
            <a:fillRect/>
          </a:stretch>
        </p:blipFill>
        <p:spPr>
          <a:xfrm>
            <a:off x="457200" y="599575"/>
            <a:ext cx="8229600" cy="442012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Shape 10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1085" name="Shape 108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086" name="Shape 1086"/>
          <p:cNvPicPr preferRelativeResize="0"/>
          <p:nvPr/>
        </p:nvPicPr>
        <p:blipFill rotWithShape="1">
          <a:blip r:embed="rId3">
            <a:alphaModFix/>
          </a:blip>
          <a:srcRect l="9472" t="11415" r="12754" b="8922"/>
          <a:stretch/>
        </p:blipFill>
        <p:spPr>
          <a:xfrm>
            <a:off x="311700" y="445025"/>
            <a:ext cx="8520599" cy="4608850"/>
          </a:xfrm>
          <a:prstGeom prst="rect">
            <a:avLst/>
          </a:prstGeom>
          <a:noFill/>
          <a:ln>
            <a:noFill/>
          </a:ln>
        </p:spPr>
      </p:pic>
      <p:sp>
        <p:nvSpPr>
          <p:cNvPr id="1087" name="Shape 1087"/>
          <p:cNvSpPr txBox="1"/>
          <p:nvPr/>
        </p:nvSpPr>
        <p:spPr>
          <a:xfrm>
            <a:off x="1368750" y="106925"/>
            <a:ext cx="6266400" cy="2781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rgbClr val="0000FF"/>
                </a:solidFill>
                <a:hlinkClick r:id="rId4"/>
              </a:rPr>
              <a:t>Amazon.in</a:t>
            </a:r>
          </a:p>
        </p:txBody>
      </p:sp>
      <p:sp>
        <p:nvSpPr>
          <p:cNvPr id="1088" name="Shape 10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121</a:t>
            </a:fld>
            <a:endParaRPr lang="en-GB"/>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Shape 10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1094" name="Shape 109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095" name="Shape 1095"/>
          <p:cNvPicPr preferRelativeResize="0"/>
          <p:nvPr/>
        </p:nvPicPr>
        <p:blipFill>
          <a:blip r:embed="rId3">
            <a:alphaModFix/>
          </a:blip>
          <a:stretch>
            <a:fillRect/>
          </a:stretch>
        </p:blipFill>
        <p:spPr>
          <a:xfrm>
            <a:off x="311700" y="74850"/>
            <a:ext cx="8520600" cy="4715774"/>
          </a:xfrm>
          <a:prstGeom prst="rect">
            <a:avLst/>
          </a:prstGeom>
          <a:noFill/>
          <a:ln>
            <a:noFill/>
          </a:ln>
        </p:spPr>
      </p:pic>
      <p:sp>
        <p:nvSpPr>
          <p:cNvPr id="1096" name="Shape 1096"/>
          <p:cNvSpPr txBox="1"/>
          <p:nvPr/>
        </p:nvSpPr>
        <p:spPr>
          <a:xfrm>
            <a:off x="-150" y="4790625"/>
            <a:ext cx="9144000" cy="246000"/>
          </a:xfrm>
          <a:prstGeom prst="rect">
            <a:avLst/>
          </a:prstGeom>
          <a:noFill/>
          <a:ln>
            <a:noFill/>
          </a:ln>
        </p:spPr>
        <p:txBody>
          <a:bodyPr lIns="91425" tIns="91425" rIns="91425" bIns="91425" anchor="t" anchorCtr="0">
            <a:noAutofit/>
          </a:bodyPr>
          <a:lstStyle/>
          <a:p>
            <a:pPr lvl="0" algn="ctr">
              <a:spcBef>
                <a:spcPts val="0"/>
              </a:spcBef>
              <a:buNone/>
            </a:pPr>
            <a:r>
              <a:rPr lang="en-GB" u="sng">
                <a:solidFill>
                  <a:srgbClr val="0000FF"/>
                </a:solidFill>
                <a:hlinkClick r:id="rId4"/>
              </a:rPr>
              <a:t>https://www.element14.com/community/servlet/JiveServlet/previewBody/73950-102-10-339300/pi3_gpio.png</a:t>
            </a:r>
          </a:p>
        </p:txBody>
      </p:sp>
      <p:sp>
        <p:nvSpPr>
          <p:cNvPr id="1097" name="Shape 109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122</a:t>
            </a:fld>
            <a:endParaRPr lang="en-GB"/>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1103" name="Shape 110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104" name="Shape 1104"/>
          <p:cNvPicPr preferRelativeResize="0"/>
          <p:nvPr/>
        </p:nvPicPr>
        <p:blipFill rotWithShape="1">
          <a:blip r:embed="rId3">
            <a:alphaModFix/>
          </a:blip>
          <a:srcRect l="9709" t="12252" r="10767" b="19941"/>
          <a:stretch/>
        </p:blipFill>
        <p:spPr>
          <a:xfrm>
            <a:off x="117750" y="64150"/>
            <a:ext cx="8908498" cy="4769224"/>
          </a:xfrm>
          <a:prstGeom prst="rect">
            <a:avLst/>
          </a:prstGeom>
          <a:noFill/>
          <a:ln>
            <a:noFill/>
          </a:ln>
        </p:spPr>
      </p:pic>
      <p:sp>
        <p:nvSpPr>
          <p:cNvPr id="1105" name="Shape 1105"/>
          <p:cNvSpPr txBox="1"/>
          <p:nvPr/>
        </p:nvSpPr>
        <p:spPr>
          <a:xfrm>
            <a:off x="523975" y="117625"/>
            <a:ext cx="8308200" cy="181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106" name="Shape 1106"/>
          <p:cNvSpPr txBox="1"/>
          <p:nvPr/>
        </p:nvSpPr>
        <p:spPr>
          <a:xfrm>
            <a:off x="0" y="4779900"/>
            <a:ext cx="9144000" cy="181800"/>
          </a:xfrm>
          <a:prstGeom prst="rect">
            <a:avLst/>
          </a:prstGeom>
          <a:noFill/>
          <a:ln>
            <a:noFill/>
          </a:ln>
        </p:spPr>
        <p:txBody>
          <a:bodyPr lIns="91425" tIns="91425" rIns="91425" bIns="91425" anchor="t" anchorCtr="0">
            <a:noAutofit/>
          </a:bodyPr>
          <a:lstStyle/>
          <a:p>
            <a:pPr lvl="0" algn="ctr">
              <a:spcBef>
                <a:spcPts val="0"/>
              </a:spcBef>
              <a:buNone/>
            </a:pPr>
            <a:r>
              <a:rPr lang="en-GB"/>
              <a:t>Source: </a:t>
            </a:r>
            <a:r>
              <a:rPr lang="en-GB" b="1" u="sng">
                <a:solidFill>
                  <a:srgbClr val="0000FF"/>
                </a:solidFill>
                <a:hlinkClick r:id="rId4"/>
              </a:rPr>
              <a:t>http://www.farnell.com/datasheets/2020826.pdf</a:t>
            </a:r>
          </a:p>
        </p:txBody>
      </p:sp>
      <p:sp>
        <p:nvSpPr>
          <p:cNvPr id="1107" name="Shape 110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123</a:t>
            </a:fld>
            <a:endParaRPr lang="en-GB"/>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Shape 111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1113" name="Shape 111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114" name="Shape 1114"/>
          <p:cNvPicPr preferRelativeResize="0"/>
          <p:nvPr/>
        </p:nvPicPr>
        <p:blipFill rotWithShape="1">
          <a:blip r:embed="rId3">
            <a:alphaModFix/>
          </a:blip>
          <a:srcRect l="34938" t="25145" r="31602" b="10163"/>
          <a:stretch/>
        </p:blipFill>
        <p:spPr>
          <a:xfrm>
            <a:off x="117600" y="94975"/>
            <a:ext cx="4630224" cy="4473899"/>
          </a:xfrm>
          <a:prstGeom prst="rect">
            <a:avLst/>
          </a:prstGeom>
          <a:noFill/>
          <a:ln>
            <a:noFill/>
          </a:ln>
        </p:spPr>
      </p:pic>
      <p:pic>
        <p:nvPicPr>
          <p:cNvPr id="1115" name="Shape 1115"/>
          <p:cNvPicPr preferRelativeResize="0"/>
          <p:nvPr/>
        </p:nvPicPr>
        <p:blipFill rotWithShape="1">
          <a:blip r:embed="rId4">
            <a:alphaModFix/>
          </a:blip>
          <a:srcRect l="29089" t="27376" r="30682" b="1902"/>
          <a:stretch/>
        </p:blipFill>
        <p:spPr>
          <a:xfrm>
            <a:off x="4747825" y="94962"/>
            <a:ext cx="4309426" cy="4580824"/>
          </a:xfrm>
          <a:prstGeom prst="rect">
            <a:avLst/>
          </a:prstGeom>
          <a:noFill/>
          <a:ln>
            <a:noFill/>
          </a:ln>
        </p:spPr>
      </p:pic>
      <p:sp>
        <p:nvSpPr>
          <p:cNvPr id="1116" name="Shape 1116"/>
          <p:cNvSpPr txBox="1"/>
          <p:nvPr/>
        </p:nvSpPr>
        <p:spPr>
          <a:xfrm>
            <a:off x="780600" y="4812000"/>
            <a:ext cx="7496100" cy="256800"/>
          </a:xfrm>
          <a:prstGeom prst="rect">
            <a:avLst/>
          </a:prstGeom>
          <a:noFill/>
          <a:ln>
            <a:noFill/>
          </a:ln>
        </p:spPr>
        <p:txBody>
          <a:bodyPr lIns="91425" tIns="91425" rIns="91425" bIns="91425" anchor="t" anchorCtr="0">
            <a:noAutofit/>
          </a:bodyPr>
          <a:lstStyle/>
          <a:p>
            <a:pPr lvl="0" algn="ctr">
              <a:spcBef>
                <a:spcPts val="0"/>
              </a:spcBef>
              <a:buNone/>
            </a:pPr>
            <a:r>
              <a:rPr lang="en-GB" u="sng">
                <a:solidFill>
                  <a:srgbClr val="0000FF"/>
                </a:solidFill>
                <a:hlinkClick r:id="rId5"/>
              </a:rPr>
              <a:t>https://www.inet.se/files/pdf/1974044_0.pdf</a:t>
            </a:r>
          </a:p>
        </p:txBody>
      </p:sp>
      <p:sp>
        <p:nvSpPr>
          <p:cNvPr id="1117" name="Shape 11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124</a:t>
            </a:fld>
            <a:endParaRPr lang="en-GB"/>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Shape 112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1123" name="Shape 112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124" name="Shape 1124"/>
          <p:cNvPicPr preferRelativeResize="0"/>
          <p:nvPr/>
        </p:nvPicPr>
        <p:blipFill rotWithShape="1">
          <a:blip r:embed="rId3">
            <a:alphaModFix/>
          </a:blip>
          <a:srcRect l="30459" t="46360" r="36749" b="26917"/>
          <a:stretch/>
        </p:blipFill>
        <p:spPr>
          <a:xfrm>
            <a:off x="0" y="380875"/>
            <a:ext cx="5068648" cy="3757449"/>
          </a:xfrm>
          <a:prstGeom prst="rect">
            <a:avLst/>
          </a:prstGeom>
          <a:noFill/>
          <a:ln>
            <a:noFill/>
          </a:ln>
        </p:spPr>
      </p:pic>
      <p:sp>
        <p:nvSpPr>
          <p:cNvPr id="1125" name="Shape 1125"/>
          <p:cNvSpPr txBox="1"/>
          <p:nvPr/>
        </p:nvSpPr>
        <p:spPr>
          <a:xfrm>
            <a:off x="823950" y="4215850"/>
            <a:ext cx="3538800" cy="256800"/>
          </a:xfrm>
          <a:prstGeom prst="rect">
            <a:avLst/>
          </a:prstGeom>
          <a:noFill/>
          <a:ln>
            <a:noFill/>
          </a:ln>
        </p:spPr>
        <p:txBody>
          <a:bodyPr lIns="91425" tIns="91425" rIns="91425" bIns="91425" anchor="t" anchorCtr="0">
            <a:noAutofit/>
          </a:bodyPr>
          <a:lstStyle/>
          <a:p>
            <a:pPr lvl="0" algn="ctr" rtl="0">
              <a:spcBef>
                <a:spcPts val="0"/>
              </a:spcBef>
              <a:buNone/>
            </a:pPr>
            <a:r>
              <a:rPr lang="en-GB" u="sng">
                <a:solidFill>
                  <a:srgbClr val="0000FF"/>
                </a:solidFill>
                <a:hlinkClick r:id="rId4"/>
              </a:rPr>
              <a:t>https://www.inet.se/files/pdf/1974044_0.pdf</a:t>
            </a:r>
          </a:p>
        </p:txBody>
      </p:sp>
      <p:pic>
        <p:nvPicPr>
          <p:cNvPr id="1126" name="Shape 1126"/>
          <p:cNvPicPr preferRelativeResize="0"/>
          <p:nvPr/>
        </p:nvPicPr>
        <p:blipFill rotWithShape="1">
          <a:blip r:embed="rId5">
            <a:alphaModFix/>
          </a:blip>
          <a:srcRect l="9444" t="26909" r="31966" b="18541"/>
          <a:stretch/>
        </p:blipFill>
        <p:spPr>
          <a:xfrm>
            <a:off x="5068649" y="562650"/>
            <a:ext cx="4042048" cy="3575675"/>
          </a:xfrm>
          <a:prstGeom prst="rect">
            <a:avLst/>
          </a:prstGeom>
          <a:noFill/>
          <a:ln>
            <a:noFill/>
          </a:ln>
        </p:spPr>
      </p:pic>
      <p:sp>
        <p:nvSpPr>
          <p:cNvPr id="1127" name="Shape 1127"/>
          <p:cNvSpPr txBox="1"/>
          <p:nvPr/>
        </p:nvSpPr>
        <p:spPr>
          <a:xfrm>
            <a:off x="5357375" y="4170250"/>
            <a:ext cx="3154500" cy="256800"/>
          </a:xfrm>
          <a:prstGeom prst="rect">
            <a:avLst/>
          </a:prstGeom>
          <a:noFill/>
          <a:ln>
            <a:noFill/>
          </a:ln>
        </p:spPr>
        <p:txBody>
          <a:bodyPr lIns="91425" tIns="91425" rIns="91425" bIns="91425" anchor="t" anchorCtr="0">
            <a:noAutofit/>
          </a:bodyPr>
          <a:lstStyle/>
          <a:p>
            <a:pPr lvl="0" algn="ctr">
              <a:spcBef>
                <a:spcPts val="0"/>
              </a:spcBef>
              <a:buNone/>
            </a:pPr>
            <a:r>
              <a:rPr lang="en-GB"/>
              <a:t>Source: </a:t>
            </a:r>
            <a:r>
              <a:rPr lang="en-GB" u="sng">
                <a:solidFill>
                  <a:srgbClr val="0000FF"/>
                </a:solidFill>
                <a:hlinkClick r:id="rId6"/>
              </a:rPr>
              <a:t>PubNub</a:t>
            </a:r>
          </a:p>
        </p:txBody>
      </p:sp>
      <p:sp>
        <p:nvSpPr>
          <p:cNvPr id="1128" name="Shape 11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125</a:t>
            </a:fld>
            <a:endParaRPr lang="en-GB"/>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Shape 1133"/>
          <p:cNvSpPr txBox="1"/>
          <p:nvPr/>
        </p:nvSpPr>
        <p:spPr>
          <a:xfrm>
            <a:off x="386550" y="74825"/>
            <a:ext cx="8520600" cy="2366100"/>
          </a:xfrm>
          <a:prstGeom prst="rect">
            <a:avLst/>
          </a:prstGeom>
          <a:noFill/>
          <a:ln>
            <a:noFill/>
          </a:ln>
        </p:spPr>
        <p:txBody>
          <a:bodyPr lIns="91425" tIns="91425" rIns="91425" bIns="91425" anchor="ctr" anchorCtr="0">
            <a:noAutofit/>
          </a:bodyPr>
          <a:lstStyle/>
          <a:p>
            <a:pPr lvl="0" rtl="0">
              <a:lnSpc>
                <a:spcPct val="143000"/>
              </a:lnSpc>
              <a:spcBef>
                <a:spcPts val="1300"/>
              </a:spcBef>
              <a:spcAft>
                <a:spcPts val="1200"/>
              </a:spcAft>
              <a:buNone/>
            </a:pPr>
            <a:r>
              <a:rPr lang="en-GB" sz="1950" b="1">
                <a:solidFill>
                  <a:srgbClr val="333333"/>
                </a:solidFill>
              </a:rPr>
              <a:t>Formatting an SD Card (Source: </a:t>
            </a:r>
            <a:r>
              <a:rPr lang="en-GB" sz="1950" b="1" u="sng">
                <a:solidFill>
                  <a:schemeClr val="hlink"/>
                </a:solidFill>
                <a:hlinkClick r:id="rId3"/>
              </a:rPr>
              <a:t>GitHub</a:t>
            </a:r>
            <a:r>
              <a:rPr lang="en-GB" sz="1950" b="1">
                <a:solidFill>
                  <a:srgbClr val="333333"/>
                </a:solidFill>
              </a:rPr>
              <a:t>)</a:t>
            </a:r>
          </a:p>
          <a:p>
            <a:pPr lvl="0" rtl="0">
              <a:lnSpc>
                <a:spcPct val="160000"/>
              </a:lnSpc>
              <a:spcBef>
                <a:spcPts val="0"/>
              </a:spcBef>
              <a:spcAft>
                <a:spcPts val="1200"/>
              </a:spcAft>
              <a:buNone/>
            </a:pPr>
            <a:r>
              <a:rPr lang="en-GB" sz="1200">
                <a:solidFill>
                  <a:srgbClr val="333333"/>
                </a:solidFill>
              </a:rPr>
              <a:t>The following steps are done on your computer.</a:t>
            </a:r>
          </a:p>
          <a:p>
            <a:pPr marL="457200" lvl="0" indent="-304800" rtl="0">
              <a:lnSpc>
                <a:spcPct val="160000"/>
              </a:lnSpc>
              <a:spcBef>
                <a:spcPts val="0"/>
              </a:spcBef>
              <a:spcAft>
                <a:spcPts val="1200"/>
              </a:spcAft>
              <a:buClr>
                <a:srgbClr val="333333"/>
              </a:buClr>
              <a:buSzPct val="100000"/>
              <a:buAutoNum type="arabicPeriod"/>
            </a:pPr>
            <a:r>
              <a:rPr lang="en-GB" sz="1200">
                <a:solidFill>
                  <a:srgbClr val="333333"/>
                </a:solidFill>
              </a:rPr>
              <a:t>Download </a:t>
            </a:r>
            <a:r>
              <a:rPr lang="en-GB" sz="1200">
                <a:solidFill>
                  <a:srgbClr val="4078C0"/>
                </a:solidFill>
                <a:hlinkClick r:id="rId4"/>
              </a:rPr>
              <a:t>SD Formatter 4.0</a:t>
            </a:r>
            <a:r>
              <a:rPr lang="en-GB" sz="1200">
                <a:solidFill>
                  <a:srgbClr val="333333"/>
                </a:solidFill>
              </a:rPr>
              <a:t> and install on your computer.</a:t>
            </a:r>
          </a:p>
          <a:p>
            <a:pPr marL="457200" lvl="0" indent="-304800" rtl="0">
              <a:lnSpc>
                <a:spcPct val="160000"/>
              </a:lnSpc>
              <a:spcBef>
                <a:spcPts val="0"/>
              </a:spcBef>
              <a:spcAft>
                <a:spcPts val="1200"/>
              </a:spcAft>
              <a:buClr>
                <a:srgbClr val="333333"/>
              </a:buClr>
              <a:buSzPct val="100000"/>
              <a:buAutoNum type="arabicPeriod"/>
            </a:pPr>
            <a:r>
              <a:rPr lang="en-GB" sz="1200">
                <a:solidFill>
                  <a:srgbClr val="333333"/>
                </a:solidFill>
              </a:rPr>
              <a:t>Insert it in SD card reader in the computer. If you need, use a MicroSD adapter (photo). </a:t>
            </a:r>
          </a:p>
          <a:p>
            <a:pPr marL="457200" lvl="0" indent="-304800" rtl="0">
              <a:lnSpc>
                <a:spcPct val="160000"/>
              </a:lnSpc>
              <a:spcBef>
                <a:spcPts val="0"/>
              </a:spcBef>
              <a:spcAft>
                <a:spcPts val="1200"/>
              </a:spcAft>
              <a:buClr>
                <a:srgbClr val="333333"/>
              </a:buClr>
              <a:buSzPct val="100000"/>
              <a:buAutoNum type="arabicPeriod"/>
            </a:pPr>
            <a:r>
              <a:rPr lang="en-GB" sz="1200">
                <a:solidFill>
                  <a:srgbClr val="333333"/>
                </a:solidFill>
                <a:highlight>
                  <a:srgbClr val="FFFFFF"/>
                </a:highlight>
              </a:rPr>
              <a:t>Run the SD Card Formatter.</a:t>
            </a:r>
          </a:p>
        </p:txBody>
      </p:sp>
      <p:pic>
        <p:nvPicPr>
          <p:cNvPr id="1134" name="Shape 1134"/>
          <p:cNvPicPr preferRelativeResize="0"/>
          <p:nvPr/>
        </p:nvPicPr>
        <p:blipFill>
          <a:blip r:embed="rId5">
            <a:alphaModFix/>
          </a:blip>
          <a:stretch>
            <a:fillRect/>
          </a:stretch>
        </p:blipFill>
        <p:spPr>
          <a:xfrm>
            <a:off x="1936825" y="2240075"/>
            <a:ext cx="4762500" cy="2743200"/>
          </a:xfrm>
          <a:prstGeom prst="rect">
            <a:avLst/>
          </a:prstGeom>
          <a:noFill/>
          <a:ln>
            <a:noFill/>
          </a:ln>
        </p:spPr>
      </p:pic>
      <p:sp>
        <p:nvSpPr>
          <p:cNvPr id="1135" name="Shape 11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126</a:t>
            </a:fld>
            <a:endParaRPr lang="en-GB"/>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Shape 1140"/>
          <p:cNvSpPr txBox="1">
            <a:spLocks noGrp="1"/>
          </p:cNvSpPr>
          <p:nvPr>
            <p:ph type="title"/>
          </p:nvPr>
        </p:nvSpPr>
        <p:spPr>
          <a:xfrm>
            <a:off x="375850" y="60075"/>
            <a:ext cx="8520600" cy="572700"/>
          </a:xfrm>
          <a:prstGeom prst="rect">
            <a:avLst/>
          </a:prstGeom>
        </p:spPr>
        <p:txBody>
          <a:bodyPr lIns="91425" tIns="91425" rIns="91425" bIns="91425" anchor="t" anchorCtr="0">
            <a:noAutofit/>
          </a:bodyPr>
          <a:lstStyle/>
          <a:p>
            <a:pPr marL="457200" lvl="0" indent="-304800">
              <a:lnSpc>
                <a:spcPct val="160000"/>
              </a:lnSpc>
              <a:spcBef>
                <a:spcPts val="0"/>
              </a:spcBef>
              <a:spcAft>
                <a:spcPts val="1200"/>
              </a:spcAft>
              <a:buClr>
                <a:srgbClr val="333333"/>
              </a:buClr>
              <a:buSzPct val="100000"/>
              <a:buAutoNum type="arabicPeriod"/>
            </a:pPr>
            <a:r>
              <a:rPr lang="en-GB" sz="1200">
                <a:solidFill>
                  <a:srgbClr val="333333"/>
                </a:solidFill>
              </a:rPr>
              <a:t>Download the Noobs zip file from </a:t>
            </a:r>
            <a:r>
              <a:rPr lang="en-GB" sz="1200">
                <a:solidFill>
                  <a:srgbClr val="4078C0"/>
                </a:solidFill>
                <a:hlinkClick r:id="rId3"/>
              </a:rPr>
              <a:t>raspberrypi.org</a:t>
            </a:r>
            <a:r>
              <a:rPr lang="en-GB" sz="1200">
                <a:solidFill>
                  <a:srgbClr val="333333"/>
                </a:solidFill>
              </a:rPr>
              <a:t> and extract to a desired location.</a:t>
            </a:r>
          </a:p>
          <a:p>
            <a:pPr marL="457200" lvl="0" indent="-304800">
              <a:lnSpc>
                <a:spcPct val="160000"/>
              </a:lnSpc>
              <a:spcBef>
                <a:spcPts val="0"/>
              </a:spcBef>
              <a:spcAft>
                <a:spcPts val="1200"/>
              </a:spcAft>
              <a:buClr>
                <a:srgbClr val="333333"/>
              </a:buClr>
              <a:buSzPct val="100000"/>
              <a:buAutoNum type="arabicPeriod"/>
            </a:pPr>
            <a:r>
              <a:rPr lang="en-GB" sz="1200">
                <a:solidFill>
                  <a:srgbClr val="333333"/>
                </a:solidFill>
              </a:rPr>
              <a:t>Open up the SD card drive, and drag-drop the unzipped Noobs contents (not the entire folder!) you just downloaded, into the SD card. Then eject the SD card. </a:t>
            </a:r>
          </a:p>
          <a:p>
            <a:pPr lvl="0">
              <a:spcBef>
                <a:spcPts val="0"/>
              </a:spcBef>
              <a:buNone/>
            </a:pPr>
            <a:endParaRPr/>
          </a:p>
        </p:txBody>
      </p:sp>
      <p:sp>
        <p:nvSpPr>
          <p:cNvPr id="1141" name="Shape 114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142" name="Shape 1142"/>
          <p:cNvPicPr preferRelativeResize="0"/>
          <p:nvPr/>
        </p:nvPicPr>
        <p:blipFill rotWithShape="1">
          <a:blip r:embed="rId4">
            <a:alphaModFix/>
          </a:blip>
          <a:srcRect l="6853" t="5403" r="7154" b="13096"/>
          <a:stretch/>
        </p:blipFill>
        <p:spPr>
          <a:xfrm>
            <a:off x="311700" y="1037249"/>
            <a:ext cx="8520599" cy="4010024"/>
          </a:xfrm>
          <a:prstGeom prst="rect">
            <a:avLst/>
          </a:prstGeom>
          <a:noFill/>
          <a:ln>
            <a:noFill/>
          </a:ln>
        </p:spPr>
      </p:pic>
      <p:sp>
        <p:nvSpPr>
          <p:cNvPr id="1143" name="Shape 11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127</a:t>
            </a:fld>
            <a:endParaRPr lang="en-GB"/>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Shape 1148"/>
          <p:cNvSpPr txBox="1">
            <a:spLocks noGrp="1"/>
          </p:cNvSpPr>
          <p:nvPr>
            <p:ph type="body" idx="1"/>
          </p:nvPr>
        </p:nvSpPr>
        <p:spPr>
          <a:xfrm>
            <a:off x="311700" y="0"/>
            <a:ext cx="8617200" cy="2087700"/>
          </a:xfrm>
          <a:prstGeom prst="rect">
            <a:avLst/>
          </a:prstGeom>
        </p:spPr>
        <p:txBody>
          <a:bodyPr lIns="91425" tIns="91425" rIns="91425" bIns="91425" anchor="t" anchorCtr="0">
            <a:noAutofit/>
          </a:bodyPr>
          <a:lstStyle/>
          <a:p>
            <a:pPr lvl="0">
              <a:lnSpc>
                <a:spcPct val="143000"/>
              </a:lnSpc>
              <a:spcBef>
                <a:spcPts val="1300"/>
              </a:spcBef>
              <a:spcAft>
                <a:spcPts val="1200"/>
              </a:spcAft>
              <a:buClr>
                <a:schemeClr val="dk1"/>
              </a:buClr>
              <a:buSzPct val="55000"/>
              <a:buFont typeface="Arial"/>
              <a:buNone/>
            </a:pPr>
            <a:r>
              <a:rPr lang="en-GB" sz="1950" b="1">
                <a:solidFill>
                  <a:srgbClr val="333333"/>
                </a:solidFill>
              </a:rPr>
              <a:t>Installing Raspbian on Raspberry Pi (Source: </a:t>
            </a:r>
            <a:r>
              <a:rPr lang="en-GB" sz="1950" b="1" u="sng">
                <a:solidFill>
                  <a:schemeClr val="hlink"/>
                </a:solidFill>
                <a:hlinkClick r:id="rId3"/>
              </a:rPr>
              <a:t>GitHub</a:t>
            </a:r>
            <a:r>
              <a:rPr lang="en-GB" sz="1950" b="1">
                <a:solidFill>
                  <a:srgbClr val="333333"/>
                </a:solidFill>
              </a:rPr>
              <a:t>)</a:t>
            </a:r>
          </a:p>
          <a:p>
            <a:pPr lvl="0">
              <a:lnSpc>
                <a:spcPct val="160000"/>
              </a:lnSpc>
              <a:spcBef>
                <a:spcPts val="0"/>
              </a:spcBef>
              <a:spcAft>
                <a:spcPts val="1200"/>
              </a:spcAft>
              <a:buClr>
                <a:schemeClr val="dk1"/>
              </a:buClr>
              <a:buSzPct val="91666"/>
              <a:buFont typeface="Arial"/>
              <a:buNone/>
            </a:pPr>
            <a:r>
              <a:rPr lang="en-GB" sz="1200">
                <a:solidFill>
                  <a:srgbClr val="333333"/>
                </a:solidFill>
              </a:rPr>
              <a:t>From now on you are working directly on your Raspberry Pi.</a:t>
            </a:r>
          </a:p>
          <a:p>
            <a:pPr marL="457200" lvl="0" indent="-304800">
              <a:lnSpc>
                <a:spcPct val="160000"/>
              </a:lnSpc>
              <a:spcBef>
                <a:spcPts val="0"/>
              </a:spcBef>
              <a:spcAft>
                <a:spcPts val="1200"/>
              </a:spcAft>
              <a:buClr>
                <a:srgbClr val="333333"/>
              </a:buClr>
              <a:buSzPct val="100000"/>
              <a:buAutoNum type="arabicPeriod"/>
            </a:pPr>
            <a:r>
              <a:rPr lang="en-GB" sz="1200">
                <a:solidFill>
                  <a:srgbClr val="333333"/>
                </a:solidFill>
              </a:rPr>
              <a:t>Insert the formatted SD card in Pi.</a:t>
            </a:r>
          </a:p>
          <a:p>
            <a:pPr marL="457200" lvl="0" indent="-304800">
              <a:lnSpc>
                <a:spcPct val="160000"/>
              </a:lnSpc>
              <a:spcBef>
                <a:spcPts val="0"/>
              </a:spcBef>
              <a:spcAft>
                <a:spcPts val="1200"/>
              </a:spcAft>
              <a:buClr>
                <a:srgbClr val="333333"/>
              </a:buClr>
              <a:buSzPct val="100000"/>
              <a:buAutoNum type="arabicPeriod"/>
            </a:pPr>
            <a:r>
              <a:rPr lang="en-GB" sz="1200">
                <a:solidFill>
                  <a:srgbClr val="333333"/>
                </a:solidFill>
              </a:rPr>
              <a:t>Plug in your USB keyboard, USB mouse, and HDMI monitor cables.</a:t>
            </a:r>
          </a:p>
          <a:p>
            <a:pPr marL="457200" lvl="0" indent="-304800">
              <a:lnSpc>
                <a:spcPct val="160000"/>
              </a:lnSpc>
              <a:spcBef>
                <a:spcPts val="0"/>
              </a:spcBef>
              <a:spcAft>
                <a:spcPts val="1200"/>
              </a:spcAft>
              <a:buClr>
                <a:srgbClr val="333333"/>
              </a:buClr>
              <a:buSzPct val="100000"/>
              <a:buAutoNum type="arabicPeriod"/>
            </a:pPr>
            <a:r>
              <a:rPr lang="en-GB" sz="1200">
                <a:solidFill>
                  <a:srgbClr val="333333"/>
                </a:solidFill>
              </a:rPr>
              <a:t>Plug in your Wi-Fi adapter.</a:t>
            </a:r>
          </a:p>
          <a:p>
            <a:pPr marL="457200" lvl="0" indent="-304800">
              <a:lnSpc>
                <a:spcPct val="160000"/>
              </a:lnSpc>
              <a:spcBef>
                <a:spcPts val="0"/>
              </a:spcBef>
              <a:spcAft>
                <a:spcPts val="1200"/>
              </a:spcAft>
              <a:buClr>
                <a:srgbClr val="333333"/>
              </a:buClr>
              <a:buSzPct val="100000"/>
              <a:buAutoNum type="arabicPeriod"/>
            </a:pPr>
            <a:r>
              <a:rPr lang="en-GB" sz="1200">
                <a:solidFill>
                  <a:srgbClr val="333333"/>
                </a:solidFill>
              </a:rPr>
              <a:t>Plug a USB power, and turn your Pi on.</a:t>
            </a:r>
          </a:p>
          <a:p>
            <a:pPr lvl="0">
              <a:spcBef>
                <a:spcPts val="0"/>
              </a:spcBef>
              <a:buNone/>
            </a:pPr>
            <a:endParaRPr/>
          </a:p>
        </p:txBody>
      </p:sp>
      <p:pic>
        <p:nvPicPr>
          <p:cNvPr id="1149" name="Shape 1149"/>
          <p:cNvPicPr preferRelativeResize="0"/>
          <p:nvPr/>
        </p:nvPicPr>
        <p:blipFill>
          <a:blip r:embed="rId4">
            <a:alphaModFix/>
          </a:blip>
          <a:stretch>
            <a:fillRect/>
          </a:stretch>
        </p:blipFill>
        <p:spPr>
          <a:xfrm>
            <a:off x="0" y="2405999"/>
            <a:ext cx="9144000" cy="2737499"/>
          </a:xfrm>
          <a:prstGeom prst="rect">
            <a:avLst/>
          </a:prstGeom>
          <a:noFill/>
          <a:ln>
            <a:noFill/>
          </a:ln>
        </p:spPr>
      </p:pic>
      <p:sp>
        <p:nvSpPr>
          <p:cNvPr id="1150" name="Shape 11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128</a:t>
            </a:fld>
            <a:endParaRPr lang="en-GB"/>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Shape 1155"/>
          <p:cNvSpPr txBox="1">
            <a:spLocks noGrp="1"/>
          </p:cNvSpPr>
          <p:nvPr>
            <p:ph type="body" idx="1"/>
          </p:nvPr>
        </p:nvSpPr>
        <p:spPr>
          <a:xfrm>
            <a:off x="284700" y="1027450"/>
            <a:ext cx="8574600" cy="3416400"/>
          </a:xfrm>
          <a:prstGeom prst="rect">
            <a:avLst/>
          </a:prstGeom>
        </p:spPr>
        <p:txBody>
          <a:bodyPr lIns="91425" tIns="91425" rIns="91425" bIns="91425" anchor="t" anchorCtr="0">
            <a:noAutofit/>
          </a:bodyPr>
          <a:lstStyle/>
          <a:p>
            <a:pPr lvl="0">
              <a:lnSpc>
                <a:spcPct val="160000"/>
              </a:lnSpc>
              <a:spcBef>
                <a:spcPts val="0"/>
              </a:spcBef>
              <a:spcAft>
                <a:spcPts val="1200"/>
              </a:spcAft>
              <a:buClr>
                <a:schemeClr val="dk1"/>
              </a:buClr>
              <a:buSzPct val="91666"/>
              <a:buFont typeface="Arial"/>
              <a:buNone/>
            </a:pPr>
            <a:r>
              <a:rPr lang="en-GB" sz="1200" b="1">
                <a:solidFill>
                  <a:srgbClr val="333333"/>
                </a:solidFill>
              </a:rPr>
              <a:t>After connecting to a monitor:</a:t>
            </a:r>
          </a:p>
          <a:p>
            <a:pPr marL="457200" lvl="0" indent="-304800" algn="just">
              <a:lnSpc>
                <a:spcPct val="160000"/>
              </a:lnSpc>
              <a:spcBef>
                <a:spcPts val="0"/>
              </a:spcBef>
              <a:spcAft>
                <a:spcPts val="1200"/>
              </a:spcAft>
              <a:buClr>
                <a:srgbClr val="333333"/>
              </a:buClr>
              <a:buSzPct val="100000"/>
              <a:buAutoNum type="arabicPeriod"/>
            </a:pPr>
            <a:r>
              <a:rPr lang="en-GB" sz="1200">
                <a:solidFill>
                  <a:srgbClr val="333333"/>
                </a:solidFill>
              </a:rPr>
              <a:t>Your Raspberry Pi will boot, and a window will appear with a list of operating systems that you can install. Select Raspbian by ticking the box next to Raspbian and click on Install.</a:t>
            </a:r>
          </a:p>
          <a:p>
            <a:pPr marL="457200" lvl="0" indent="-304800" algn="just">
              <a:lnSpc>
                <a:spcPct val="160000"/>
              </a:lnSpc>
              <a:spcBef>
                <a:spcPts val="0"/>
              </a:spcBef>
              <a:spcAft>
                <a:spcPts val="1200"/>
              </a:spcAft>
              <a:buClr>
                <a:srgbClr val="333333"/>
              </a:buClr>
              <a:buSzPct val="100000"/>
              <a:buAutoNum type="arabicPeriod"/>
            </a:pPr>
            <a:r>
              <a:rPr lang="en-GB" sz="1200">
                <a:solidFill>
                  <a:srgbClr val="333333"/>
                </a:solidFill>
              </a:rPr>
              <a:t>Raspbian will run through its installation process. Just wait. This takes a while.</a:t>
            </a:r>
          </a:p>
          <a:p>
            <a:pPr marL="457200" lvl="0" indent="-304800" algn="just" rtl="0">
              <a:lnSpc>
                <a:spcPct val="160000"/>
              </a:lnSpc>
              <a:spcBef>
                <a:spcPts val="0"/>
              </a:spcBef>
              <a:spcAft>
                <a:spcPts val="1200"/>
              </a:spcAft>
              <a:buClr>
                <a:srgbClr val="333333"/>
              </a:buClr>
              <a:buSzPct val="100000"/>
              <a:buAutoNum type="arabicPeriod"/>
            </a:pPr>
            <a:r>
              <a:rPr lang="en-GB" sz="1200">
                <a:solidFill>
                  <a:srgbClr val="333333"/>
                </a:solidFill>
              </a:rPr>
              <a:t>When the install process has completed, the Raspberry Pi configuration menu (raspi-config) will load. You can exit this menu by using Tab on your keyboard to move to Finish.</a:t>
            </a:r>
          </a:p>
          <a:p>
            <a:pPr lvl="0" rtl="0">
              <a:lnSpc>
                <a:spcPct val="160000"/>
              </a:lnSpc>
              <a:spcBef>
                <a:spcPts val="0"/>
              </a:spcBef>
              <a:spcAft>
                <a:spcPts val="1200"/>
              </a:spcAft>
              <a:buNone/>
            </a:pPr>
            <a:r>
              <a:rPr lang="en-GB" sz="1200">
                <a:solidFill>
                  <a:srgbClr val="333333"/>
                </a:solidFill>
              </a:rPr>
              <a:t>The default login for Raspbian is username </a:t>
            </a:r>
            <a:r>
              <a:rPr lang="en-GB" sz="1200" b="1" i="1">
                <a:solidFill>
                  <a:srgbClr val="333333"/>
                </a:solidFill>
              </a:rPr>
              <a:t>pi</a:t>
            </a:r>
            <a:r>
              <a:rPr lang="en-GB" sz="1200">
                <a:solidFill>
                  <a:srgbClr val="333333"/>
                </a:solidFill>
              </a:rPr>
              <a:t> with the password </a:t>
            </a:r>
            <a:r>
              <a:rPr lang="en-GB" sz="1200" b="1" i="1">
                <a:solidFill>
                  <a:srgbClr val="333333"/>
                </a:solidFill>
              </a:rPr>
              <a:t>raspberry</a:t>
            </a:r>
            <a:r>
              <a:rPr lang="en-GB" sz="1200">
                <a:solidFill>
                  <a:srgbClr val="333333"/>
                </a:solidFill>
              </a:rPr>
              <a:t>.</a:t>
            </a:r>
          </a:p>
          <a:p>
            <a:pPr lvl="0" rtl="0">
              <a:lnSpc>
                <a:spcPct val="160000"/>
              </a:lnSpc>
              <a:spcBef>
                <a:spcPts val="0"/>
              </a:spcBef>
              <a:spcAft>
                <a:spcPts val="1200"/>
              </a:spcAft>
              <a:buNone/>
            </a:pPr>
            <a:r>
              <a:rPr lang="en-GB" sz="1200">
                <a:solidFill>
                  <a:srgbClr val="333333"/>
                </a:solidFill>
              </a:rPr>
              <a:t>When you see a </a:t>
            </a:r>
            <a:r>
              <a:rPr lang="en-GB" sz="1200" b="1">
                <a:solidFill>
                  <a:srgbClr val="333333"/>
                </a:solidFill>
              </a:rPr>
              <a:t>prompt</a:t>
            </a:r>
            <a:r>
              <a:rPr lang="en-GB" sz="1200">
                <a:solidFill>
                  <a:srgbClr val="333333"/>
                </a:solidFill>
              </a:rPr>
              <a:t>, start the GUI.</a:t>
            </a:r>
          </a:p>
          <a:p>
            <a:pPr lvl="0" rtl="0">
              <a:lnSpc>
                <a:spcPct val="160000"/>
              </a:lnSpc>
              <a:spcBef>
                <a:spcPts val="0"/>
              </a:spcBef>
              <a:spcAft>
                <a:spcPts val="1200"/>
              </a:spcAft>
              <a:buNone/>
            </a:pPr>
            <a:r>
              <a:rPr lang="en-GB" sz="1000">
                <a:solidFill>
                  <a:srgbClr val="333333"/>
                </a:solidFill>
                <a:latin typeface="Consolas"/>
                <a:ea typeface="Consolas"/>
                <a:cs typeface="Consolas"/>
                <a:sym typeface="Consolas"/>
              </a:rPr>
              <a:t>pi@raspberrypi ~$ startx</a:t>
            </a:r>
          </a:p>
          <a:p>
            <a:pPr lvl="0" algn="just">
              <a:lnSpc>
                <a:spcPct val="160000"/>
              </a:lnSpc>
              <a:spcBef>
                <a:spcPts val="0"/>
              </a:spcBef>
              <a:spcAft>
                <a:spcPts val="1200"/>
              </a:spcAft>
              <a:buNone/>
            </a:pPr>
            <a:endParaRPr sz="1200">
              <a:solidFill>
                <a:srgbClr val="333333"/>
              </a:solidFill>
            </a:endParaRPr>
          </a:p>
          <a:p>
            <a:pPr lvl="0">
              <a:spcBef>
                <a:spcPts val="0"/>
              </a:spcBef>
              <a:buNone/>
            </a:pPr>
            <a:endParaRPr/>
          </a:p>
        </p:txBody>
      </p:sp>
      <p:sp>
        <p:nvSpPr>
          <p:cNvPr id="1156" name="Shape 11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129</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0"/>
            <a:ext cx="8520600" cy="168600"/>
          </a:xfrm>
          <a:prstGeom prst="rect">
            <a:avLst/>
          </a:prstGeom>
        </p:spPr>
        <p:txBody>
          <a:bodyPr lIns="91425" tIns="91425" rIns="91425" bIns="91425" anchor="t" anchorCtr="0">
            <a:noAutofit/>
          </a:bodyPr>
          <a:lstStyle/>
          <a:p>
            <a:pPr lvl="0" algn="ctr" rtl="0">
              <a:lnSpc>
                <a:spcPct val="113000"/>
              </a:lnSpc>
              <a:spcBef>
                <a:spcPts val="0"/>
              </a:spcBef>
              <a:spcAft>
                <a:spcPts val="0"/>
              </a:spcAft>
              <a:buNone/>
            </a:pPr>
            <a:r>
              <a:rPr lang="en-GB" sz="1200" b="1" u="sng">
                <a:solidFill>
                  <a:schemeClr val="hlink"/>
                </a:solidFill>
                <a:highlight>
                  <a:srgbClr val="FFFFFF"/>
                </a:highlight>
                <a:hlinkClick r:id="rId3"/>
              </a:rPr>
              <a:t>Arduino Web Editor</a:t>
            </a:r>
          </a:p>
          <a:p>
            <a:pPr lvl="0" algn="ctr" rtl="0">
              <a:lnSpc>
                <a:spcPct val="113000"/>
              </a:lnSpc>
              <a:spcBef>
                <a:spcPts val="0"/>
              </a:spcBef>
              <a:spcAft>
                <a:spcPts val="0"/>
              </a:spcAft>
              <a:buNone/>
            </a:pPr>
            <a:endParaRPr sz="1200" b="1">
              <a:solidFill>
                <a:srgbClr val="000000"/>
              </a:solidFill>
              <a:highlight>
                <a:srgbClr val="FFFFFF"/>
              </a:highlight>
            </a:endParaRPr>
          </a:p>
        </p:txBody>
      </p:sp>
      <p:sp>
        <p:nvSpPr>
          <p:cNvPr id="183" name="Shape 183"/>
          <p:cNvSpPr txBox="1">
            <a:spLocks noGrp="1"/>
          </p:cNvSpPr>
          <p:nvPr>
            <p:ph type="body" idx="1"/>
          </p:nvPr>
        </p:nvSpPr>
        <p:spPr>
          <a:xfrm>
            <a:off x="311700" y="376325"/>
            <a:ext cx="8520600" cy="46050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13</a:t>
            </a:fld>
            <a:endParaRPr lang="en-GB"/>
          </a:p>
        </p:txBody>
      </p:sp>
      <p:pic>
        <p:nvPicPr>
          <p:cNvPr id="185" name="Shape 185"/>
          <p:cNvPicPr preferRelativeResize="0"/>
          <p:nvPr/>
        </p:nvPicPr>
        <p:blipFill>
          <a:blip r:embed="rId4">
            <a:alphaModFix/>
          </a:blip>
          <a:stretch>
            <a:fillRect/>
          </a:stretch>
        </p:blipFill>
        <p:spPr>
          <a:xfrm>
            <a:off x="334512" y="280587"/>
            <a:ext cx="8474976" cy="479647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Shape 116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1162" name="Shape 116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163" name="Shape 1163"/>
          <p:cNvPicPr preferRelativeResize="0"/>
          <p:nvPr/>
        </p:nvPicPr>
        <p:blipFill rotWithShape="1">
          <a:blip r:embed="rId3">
            <a:alphaModFix/>
          </a:blip>
          <a:srcRect l="14151" r="14628"/>
          <a:stretch/>
        </p:blipFill>
        <p:spPr>
          <a:xfrm>
            <a:off x="311700" y="445024"/>
            <a:ext cx="8520599" cy="4644374"/>
          </a:xfrm>
          <a:prstGeom prst="rect">
            <a:avLst/>
          </a:prstGeom>
          <a:noFill/>
          <a:ln>
            <a:noFill/>
          </a:ln>
        </p:spPr>
      </p:pic>
      <p:sp>
        <p:nvSpPr>
          <p:cNvPr id="1164" name="Shape 1164"/>
          <p:cNvSpPr txBox="1"/>
          <p:nvPr/>
        </p:nvSpPr>
        <p:spPr>
          <a:xfrm>
            <a:off x="2074500" y="106925"/>
            <a:ext cx="4715700" cy="267300"/>
          </a:xfrm>
          <a:prstGeom prst="rect">
            <a:avLst/>
          </a:prstGeom>
          <a:noFill/>
          <a:ln>
            <a:noFill/>
          </a:ln>
        </p:spPr>
        <p:txBody>
          <a:bodyPr lIns="91425" tIns="91425" rIns="91425" bIns="91425" anchor="t" anchorCtr="0">
            <a:noAutofit/>
          </a:bodyPr>
          <a:lstStyle/>
          <a:p>
            <a:pPr lvl="0">
              <a:spcBef>
                <a:spcPts val="0"/>
              </a:spcBef>
              <a:buNone/>
            </a:pPr>
            <a:r>
              <a:rPr lang="en-GB"/>
              <a:t>Source: </a:t>
            </a:r>
            <a:r>
              <a:rPr lang="en-GB" u="sng">
                <a:solidFill>
                  <a:srgbClr val="0000FF"/>
                </a:solidFill>
                <a:hlinkClick r:id="rId4"/>
              </a:rPr>
              <a:t>https://github.com/pubnub/workshop-raspberrypi</a:t>
            </a:r>
          </a:p>
        </p:txBody>
      </p:sp>
      <p:sp>
        <p:nvSpPr>
          <p:cNvPr id="1165" name="Shape 116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130</a:t>
            </a:fld>
            <a:endParaRPr lang="en-GB"/>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Shape 1170"/>
          <p:cNvSpPr txBox="1">
            <a:spLocks noGrp="1"/>
          </p:cNvSpPr>
          <p:nvPr>
            <p:ph type="body" idx="1"/>
          </p:nvPr>
        </p:nvSpPr>
        <p:spPr>
          <a:xfrm>
            <a:off x="311700" y="139025"/>
            <a:ext cx="8520600" cy="4918800"/>
          </a:xfrm>
          <a:prstGeom prst="rect">
            <a:avLst/>
          </a:prstGeom>
        </p:spPr>
        <p:txBody>
          <a:bodyPr lIns="91425" tIns="91425" rIns="91425" bIns="91425" anchor="t" anchorCtr="0">
            <a:noAutofit/>
          </a:bodyPr>
          <a:lstStyle/>
          <a:p>
            <a:pPr lvl="0">
              <a:lnSpc>
                <a:spcPct val="143000"/>
              </a:lnSpc>
              <a:spcBef>
                <a:spcPts val="1300"/>
              </a:spcBef>
              <a:spcAft>
                <a:spcPts val="1200"/>
              </a:spcAft>
              <a:buClr>
                <a:schemeClr val="dk1"/>
              </a:buClr>
              <a:buSzPct val="55000"/>
              <a:buFont typeface="Arial"/>
              <a:buNone/>
            </a:pPr>
            <a:r>
              <a:rPr lang="en-GB" sz="1950" b="1">
                <a:solidFill>
                  <a:srgbClr val="333333"/>
                </a:solidFill>
              </a:rPr>
              <a:t>Update and Upgrade Raspbian</a:t>
            </a:r>
          </a:p>
          <a:p>
            <a:pPr lvl="0">
              <a:lnSpc>
                <a:spcPct val="160000"/>
              </a:lnSpc>
              <a:spcBef>
                <a:spcPts val="0"/>
              </a:spcBef>
              <a:spcAft>
                <a:spcPts val="1200"/>
              </a:spcAft>
              <a:buClr>
                <a:schemeClr val="dk1"/>
              </a:buClr>
              <a:buSzPct val="91666"/>
              <a:buFont typeface="Arial"/>
              <a:buNone/>
            </a:pPr>
            <a:r>
              <a:rPr lang="en-GB" sz="1200">
                <a:solidFill>
                  <a:srgbClr val="333333"/>
                </a:solidFill>
              </a:rPr>
              <a:t>First, update your system's package list, by using this command on a terminal:</a:t>
            </a:r>
          </a:p>
          <a:p>
            <a:pPr lvl="0">
              <a:lnSpc>
                <a:spcPct val="145000"/>
              </a:lnSpc>
              <a:spcBef>
                <a:spcPts val="0"/>
              </a:spcBef>
              <a:spcAft>
                <a:spcPts val="1200"/>
              </a:spcAft>
              <a:buClr>
                <a:schemeClr val="dk1"/>
              </a:buClr>
              <a:buSzPct val="110000"/>
              <a:buFont typeface="Arial"/>
              <a:buNone/>
            </a:pPr>
            <a:r>
              <a:rPr lang="en-GB" sz="1000">
                <a:solidFill>
                  <a:srgbClr val="333333"/>
                </a:solidFill>
                <a:highlight>
                  <a:srgbClr val="F7F7F7"/>
                </a:highlight>
                <a:latin typeface="Consolas"/>
                <a:ea typeface="Consolas"/>
                <a:cs typeface="Consolas"/>
                <a:sym typeface="Consolas"/>
              </a:rPr>
              <a:t>sudo apt-get update</a:t>
            </a:r>
          </a:p>
          <a:p>
            <a:pPr lvl="0">
              <a:lnSpc>
                <a:spcPct val="160000"/>
              </a:lnSpc>
              <a:spcBef>
                <a:spcPts val="0"/>
              </a:spcBef>
              <a:spcAft>
                <a:spcPts val="1200"/>
              </a:spcAft>
              <a:buClr>
                <a:schemeClr val="dk1"/>
              </a:buClr>
              <a:buSzPct val="91666"/>
              <a:buFont typeface="Arial"/>
              <a:buNone/>
            </a:pPr>
            <a:r>
              <a:rPr lang="en-GB" sz="1200">
                <a:solidFill>
                  <a:srgbClr val="333333"/>
                </a:solidFill>
              </a:rPr>
              <a:t>Next, upgrade all your installed packages to the latest versions:</a:t>
            </a:r>
          </a:p>
          <a:p>
            <a:pPr lvl="0">
              <a:lnSpc>
                <a:spcPct val="145000"/>
              </a:lnSpc>
              <a:spcBef>
                <a:spcPts val="0"/>
              </a:spcBef>
              <a:spcAft>
                <a:spcPts val="1200"/>
              </a:spcAft>
              <a:buClr>
                <a:schemeClr val="dk1"/>
              </a:buClr>
              <a:buSzPct val="110000"/>
              <a:buFont typeface="Arial"/>
              <a:buNone/>
            </a:pPr>
            <a:r>
              <a:rPr lang="en-GB" sz="1000">
                <a:solidFill>
                  <a:srgbClr val="333333"/>
                </a:solidFill>
                <a:highlight>
                  <a:srgbClr val="F7F7F7"/>
                </a:highlight>
                <a:latin typeface="Consolas"/>
                <a:ea typeface="Consolas"/>
                <a:cs typeface="Consolas"/>
                <a:sym typeface="Consolas"/>
              </a:rPr>
              <a:t>sudo apt-get upgrade</a:t>
            </a:r>
          </a:p>
          <a:p>
            <a:pPr lvl="0">
              <a:spcBef>
                <a:spcPts val="0"/>
              </a:spcBef>
              <a:buNone/>
            </a:pPr>
            <a:r>
              <a:rPr lang="en-GB" sz="1200">
                <a:solidFill>
                  <a:srgbClr val="333333"/>
                </a:solidFill>
                <a:highlight>
                  <a:srgbClr val="FFFFFF"/>
                </a:highlight>
              </a:rPr>
              <a:t>When you do not have an access to work directly on your Pi, you may need to access to your Pi from another computer.</a:t>
            </a:r>
          </a:p>
          <a:p>
            <a:pPr lvl="0">
              <a:lnSpc>
                <a:spcPct val="140000"/>
              </a:lnSpc>
              <a:spcBef>
                <a:spcPts val="1100"/>
              </a:spcBef>
              <a:spcAft>
                <a:spcPts val="1200"/>
              </a:spcAft>
              <a:buClr>
                <a:schemeClr val="dk1"/>
              </a:buClr>
              <a:buSzPct val="78571"/>
              <a:buFont typeface="Arial"/>
              <a:buNone/>
            </a:pPr>
            <a:r>
              <a:rPr lang="en-GB" sz="1400" b="1">
                <a:solidFill>
                  <a:srgbClr val="333333"/>
                </a:solidFill>
              </a:rPr>
              <a:t>Getting Pi's IP Address</a:t>
            </a:r>
          </a:p>
          <a:p>
            <a:pPr lvl="0">
              <a:lnSpc>
                <a:spcPct val="160000"/>
              </a:lnSpc>
              <a:spcBef>
                <a:spcPts val="0"/>
              </a:spcBef>
              <a:spcAft>
                <a:spcPts val="1200"/>
              </a:spcAft>
              <a:buClr>
                <a:schemeClr val="dk1"/>
              </a:buClr>
              <a:buSzPct val="91666"/>
              <a:buFont typeface="Arial"/>
              <a:buNone/>
            </a:pPr>
            <a:r>
              <a:rPr lang="en-GB" sz="1200">
                <a:solidFill>
                  <a:srgbClr val="333333"/>
                </a:solidFill>
              </a:rPr>
              <a:t>First, open LXTerminal:</a:t>
            </a:r>
          </a:p>
          <a:p>
            <a:pPr lvl="0">
              <a:lnSpc>
                <a:spcPct val="160000"/>
              </a:lnSpc>
              <a:spcBef>
                <a:spcPts val="0"/>
              </a:spcBef>
              <a:spcAft>
                <a:spcPts val="1200"/>
              </a:spcAft>
              <a:buClr>
                <a:schemeClr val="dk1"/>
              </a:buClr>
              <a:buSzPct val="91666"/>
              <a:buFont typeface="Arial"/>
              <a:buNone/>
            </a:pPr>
            <a:r>
              <a:rPr lang="en-GB" sz="1200">
                <a:solidFill>
                  <a:srgbClr val="333333"/>
                </a:solidFill>
              </a:rPr>
              <a:t>Obtain an IP address of your Pi:</a:t>
            </a:r>
          </a:p>
          <a:p>
            <a:pPr lvl="0">
              <a:lnSpc>
                <a:spcPct val="160000"/>
              </a:lnSpc>
              <a:spcBef>
                <a:spcPts val="0"/>
              </a:spcBef>
              <a:spcAft>
                <a:spcPts val="1200"/>
              </a:spcAft>
              <a:buClr>
                <a:schemeClr val="dk1"/>
              </a:buClr>
              <a:buSzPct val="110000"/>
              <a:buFont typeface="Arial"/>
              <a:buNone/>
            </a:pPr>
            <a:r>
              <a:rPr lang="en-GB" sz="1000">
                <a:solidFill>
                  <a:srgbClr val="333333"/>
                </a:solidFill>
                <a:latin typeface="Consolas"/>
                <a:ea typeface="Consolas"/>
                <a:cs typeface="Consolas"/>
                <a:sym typeface="Consolas"/>
              </a:rPr>
              <a:t>$ hostname -I</a:t>
            </a:r>
          </a:p>
          <a:p>
            <a:pPr lvl="0">
              <a:spcBef>
                <a:spcPts val="0"/>
              </a:spcBef>
              <a:buNone/>
            </a:pPr>
            <a:endParaRPr sz="1200">
              <a:solidFill>
                <a:srgbClr val="333333"/>
              </a:solidFill>
              <a:highlight>
                <a:srgbClr val="FFFFFF"/>
              </a:highlight>
            </a:endParaRPr>
          </a:p>
        </p:txBody>
      </p:sp>
      <p:sp>
        <p:nvSpPr>
          <p:cNvPr id="1171" name="Shape 117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131</a:t>
            </a:fld>
            <a:endParaRPr lang="en-GB"/>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Shape 117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177" name="Shape 1177"/>
          <p:cNvPicPr preferRelativeResize="0"/>
          <p:nvPr/>
        </p:nvPicPr>
        <p:blipFill rotWithShape="1">
          <a:blip r:embed="rId3">
            <a:alphaModFix/>
          </a:blip>
          <a:srcRect b="4951"/>
          <a:stretch/>
        </p:blipFill>
        <p:spPr>
          <a:xfrm>
            <a:off x="1446925" y="950587"/>
            <a:ext cx="6250150" cy="4106225"/>
          </a:xfrm>
          <a:prstGeom prst="rect">
            <a:avLst/>
          </a:prstGeom>
          <a:noFill/>
          <a:ln>
            <a:noFill/>
          </a:ln>
        </p:spPr>
      </p:pic>
      <p:sp>
        <p:nvSpPr>
          <p:cNvPr id="1178" name="Shape 1178"/>
          <p:cNvSpPr txBox="1">
            <a:spLocks noGrp="1"/>
          </p:cNvSpPr>
          <p:nvPr>
            <p:ph type="title"/>
          </p:nvPr>
        </p:nvSpPr>
        <p:spPr>
          <a:xfrm>
            <a:off x="311700" y="-62800"/>
            <a:ext cx="8520600" cy="884400"/>
          </a:xfrm>
          <a:prstGeom prst="rect">
            <a:avLst/>
          </a:prstGeom>
        </p:spPr>
        <p:txBody>
          <a:bodyPr lIns="91425" tIns="91425" rIns="91425" bIns="91425" anchor="t" anchorCtr="0">
            <a:noAutofit/>
          </a:bodyPr>
          <a:lstStyle/>
          <a:p>
            <a:pPr lvl="0" algn="ctr" rtl="0">
              <a:lnSpc>
                <a:spcPct val="120000"/>
              </a:lnSpc>
              <a:spcBef>
                <a:spcPts val="0"/>
              </a:spcBef>
              <a:spcAft>
                <a:spcPts val="1200"/>
              </a:spcAft>
              <a:buNone/>
            </a:pPr>
            <a:r>
              <a:rPr lang="en-GB" sz="1800" b="1">
                <a:solidFill>
                  <a:srgbClr val="333333"/>
                </a:solidFill>
              </a:rPr>
              <a:t>Hands-ON</a:t>
            </a:r>
          </a:p>
          <a:p>
            <a:pPr lvl="0" algn="ctr" rtl="0">
              <a:lnSpc>
                <a:spcPct val="120000"/>
              </a:lnSpc>
              <a:spcBef>
                <a:spcPts val="0"/>
              </a:spcBef>
              <a:spcAft>
                <a:spcPts val="1200"/>
              </a:spcAft>
              <a:buNone/>
            </a:pPr>
            <a:r>
              <a:rPr lang="en-GB" sz="1400" b="1">
                <a:solidFill>
                  <a:srgbClr val="333333"/>
                </a:solidFill>
              </a:rPr>
              <a:t>Pi-Light LED: A "Hello World" of Hardware (</a:t>
            </a:r>
            <a:r>
              <a:rPr lang="en-GB" sz="1400" b="1" u="sng">
                <a:solidFill>
                  <a:schemeClr val="hlink"/>
                </a:solidFill>
                <a:hlinkClick r:id="rId4"/>
              </a:rPr>
              <a:t>Detailed Steps are Here</a:t>
            </a:r>
            <a:r>
              <a:rPr lang="en-GB" sz="1400" b="1">
                <a:solidFill>
                  <a:srgbClr val="333333"/>
                </a:solidFill>
              </a:rPr>
              <a:t>)</a:t>
            </a:r>
          </a:p>
          <a:p>
            <a:pPr lvl="0" algn="ctr" rtl="0">
              <a:spcBef>
                <a:spcPts val="0"/>
              </a:spcBef>
              <a:buNone/>
            </a:pPr>
            <a:endParaRPr sz="1400"/>
          </a:p>
        </p:txBody>
      </p:sp>
      <p:sp>
        <p:nvSpPr>
          <p:cNvPr id="1179" name="Shape 117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132</a:t>
            </a:fld>
            <a:endParaRPr lang="en-GB"/>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Shape 1184"/>
          <p:cNvSpPr txBox="1">
            <a:spLocks noGrp="1"/>
          </p:cNvSpPr>
          <p:nvPr>
            <p:ph type="body" idx="1"/>
          </p:nvPr>
        </p:nvSpPr>
        <p:spPr>
          <a:xfrm>
            <a:off x="311700" y="125900"/>
            <a:ext cx="8520600" cy="45792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GB" sz="900">
                <a:solidFill>
                  <a:srgbClr val="969896"/>
                </a:solidFill>
                <a:highlight>
                  <a:srgbClr val="FFFFFF"/>
                </a:highlight>
                <a:latin typeface="Consolas"/>
                <a:ea typeface="Consolas"/>
                <a:cs typeface="Consolas"/>
                <a:sym typeface="Consolas"/>
              </a:rPr>
              <a:t># Import the GPIO and time libraries</a:t>
            </a:r>
          </a:p>
          <a:p>
            <a:pPr lvl="0">
              <a:lnSpc>
                <a:spcPct val="100000"/>
              </a:lnSpc>
              <a:spcBef>
                <a:spcPts val="0"/>
              </a:spcBef>
              <a:spcAft>
                <a:spcPts val="0"/>
              </a:spcAft>
              <a:buNone/>
            </a:pPr>
            <a:r>
              <a:rPr lang="en-GB" sz="900" b="1">
                <a:solidFill>
                  <a:srgbClr val="A71D5D"/>
                </a:solidFill>
                <a:highlight>
                  <a:srgbClr val="FFFFFF"/>
                </a:highlight>
                <a:latin typeface="Consolas"/>
                <a:ea typeface="Consolas"/>
                <a:cs typeface="Consolas"/>
                <a:sym typeface="Consolas"/>
              </a:rPr>
              <a:t>import</a:t>
            </a:r>
            <a:r>
              <a:rPr lang="en-GB" sz="900" b="1">
                <a:solidFill>
                  <a:srgbClr val="333333"/>
                </a:solidFill>
                <a:highlight>
                  <a:srgbClr val="FFFFFF"/>
                </a:highlight>
                <a:latin typeface="Consolas"/>
                <a:ea typeface="Consolas"/>
                <a:cs typeface="Consolas"/>
                <a:sym typeface="Consolas"/>
              </a:rPr>
              <a:t> RPi.</a:t>
            </a:r>
            <a:r>
              <a:rPr lang="en-GB" sz="900" b="1">
                <a:solidFill>
                  <a:srgbClr val="0086B3"/>
                </a:solidFill>
                <a:highlight>
                  <a:srgbClr val="FFFFFF"/>
                </a:highlight>
                <a:latin typeface="Consolas"/>
                <a:ea typeface="Consolas"/>
                <a:cs typeface="Consolas"/>
                <a:sym typeface="Consolas"/>
              </a:rPr>
              <a:t>GPIO</a:t>
            </a:r>
            <a:r>
              <a:rPr lang="en-GB" sz="900" b="1">
                <a:solidFill>
                  <a:srgbClr val="333333"/>
                </a:solidFill>
                <a:highlight>
                  <a:srgbClr val="FFFFFF"/>
                </a:highlight>
                <a:latin typeface="Consolas"/>
                <a:ea typeface="Consolas"/>
                <a:cs typeface="Consolas"/>
                <a:sym typeface="Consolas"/>
              </a:rPr>
              <a:t> </a:t>
            </a:r>
            <a:r>
              <a:rPr lang="en-GB" sz="900" b="1">
                <a:solidFill>
                  <a:srgbClr val="A71D5D"/>
                </a:solidFill>
                <a:highlight>
                  <a:srgbClr val="FFFFFF"/>
                </a:highlight>
                <a:latin typeface="Consolas"/>
                <a:ea typeface="Consolas"/>
                <a:cs typeface="Consolas"/>
                <a:sym typeface="Consolas"/>
              </a:rPr>
              <a:t>as</a:t>
            </a: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GPIO</a:t>
            </a:r>
          </a:p>
          <a:p>
            <a:pPr lvl="0">
              <a:lnSpc>
                <a:spcPct val="100000"/>
              </a:lnSpc>
              <a:spcBef>
                <a:spcPts val="0"/>
              </a:spcBef>
              <a:spcAft>
                <a:spcPts val="0"/>
              </a:spcAft>
              <a:buNone/>
            </a:pPr>
            <a:r>
              <a:rPr lang="en-GB" sz="900" b="1">
                <a:solidFill>
                  <a:srgbClr val="A71D5D"/>
                </a:solidFill>
                <a:highlight>
                  <a:srgbClr val="FFFFFF"/>
                </a:highlight>
                <a:latin typeface="Consolas"/>
                <a:ea typeface="Consolas"/>
                <a:cs typeface="Consolas"/>
                <a:sym typeface="Consolas"/>
              </a:rPr>
              <a:t>import</a:t>
            </a:r>
            <a:r>
              <a:rPr lang="en-GB" sz="900" b="1">
                <a:solidFill>
                  <a:srgbClr val="333333"/>
                </a:solidFill>
                <a:highlight>
                  <a:srgbClr val="FFFFFF"/>
                </a:highlight>
                <a:latin typeface="Consolas"/>
                <a:ea typeface="Consolas"/>
                <a:cs typeface="Consolas"/>
                <a:sym typeface="Consolas"/>
              </a:rPr>
              <a:t> time</a:t>
            </a:r>
          </a:p>
          <a:p>
            <a:pPr lvl="0">
              <a:lnSpc>
                <a:spcPct val="100000"/>
              </a:lnSpc>
              <a:spcBef>
                <a:spcPts val="0"/>
              </a:spcBef>
              <a:spcAft>
                <a:spcPts val="0"/>
              </a:spcAft>
              <a:buNone/>
            </a:pPr>
            <a:r>
              <a:rPr lang="en-GB" sz="900">
                <a:solidFill>
                  <a:srgbClr val="333333"/>
                </a:solidFill>
                <a:highlight>
                  <a:srgbClr val="FFFFFF"/>
                </a:highlight>
                <a:latin typeface="Consolas"/>
                <a:ea typeface="Consolas"/>
                <a:cs typeface="Consolas"/>
                <a:sym typeface="Consolas"/>
              </a:rPr>
              <a:t/>
            </a:r>
            <a:br>
              <a:rPr lang="en-GB" sz="900">
                <a:solidFill>
                  <a:srgbClr val="333333"/>
                </a:solidFill>
                <a:highlight>
                  <a:srgbClr val="FFFFFF"/>
                </a:highlight>
                <a:latin typeface="Consolas"/>
                <a:ea typeface="Consolas"/>
                <a:cs typeface="Consolas"/>
                <a:sym typeface="Consolas"/>
              </a:rPr>
            </a:br>
            <a:r>
              <a:rPr lang="en-GB" sz="900">
                <a:solidFill>
                  <a:srgbClr val="969896"/>
                </a:solidFill>
                <a:highlight>
                  <a:srgbClr val="FFFFFF"/>
                </a:highlight>
                <a:latin typeface="Consolas"/>
                <a:ea typeface="Consolas"/>
                <a:cs typeface="Consolas"/>
                <a:sym typeface="Consolas"/>
              </a:rPr>
              <a:t># Set the pin designation type.</a:t>
            </a:r>
          </a:p>
          <a:p>
            <a:pPr lvl="0">
              <a:lnSpc>
                <a:spcPct val="100000"/>
              </a:lnSpc>
              <a:spcBef>
                <a:spcPts val="0"/>
              </a:spcBef>
              <a:spcAft>
                <a:spcPts val="0"/>
              </a:spcAft>
              <a:buNone/>
            </a:pPr>
            <a:r>
              <a:rPr lang="en-GB" sz="900">
                <a:solidFill>
                  <a:srgbClr val="969896"/>
                </a:solidFill>
                <a:highlight>
                  <a:srgbClr val="FFFFFF"/>
                </a:highlight>
                <a:latin typeface="Consolas"/>
                <a:ea typeface="Consolas"/>
                <a:cs typeface="Consolas"/>
                <a:sym typeface="Consolas"/>
              </a:rPr>
              <a:t># In this case, we use BCM- the GPIO number- rather than the pin number itself.</a:t>
            </a:r>
          </a:p>
          <a:p>
            <a:pPr lvl="0">
              <a:lnSpc>
                <a:spcPct val="100000"/>
              </a:lnSpc>
              <a:spcBef>
                <a:spcPts val="0"/>
              </a:spcBef>
              <a:spcAft>
                <a:spcPts val="0"/>
              </a:spcAft>
              <a:buNone/>
            </a:pPr>
            <a:r>
              <a:rPr lang="en-GB" sz="900" b="1">
                <a:solidFill>
                  <a:srgbClr val="0086B3"/>
                </a:solidFill>
                <a:highlight>
                  <a:srgbClr val="FFFFFF"/>
                </a:highlight>
                <a:latin typeface="Consolas"/>
                <a:ea typeface="Consolas"/>
                <a:cs typeface="Consolas"/>
                <a:sym typeface="Consolas"/>
              </a:rPr>
              <a:t>GPIO</a:t>
            </a:r>
            <a:r>
              <a:rPr lang="en-GB" sz="900" b="1">
                <a:solidFill>
                  <a:srgbClr val="333333"/>
                </a:solidFill>
                <a:highlight>
                  <a:srgbClr val="FFFFFF"/>
                </a:highlight>
                <a:latin typeface="Consolas"/>
                <a:ea typeface="Consolas"/>
                <a:cs typeface="Consolas"/>
                <a:sym typeface="Consolas"/>
              </a:rPr>
              <a:t>.setmode (</a:t>
            </a:r>
            <a:r>
              <a:rPr lang="en-GB" sz="900" b="1">
                <a:solidFill>
                  <a:srgbClr val="0086B3"/>
                </a:solidFill>
                <a:highlight>
                  <a:srgbClr val="FFFFFF"/>
                </a:highlight>
                <a:latin typeface="Consolas"/>
                <a:ea typeface="Consolas"/>
                <a:cs typeface="Consolas"/>
                <a:sym typeface="Consolas"/>
              </a:rPr>
              <a:t>GPIO</a:t>
            </a:r>
            <a:r>
              <a:rPr lang="en-GB" sz="900" b="1">
                <a:solidFill>
                  <a:srgbClr val="333333"/>
                </a:solidFill>
                <a:highlight>
                  <a:srgbClr val="FFFFFF"/>
                </a:highlight>
                <a:latin typeface="Consolas"/>
                <a:ea typeface="Consolas"/>
                <a:cs typeface="Consolas"/>
                <a:sym typeface="Consolas"/>
              </a:rPr>
              <a:t>.</a:t>
            </a:r>
            <a:r>
              <a:rPr lang="en-GB" sz="900" b="1">
                <a:solidFill>
                  <a:srgbClr val="0086B3"/>
                </a:solidFill>
                <a:highlight>
                  <a:srgbClr val="FFFFFF"/>
                </a:highlight>
                <a:latin typeface="Consolas"/>
                <a:ea typeface="Consolas"/>
                <a:cs typeface="Consolas"/>
                <a:sym typeface="Consolas"/>
              </a:rPr>
              <a:t>BCM</a:t>
            </a:r>
            <a:r>
              <a:rPr lang="en-GB" sz="900" b="1">
                <a:solidFill>
                  <a:srgbClr val="333333"/>
                </a:solidFill>
                <a:highlight>
                  <a:srgbClr val="FFFFFF"/>
                </a:highlight>
                <a:latin typeface="Consolas"/>
                <a:ea typeface="Consolas"/>
                <a:cs typeface="Consolas"/>
                <a:sym typeface="Consolas"/>
              </a:rPr>
              <a:t>)</a:t>
            </a:r>
          </a:p>
          <a:p>
            <a:pPr lvl="0">
              <a:lnSpc>
                <a:spcPct val="100000"/>
              </a:lnSpc>
              <a:spcBef>
                <a:spcPts val="0"/>
              </a:spcBef>
              <a:spcAft>
                <a:spcPts val="0"/>
              </a:spcAft>
              <a:buNone/>
            </a:pPr>
            <a:r>
              <a:rPr lang="en-GB" sz="900">
                <a:solidFill>
                  <a:srgbClr val="333333"/>
                </a:solidFill>
                <a:highlight>
                  <a:srgbClr val="FFFFFF"/>
                </a:highlight>
                <a:latin typeface="Consolas"/>
                <a:ea typeface="Consolas"/>
                <a:cs typeface="Consolas"/>
                <a:sym typeface="Consolas"/>
              </a:rPr>
              <a:t/>
            </a:r>
            <a:br>
              <a:rPr lang="en-GB" sz="900">
                <a:solidFill>
                  <a:srgbClr val="333333"/>
                </a:solidFill>
                <a:highlight>
                  <a:srgbClr val="FFFFFF"/>
                </a:highlight>
                <a:latin typeface="Consolas"/>
                <a:ea typeface="Consolas"/>
                <a:cs typeface="Consolas"/>
                <a:sym typeface="Consolas"/>
              </a:rPr>
            </a:br>
            <a:endParaRPr lang="en-GB" sz="900">
              <a:solidFill>
                <a:srgbClr val="333333"/>
              </a:solidFill>
              <a:highlight>
                <a:srgbClr val="FFFFFF"/>
              </a:highlight>
              <a:latin typeface="Consolas"/>
              <a:ea typeface="Consolas"/>
              <a:cs typeface="Consolas"/>
              <a:sym typeface="Consolas"/>
            </a:endParaRPr>
          </a:p>
          <a:p>
            <a:pPr lvl="0">
              <a:lnSpc>
                <a:spcPct val="100000"/>
              </a:lnSpc>
              <a:spcBef>
                <a:spcPts val="0"/>
              </a:spcBef>
              <a:spcAft>
                <a:spcPts val="0"/>
              </a:spcAft>
              <a:buNone/>
            </a:pPr>
            <a:r>
              <a:rPr lang="en-GB" sz="900">
                <a:solidFill>
                  <a:srgbClr val="969896"/>
                </a:solidFill>
                <a:highlight>
                  <a:srgbClr val="FFFFFF"/>
                </a:highlight>
                <a:latin typeface="Consolas"/>
                <a:ea typeface="Consolas"/>
                <a:cs typeface="Consolas"/>
                <a:sym typeface="Consolas"/>
              </a:rPr>
              <a:t># So that you don't need to manage non-descriptive numbers,</a:t>
            </a:r>
          </a:p>
          <a:p>
            <a:pPr lvl="0">
              <a:lnSpc>
                <a:spcPct val="100000"/>
              </a:lnSpc>
              <a:spcBef>
                <a:spcPts val="0"/>
              </a:spcBef>
              <a:spcAft>
                <a:spcPts val="0"/>
              </a:spcAft>
              <a:buNone/>
            </a:pPr>
            <a:r>
              <a:rPr lang="en-GB" sz="900">
                <a:solidFill>
                  <a:srgbClr val="969896"/>
                </a:solidFill>
                <a:highlight>
                  <a:srgbClr val="FFFFFF"/>
                </a:highlight>
                <a:latin typeface="Consolas"/>
                <a:ea typeface="Consolas"/>
                <a:cs typeface="Consolas"/>
                <a:sym typeface="Consolas"/>
              </a:rPr>
              <a:t># set "LIGHT" to 4 so that our code can easily reference the correct pin.</a:t>
            </a:r>
          </a:p>
          <a:p>
            <a:pPr lvl="0">
              <a:lnSpc>
                <a:spcPct val="100000"/>
              </a:lnSpc>
              <a:spcBef>
                <a:spcPts val="0"/>
              </a:spcBef>
              <a:spcAft>
                <a:spcPts val="0"/>
              </a:spcAft>
              <a:buNone/>
            </a:pPr>
            <a:r>
              <a:rPr lang="en-GB" sz="900" b="1">
                <a:solidFill>
                  <a:srgbClr val="0086B3"/>
                </a:solidFill>
                <a:highlight>
                  <a:srgbClr val="FFFFFF"/>
                </a:highlight>
                <a:latin typeface="Consolas"/>
                <a:ea typeface="Consolas"/>
                <a:cs typeface="Consolas"/>
                <a:sym typeface="Consolas"/>
              </a:rPr>
              <a:t>LIGHT</a:t>
            </a:r>
            <a:r>
              <a:rPr lang="en-GB" sz="900" b="1">
                <a:solidFill>
                  <a:srgbClr val="333333"/>
                </a:solidFill>
                <a:highlight>
                  <a:srgbClr val="FFFFFF"/>
                </a:highlight>
                <a:latin typeface="Consolas"/>
                <a:ea typeface="Consolas"/>
                <a:cs typeface="Consolas"/>
                <a:sym typeface="Consolas"/>
              </a:rPr>
              <a:t> </a:t>
            </a:r>
            <a:r>
              <a:rPr lang="en-GB" sz="900" b="1">
                <a:solidFill>
                  <a:srgbClr val="A71D5D"/>
                </a:solidFill>
                <a:highlight>
                  <a:srgbClr val="FFFFFF"/>
                </a:highlight>
                <a:latin typeface="Consolas"/>
                <a:ea typeface="Consolas"/>
                <a:cs typeface="Consolas"/>
                <a:sym typeface="Consolas"/>
              </a:rPr>
              <a:t>=</a:t>
            </a: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4</a:t>
            </a:r>
          </a:p>
          <a:p>
            <a:pPr lvl="0">
              <a:lnSpc>
                <a:spcPct val="100000"/>
              </a:lnSpc>
              <a:spcBef>
                <a:spcPts val="0"/>
              </a:spcBef>
              <a:spcAft>
                <a:spcPts val="0"/>
              </a:spcAft>
              <a:buNone/>
            </a:pPr>
            <a:r>
              <a:rPr lang="en-GB" sz="900">
                <a:solidFill>
                  <a:srgbClr val="333333"/>
                </a:solidFill>
                <a:highlight>
                  <a:srgbClr val="FFFFFF"/>
                </a:highlight>
                <a:latin typeface="Consolas"/>
                <a:ea typeface="Consolas"/>
                <a:cs typeface="Consolas"/>
                <a:sym typeface="Consolas"/>
              </a:rPr>
              <a:t/>
            </a:r>
            <a:br>
              <a:rPr lang="en-GB" sz="900">
                <a:solidFill>
                  <a:srgbClr val="333333"/>
                </a:solidFill>
                <a:highlight>
                  <a:srgbClr val="FFFFFF"/>
                </a:highlight>
                <a:latin typeface="Consolas"/>
                <a:ea typeface="Consolas"/>
                <a:cs typeface="Consolas"/>
                <a:sym typeface="Consolas"/>
              </a:rPr>
            </a:br>
            <a:r>
              <a:rPr lang="en-GB" sz="900">
                <a:solidFill>
                  <a:srgbClr val="969896"/>
                </a:solidFill>
                <a:highlight>
                  <a:srgbClr val="FFFFFF"/>
                </a:highlight>
                <a:latin typeface="Consolas"/>
                <a:ea typeface="Consolas"/>
                <a:cs typeface="Consolas"/>
                <a:sym typeface="Consolas"/>
              </a:rPr>
              <a:t># Because GPIO pins can act as either digital inputs or outputs,</a:t>
            </a:r>
          </a:p>
          <a:p>
            <a:pPr lvl="0">
              <a:lnSpc>
                <a:spcPct val="100000"/>
              </a:lnSpc>
              <a:spcBef>
                <a:spcPts val="0"/>
              </a:spcBef>
              <a:spcAft>
                <a:spcPts val="0"/>
              </a:spcAft>
              <a:buNone/>
            </a:pPr>
            <a:r>
              <a:rPr lang="en-GB" sz="900">
                <a:solidFill>
                  <a:srgbClr val="969896"/>
                </a:solidFill>
                <a:highlight>
                  <a:srgbClr val="FFFFFF"/>
                </a:highlight>
                <a:latin typeface="Consolas"/>
                <a:ea typeface="Consolas"/>
                <a:cs typeface="Consolas"/>
                <a:sym typeface="Consolas"/>
              </a:rPr>
              <a:t># we need to designate which way we want to use a given pin.</a:t>
            </a:r>
          </a:p>
          <a:p>
            <a:pPr lvl="0">
              <a:lnSpc>
                <a:spcPct val="100000"/>
              </a:lnSpc>
              <a:spcBef>
                <a:spcPts val="0"/>
              </a:spcBef>
              <a:spcAft>
                <a:spcPts val="0"/>
              </a:spcAft>
              <a:buNone/>
            </a:pPr>
            <a:r>
              <a:rPr lang="en-GB" sz="900">
                <a:solidFill>
                  <a:srgbClr val="969896"/>
                </a:solidFill>
                <a:highlight>
                  <a:srgbClr val="FFFFFF"/>
                </a:highlight>
                <a:latin typeface="Consolas"/>
                <a:ea typeface="Consolas"/>
                <a:cs typeface="Consolas"/>
                <a:sym typeface="Consolas"/>
              </a:rPr>
              <a:t># This allows us to use functions in the GPIO library in order to properly send and receive signals.</a:t>
            </a:r>
          </a:p>
          <a:p>
            <a:pPr lvl="0">
              <a:lnSpc>
                <a:spcPct val="100000"/>
              </a:lnSpc>
              <a:spcBef>
                <a:spcPts val="0"/>
              </a:spcBef>
              <a:spcAft>
                <a:spcPts val="0"/>
              </a:spcAft>
              <a:buNone/>
            </a:pPr>
            <a:r>
              <a:rPr lang="en-GB" sz="900" b="1">
                <a:solidFill>
                  <a:srgbClr val="0086B3"/>
                </a:solidFill>
                <a:highlight>
                  <a:srgbClr val="FFFFFF"/>
                </a:highlight>
                <a:latin typeface="Consolas"/>
                <a:ea typeface="Consolas"/>
                <a:cs typeface="Consolas"/>
                <a:sym typeface="Consolas"/>
              </a:rPr>
              <a:t>GPIO</a:t>
            </a:r>
            <a:r>
              <a:rPr lang="en-GB" sz="900" b="1">
                <a:solidFill>
                  <a:srgbClr val="333333"/>
                </a:solidFill>
                <a:highlight>
                  <a:srgbClr val="FFFFFF"/>
                </a:highlight>
                <a:latin typeface="Consolas"/>
                <a:ea typeface="Consolas"/>
                <a:cs typeface="Consolas"/>
                <a:sym typeface="Consolas"/>
              </a:rPr>
              <a:t>.setup(</a:t>
            </a:r>
            <a:r>
              <a:rPr lang="en-GB" sz="900" b="1">
                <a:solidFill>
                  <a:srgbClr val="0086B3"/>
                </a:solidFill>
                <a:highlight>
                  <a:srgbClr val="FFFFFF"/>
                </a:highlight>
                <a:latin typeface="Consolas"/>
                <a:ea typeface="Consolas"/>
                <a:cs typeface="Consolas"/>
                <a:sym typeface="Consolas"/>
              </a:rPr>
              <a:t>LIGHT</a:t>
            </a:r>
            <a:r>
              <a:rPr lang="en-GB" sz="900" b="1">
                <a:solidFill>
                  <a:srgbClr val="333333"/>
                </a:solidFill>
                <a:highlight>
                  <a:srgbClr val="FFFFFF"/>
                </a:highlight>
                <a:latin typeface="Consolas"/>
                <a:ea typeface="Consolas"/>
                <a:cs typeface="Consolas"/>
                <a:sym typeface="Consolas"/>
              </a:rPr>
              <a:t>,</a:t>
            </a:r>
            <a:r>
              <a:rPr lang="en-GB" sz="900" b="1">
                <a:solidFill>
                  <a:srgbClr val="0086B3"/>
                </a:solidFill>
                <a:highlight>
                  <a:srgbClr val="FFFFFF"/>
                </a:highlight>
                <a:latin typeface="Consolas"/>
                <a:ea typeface="Consolas"/>
                <a:cs typeface="Consolas"/>
                <a:sym typeface="Consolas"/>
              </a:rPr>
              <a:t>GPIO</a:t>
            </a:r>
            <a:r>
              <a:rPr lang="en-GB" sz="900" b="1">
                <a:solidFill>
                  <a:srgbClr val="333333"/>
                </a:solidFill>
                <a:highlight>
                  <a:srgbClr val="FFFFFF"/>
                </a:highlight>
                <a:latin typeface="Consolas"/>
                <a:ea typeface="Consolas"/>
                <a:cs typeface="Consolas"/>
                <a:sym typeface="Consolas"/>
              </a:rPr>
              <a:t>.</a:t>
            </a:r>
            <a:r>
              <a:rPr lang="en-GB" sz="900" b="1">
                <a:solidFill>
                  <a:srgbClr val="0086B3"/>
                </a:solidFill>
                <a:highlight>
                  <a:srgbClr val="FFFFFF"/>
                </a:highlight>
                <a:latin typeface="Consolas"/>
                <a:ea typeface="Consolas"/>
                <a:cs typeface="Consolas"/>
                <a:sym typeface="Consolas"/>
              </a:rPr>
              <a:t>OUT</a:t>
            </a:r>
            <a:r>
              <a:rPr lang="en-GB" sz="900" b="1">
                <a:solidFill>
                  <a:srgbClr val="333333"/>
                </a:solidFill>
                <a:highlight>
                  <a:srgbClr val="FFFFFF"/>
                </a:highlight>
                <a:latin typeface="Consolas"/>
                <a:ea typeface="Consolas"/>
                <a:cs typeface="Consolas"/>
                <a:sym typeface="Consolas"/>
              </a:rPr>
              <a:t>)</a:t>
            </a:r>
          </a:p>
          <a:p>
            <a:pPr lvl="0">
              <a:lnSpc>
                <a:spcPct val="100000"/>
              </a:lnSpc>
              <a:spcBef>
                <a:spcPts val="0"/>
              </a:spcBef>
              <a:spcAft>
                <a:spcPts val="0"/>
              </a:spcAft>
              <a:buNone/>
            </a:pPr>
            <a:r>
              <a:rPr lang="en-GB" sz="900">
                <a:solidFill>
                  <a:srgbClr val="333333"/>
                </a:solidFill>
                <a:highlight>
                  <a:srgbClr val="FFFFFF"/>
                </a:highlight>
                <a:latin typeface="Consolas"/>
                <a:ea typeface="Consolas"/>
                <a:cs typeface="Consolas"/>
                <a:sym typeface="Consolas"/>
              </a:rPr>
              <a:t/>
            </a:r>
            <a:br>
              <a:rPr lang="en-GB" sz="900">
                <a:solidFill>
                  <a:srgbClr val="333333"/>
                </a:solidFill>
                <a:highlight>
                  <a:srgbClr val="FFFFFF"/>
                </a:highlight>
                <a:latin typeface="Consolas"/>
                <a:ea typeface="Consolas"/>
                <a:cs typeface="Consolas"/>
                <a:sym typeface="Consolas"/>
              </a:rPr>
            </a:br>
            <a:endParaRPr lang="en-GB" sz="900">
              <a:solidFill>
                <a:srgbClr val="333333"/>
              </a:solidFill>
              <a:highlight>
                <a:srgbClr val="FFFFFF"/>
              </a:highlight>
              <a:latin typeface="Consolas"/>
              <a:ea typeface="Consolas"/>
              <a:cs typeface="Consolas"/>
              <a:sym typeface="Consolas"/>
            </a:endParaRPr>
          </a:p>
          <a:p>
            <a:pPr lvl="0">
              <a:lnSpc>
                <a:spcPct val="100000"/>
              </a:lnSpc>
              <a:spcBef>
                <a:spcPts val="0"/>
              </a:spcBef>
              <a:spcAft>
                <a:spcPts val="0"/>
              </a:spcAft>
              <a:buNone/>
            </a:pPr>
            <a:r>
              <a:rPr lang="en-GB" sz="900">
                <a:solidFill>
                  <a:srgbClr val="969896"/>
                </a:solidFill>
                <a:highlight>
                  <a:srgbClr val="FFFFFF"/>
                </a:highlight>
                <a:latin typeface="Consolas"/>
                <a:ea typeface="Consolas"/>
                <a:cs typeface="Consolas"/>
                <a:sym typeface="Consolas"/>
              </a:rPr>
              <a:t># Cause the light to blink 7 times and print a message each time.</a:t>
            </a:r>
          </a:p>
          <a:p>
            <a:pPr lvl="0">
              <a:lnSpc>
                <a:spcPct val="100000"/>
              </a:lnSpc>
              <a:spcBef>
                <a:spcPts val="0"/>
              </a:spcBef>
              <a:spcAft>
                <a:spcPts val="0"/>
              </a:spcAft>
              <a:buNone/>
            </a:pPr>
            <a:r>
              <a:rPr lang="en-GB" sz="900">
                <a:solidFill>
                  <a:srgbClr val="969896"/>
                </a:solidFill>
                <a:highlight>
                  <a:srgbClr val="FFFFFF"/>
                </a:highlight>
                <a:latin typeface="Consolas"/>
                <a:ea typeface="Consolas"/>
                <a:cs typeface="Consolas"/>
                <a:sym typeface="Consolas"/>
              </a:rPr>
              <a:t># To blink the light, we call GPIO.output and pass as parameters the pin number (LIGHT) and the state we want.</a:t>
            </a:r>
          </a:p>
          <a:p>
            <a:pPr lvl="0">
              <a:lnSpc>
                <a:spcPct val="100000"/>
              </a:lnSpc>
              <a:spcBef>
                <a:spcPts val="0"/>
              </a:spcBef>
              <a:spcAft>
                <a:spcPts val="0"/>
              </a:spcAft>
              <a:buNone/>
            </a:pPr>
            <a:r>
              <a:rPr lang="en-GB" sz="900">
                <a:solidFill>
                  <a:srgbClr val="969896"/>
                </a:solidFill>
                <a:highlight>
                  <a:srgbClr val="FFFFFF"/>
                </a:highlight>
                <a:latin typeface="Consolas"/>
                <a:ea typeface="Consolas"/>
                <a:cs typeface="Consolas"/>
                <a:sym typeface="Consolas"/>
              </a:rPr>
              <a:t># True sets the pin to HIGH (sending a signal), False sets it to LOW.</a:t>
            </a:r>
          </a:p>
          <a:p>
            <a:pPr lvl="0">
              <a:lnSpc>
                <a:spcPct val="100000"/>
              </a:lnSpc>
              <a:spcBef>
                <a:spcPts val="0"/>
              </a:spcBef>
              <a:spcAft>
                <a:spcPts val="0"/>
              </a:spcAft>
              <a:buNone/>
            </a:pPr>
            <a:r>
              <a:rPr lang="en-GB" sz="900">
                <a:solidFill>
                  <a:srgbClr val="969896"/>
                </a:solidFill>
                <a:highlight>
                  <a:srgbClr val="FFFFFF"/>
                </a:highlight>
                <a:latin typeface="Consolas"/>
                <a:ea typeface="Consolas"/>
                <a:cs typeface="Consolas"/>
                <a:sym typeface="Consolas"/>
              </a:rPr>
              <a:t># To achieve a blink, we set the pin to High, wait for a fraction of a second, then set it to Low.</a:t>
            </a:r>
          </a:p>
          <a:p>
            <a:pPr lvl="0">
              <a:lnSpc>
                <a:spcPct val="100000"/>
              </a:lnSpc>
              <a:spcBef>
                <a:spcPts val="0"/>
              </a:spcBef>
              <a:spcAft>
                <a:spcPts val="0"/>
              </a:spcAft>
              <a:buNone/>
            </a:pPr>
            <a:r>
              <a:rPr lang="en-GB" sz="900">
                <a:solidFill>
                  <a:srgbClr val="969896"/>
                </a:solidFill>
                <a:highlight>
                  <a:srgbClr val="FFFFFF"/>
                </a:highlight>
                <a:latin typeface="Consolas"/>
                <a:ea typeface="Consolas"/>
                <a:cs typeface="Consolas"/>
                <a:sym typeface="Consolas"/>
              </a:rPr>
              <a:t># Adding keyboard interrupt with try and except so that program terminates when user presses Ctrl+C.</a:t>
            </a:r>
          </a:p>
          <a:p>
            <a:pPr lvl="0">
              <a:lnSpc>
                <a:spcPct val="100000"/>
              </a:lnSpc>
              <a:spcBef>
                <a:spcPts val="0"/>
              </a:spcBef>
              <a:spcAft>
                <a:spcPts val="0"/>
              </a:spcAft>
              <a:buNone/>
            </a:pPr>
            <a:r>
              <a:rPr lang="en-GB" sz="900" b="1">
                <a:solidFill>
                  <a:srgbClr val="A71D5D"/>
                </a:solidFill>
                <a:highlight>
                  <a:srgbClr val="FFFFFF"/>
                </a:highlight>
                <a:latin typeface="Consolas"/>
                <a:ea typeface="Consolas"/>
                <a:cs typeface="Consolas"/>
                <a:sym typeface="Consolas"/>
              </a:rPr>
              <a:t>try</a:t>
            </a:r>
            <a:r>
              <a:rPr lang="en-GB" sz="900" b="1">
                <a:solidFill>
                  <a:srgbClr val="333333"/>
                </a:solidFill>
                <a:highlight>
                  <a:srgbClr val="FFFFFF"/>
                </a:highlight>
                <a:latin typeface="Consolas"/>
                <a:ea typeface="Consolas"/>
                <a:cs typeface="Consolas"/>
                <a:sym typeface="Consolas"/>
              </a:rPr>
              <a:t>:</a:t>
            </a:r>
          </a:p>
          <a:p>
            <a:pPr lvl="0">
              <a:lnSpc>
                <a:spcPct val="100000"/>
              </a:lnSpc>
              <a:spcBef>
                <a:spcPts val="0"/>
              </a:spcBef>
              <a:spcAft>
                <a:spcPts val="0"/>
              </a:spcAft>
              <a:buNone/>
            </a:pPr>
            <a:r>
              <a:rPr lang="en-GB" sz="900" b="1">
                <a:solidFill>
                  <a:srgbClr val="333333"/>
                </a:solidFill>
                <a:highlight>
                  <a:srgbClr val="FFFFFF"/>
                </a:highlight>
                <a:latin typeface="Consolas"/>
                <a:ea typeface="Consolas"/>
                <a:cs typeface="Consolas"/>
                <a:sym typeface="Consolas"/>
              </a:rPr>
              <a:t>   </a:t>
            </a:r>
            <a:r>
              <a:rPr lang="en-GB" sz="900" b="1">
                <a:solidFill>
                  <a:srgbClr val="A71D5D"/>
                </a:solidFill>
                <a:highlight>
                  <a:srgbClr val="FFFFFF"/>
                </a:highlight>
                <a:latin typeface="Consolas"/>
                <a:ea typeface="Consolas"/>
                <a:cs typeface="Consolas"/>
                <a:sym typeface="Consolas"/>
              </a:rPr>
              <a:t>while</a:t>
            </a: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True</a:t>
            </a:r>
            <a:r>
              <a:rPr lang="en-GB" sz="900" b="1">
                <a:solidFill>
                  <a:srgbClr val="333333"/>
                </a:solidFill>
                <a:highlight>
                  <a:srgbClr val="FFFFFF"/>
                </a:highlight>
                <a:latin typeface="Consolas"/>
                <a:ea typeface="Consolas"/>
                <a:cs typeface="Consolas"/>
                <a:sym typeface="Consolas"/>
              </a:rPr>
              <a:t>:</a:t>
            </a:r>
          </a:p>
          <a:p>
            <a:pPr lvl="0">
              <a:lnSpc>
                <a:spcPct val="100000"/>
              </a:lnSpc>
              <a:spcBef>
                <a:spcPts val="0"/>
              </a:spcBef>
              <a:spcAft>
                <a:spcPts val="0"/>
              </a:spcAft>
              <a:buNone/>
            </a:pP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GPIO</a:t>
            </a:r>
            <a:r>
              <a:rPr lang="en-GB" sz="900" b="1">
                <a:solidFill>
                  <a:srgbClr val="333333"/>
                </a:solidFill>
                <a:highlight>
                  <a:srgbClr val="FFFFFF"/>
                </a:highlight>
                <a:latin typeface="Consolas"/>
                <a:ea typeface="Consolas"/>
                <a:cs typeface="Consolas"/>
                <a:sym typeface="Consolas"/>
              </a:rPr>
              <a:t>.output(</a:t>
            </a:r>
            <a:r>
              <a:rPr lang="en-GB" sz="900" b="1">
                <a:solidFill>
                  <a:srgbClr val="0086B3"/>
                </a:solidFill>
                <a:highlight>
                  <a:srgbClr val="FFFFFF"/>
                </a:highlight>
                <a:latin typeface="Consolas"/>
                <a:ea typeface="Consolas"/>
                <a:cs typeface="Consolas"/>
                <a:sym typeface="Consolas"/>
              </a:rPr>
              <a:t>LIGHT</a:t>
            </a:r>
            <a:r>
              <a:rPr lang="en-GB" sz="900" b="1">
                <a:solidFill>
                  <a:srgbClr val="333333"/>
                </a:solidFill>
                <a:highlight>
                  <a:srgbClr val="FFFFFF"/>
                </a:highlight>
                <a:latin typeface="Consolas"/>
                <a:ea typeface="Consolas"/>
                <a:cs typeface="Consolas"/>
                <a:sym typeface="Consolas"/>
              </a:rPr>
              <a:t>,</a:t>
            </a:r>
            <a:r>
              <a:rPr lang="en-GB" sz="900" b="1">
                <a:solidFill>
                  <a:srgbClr val="0086B3"/>
                </a:solidFill>
                <a:highlight>
                  <a:srgbClr val="FFFFFF"/>
                </a:highlight>
                <a:latin typeface="Consolas"/>
                <a:ea typeface="Consolas"/>
                <a:cs typeface="Consolas"/>
                <a:sym typeface="Consolas"/>
              </a:rPr>
              <a:t>True</a:t>
            </a:r>
            <a:r>
              <a:rPr lang="en-GB" sz="900" b="1">
                <a:solidFill>
                  <a:srgbClr val="333333"/>
                </a:solidFill>
                <a:highlight>
                  <a:srgbClr val="FFFFFF"/>
                </a:highlight>
                <a:latin typeface="Consolas"/>
                <a:ea typeface="Consolas"/>
                <a:cs typeface="Consolas"/>
                <a:sym typeface="Consolas"/>
              </a:rPr>
              <a:t>)</a:t>
            </a:r>
          </a:p>
          <a:p>
            <a:pPr lvl="0">
              <a:lnSpc>
                <a:spcPct val="100000"/>
              </a:lnSpc>
              <a:spcBef>
                <a:spcPts val="0"/>
              </a:spcBef>
              <a:spcAft>
                <a:spcPts val="0"/>
              </a:spcAft>
              <a:buNone/>
            </a:pPr>
            <a:r>
              <a:rPr lang="en-GB" sz="900" b="1">
                <a:solidFill>
                  <a:srgbClr val="333333"/>
                </a:solidFill>
                <a:highlight>
                  <a:srgbClr val="FFFFFF"/>
                </a:highlight>
                <a:latin typeface="Consolas"/>
                <a:ea typeface="Consolas"/>
                <a:cs typeface="Consolas"/>
                <a:sym typeface="Consolas"/>
              </a:rPr>
              <a:t>       time.sleep(</a:t>
            </a:r>
            <a:r>
              <a:rPr lang="en-GB" sz="900" b="1">
                <a:solidFill>
                  <a:srgbClr val="0086B3"/>
                </a:solidFill>
                <a:highlight>
                  <a:srgbClr val="FFFFFF"/>
                </a:highlight>
                <a:latin typeface="Consolas"/>
                <a:ea typeface="Consolas"/>
                <a:cs typeface="Consolas"/>
                <a:sym typeface="Consolas"/>
              </a:rPr>
              <a:t>0.5</a:t>
            </a:r>
            <a:r>
              <a:rPr lang="en-GB" sz="900" b="1">
                <a:solidFill>
                  <a:srgbClr val="333333"/>
                </a:solidFill>
                <a:highlight>
                  <a:srgbClr val="FFFFFF"/>
                </a:highlight>
                <a:latin typeface="Consolas"/>
                <a:ea typeface="Consolas"/>
                <a:cs typeface="Consolas"/>
                <a:sym typeface="Consolas"/>
              </a:rPr>
              <a:t>)</a:t>
            </a:r>
          </a:p>
          <a:p>
            <a:pPr lvl="0">
              <a:lnSpc>
                <a:spcPct val="100000"/>
              </a:lnSpc>
              <a:spcBef>
                <a:spcPts val="0"/>
              </a:spcBef>
              <a:spcAft>
                <a:spcPts val="0"/>
              </a:spcAft>
              <a:buNone/>
            </a:pP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GPIO</a:t>
            </a:r>
            <a:r>
              <a:rPr lang="en-GB" sz="900" b="1">
                <a:solidFill>
                  <a:srgbClr val="333333"/>
                </a:solidFill>
                <a:highlight>
                  <a:srgbClr val="FFFFFF"/>
                </a:highlight>
                <a:latin typeface="Consolas"/>
                <a:ea typeface="Consolas"/>
                <a:cs typeface="Consolas"/>
                <a:sym typeface="Consolas"/>
              </a:rPr>
              <a:t>.output(</a:t>
            </a:r>
            <a:r>
              <a:rPr lang="en-GB" sz="900" b="1">
                <a:solidFill>
                  <a:srgbClr val="0086B3"/>
                </a:solidFill>
                <a:highlight>
                  <a:srgbClr val="FFFFFF"/>
                </a:highlight>
                <a:latin typeface="Consolas"/>
                <a:ea typeface="Consolas"/>
                <a:cs typeface="Consolas"/>
                <a:sym typeface="Consolas"/>
              </a:rPr>
              <a:t>LIGHT</a:t>
            </a:r>
            <a:r>
              <a:rPr lang="en-GB" sz="900" b="1">
                <a:solidFill>
                  <a:srgbClr val="333333"/>
                </a:solidFill>
                <a:highlight>
                  <a:srgbClr val="FFFFFF"/>
                </a:highlight>
                <a:latin typeface="Consolas"/>
                <a:ea typeface="Consolas"/>
                <a:cs typeface="Consolas"/>
                <a:sym typeface="Consolas"/>
              </a:rPr>
              <a:t>,</a:t>
            </a:r>
            <a:r>
              <a:rPr lang="en-GB" sz="900" b="1">
                <a:solidFill>
                  <a:srgbClr val="0086B3"/>
                </a:solidFill>
                <a:highlight>
                  <a:srgbClr val="FFFFFF"/>
                </a:highlight>
                <a:latin typeface="Consolas"/>
                <a:ea typeface="Consolas"/>
                <a:cs typeface="Consolas"/>
                <a:sym typeface="Consolas"/>
              </a:rPr>
              <a:t>False</a:t>
            </a:r>
            <a:r>
              <a:rPr lang="en-GB" sz="900" b="1">
                <a:solidFill>
                  <a:srgbClr val="333333"/>
                </a:solidFill>
                <a:highlight>
                  <a:srgbClr val="FFFFFF"/>
                </a:highlight>
                <a:latin typeface="Consolas"/>
                <a:ea typeface="Consolas"/>
                <a:cs typeface="Consolas"/>
                <a:sym typeface="Consolas"/>
              </a:rPr>
              <a:t>)</a:t>
            </a:r>
          </a:p>
          <a:p>
            <a:pPr lvl="0">
              <a:lnSpc>
                <a:spcPct val="100000"/>
              </a:lnSpc>
              <a:spcBef>
                <a:spcPts val="0"/>
              </a:spcBef>
              <a:spcAft>
                <a:spcPts val="0"/>
              </a:spcAft>
              <a:buNone/>
            </a:pPr>
            <a:r>
              <a:rPr lang="en-GB" sz="900" b="1">
                <a:solidFill>
                  <a:srgbClr val="333333"/>
                </a:solidFill>
                <a:highlight>
                  <a:srgbClr val="FFFFFF"/>
                </a:highlight>
                <a:latin typeface="Consolas"/>
                <a:ea typeface="Consolas"/>
                <a:cs typeface="Consolas"/>
                <a:sym typeface="Consolas"/>
              </a:rPr>
              <a:t>       time.sleep(</a:t>
            </a:r>
            <a:r>
              <a:rPr lang="en-GB" sz="900" b="1">
                <a:solidFill>
                  <a:srgbClr val="0086B3"/>
                </a:solidFill>
                <a:highlight>
                  <a:srgbClr val="FFFFFF"/>
                </a:highlight>
                <a:latin typeface="Consolas"/>
                <a:ea typeface="Consolas"/>
                <a:cs typeface="Consolas"/>
                <a:sym typeface="Consolas"/>
              </a:rPr>
              <a:t>0.5</a:t>
            </a:r>
            <a:r>
              <a:rPr lang="en-GB" sz="900" b="1">
                <a:solidFill>
                  <a:srgbClr val="333333"/>
                </a:solidFill>
                <a:highlight>
                  <a:srgbClr val="FFFFFF"/>
                </a:highlight>
                <a:latin typeface="Consolas"/>
                <a:ea typeface="Consolas"/>
                <a:cs typeface="Consolas"/>
                <a:sym typeface="Consolas"/>
              </a:rPr>
              <a:t>)</a:t>
            </a:r>
          </a:p>
          <a:p>
            <a:pPr lvl="0">
              <a:lnSpc>
                <a:spcPct val="100000"/>
              </a:lnSpc>
              <a:spcBef>
                <a:spcPts val="0"/>
              </a:spcBef>
              <a:spcAft>
                <a:spcPts val="0"/>
              </a:spcAft>
              <a:buNone/>
            </a:pP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print</a:t>
            </a:r>
            <a:r>
              <a:rPr lang="en-GB" sz="900" b="1">
                <a:solidFill>
                  <a:srgbClr val="333333"/>
                </a:solidFill>
                <a:highlight>
                  <a:srgbClr val="FFFFFF"/>
                </a:highlight>
                <a:latin typeface="Consolas"/>
                <a:ea typeface="Consolas"/>
                <a:cs typeface="Consolas"/>
                <a:sym typeface="Consolas"/>
              </a:rPr>
              <a:t>(</a:t>
            </a:r>
            <a:r>
              <a:rPr lang="en-GB" sz="900" b="1">
                <a:solidFill>
                  <a:srgbClr val="183691"/>
                </a:solidFill>
                <a:highlight>
                  <a:srgbClr val="FFFFFF"/>
                </a:highlight>
                <a:latin typeface="Consolas"/>
                <a:ea typeface="Consolas"/>
                <a:cs typeface="Consolas"/>
                <a:sym typeface="Consolas"/>
              </a:rPr>
              <a:t>"blink"</a:t>
            </a:r>
            <a:r>
              <a:rPr lang="en-GB" sz="900" b="1">
                <a:solidFill>
                  <a:srgbClr val="333333"/>
                </a:solidFill>
                <a:highlight>
                  <a:srgbClr val="FFFFFF"/>
                </a:highlight>
                <a:latin typeface="Consolas"/>
                <a:ea typeface="Consolas"/>
                <a:cs typeface="Consolas"/>
                <a:sym typeface="Consolas"/>
              </a:rPr>
              <a:t>)</a:t>
            </a:r>
          </a:p>
          <a:p>
            <a:pPr lvl="0">
              <a:lnSpc>
                <a:spcPct val="100000"/>
              </a:lnSpc>
              <a:spcBef>
                <a:spcPts val="0"/>
              </a:spcBef>
              <a:spcAft>
                <a:spcPts val="0"/>
              </a:spcAft>
              <a:buNone/>
            </a:pPr>
            <a:r>
              <a:rPr lang="en-GB" sz="900" b="1">
                <a:solidFill>
                  <a:srgbClr val="A71D5D"/>
                </a:solidFill>
                <a:highlight>
                  <a:srgbClr val="FFFFFF"/>
                </a:highlight>
                <a:latin typeface="Consolas"/>
                <a:ea typeface="Consolas"/>
                <a:cs typeface="Consolas"/>
                <a:sym typeface="Consolas"/>
              </a:rPr>
              <a:t>except</a:t>
            </a: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KeyboardInterrupt</a:t>
            </a:r>
            <a:r>
              <a:rPr lang="en-GB" sz="900" b="1">
                <a:solidFill>
                  <a:srgbClr val="333333"/>
                </a:solidFill>
                <a:highlight>
                  <a:srgbClr val="FFFFFF"/>
                </a:highlight>
                <a:latin typeface="Consolas"/>
                <a:ea typeface="Consolas"/>
                <a:cs typeface="Consolas"/>
                <a:sym typeface="Consolas"/>
              </a:rPr>
              <a:t>:</a:t>
            </a:r>
          </a:p>
          <a:p>
            <a:pPr lvl="0">
              <a:lnSpc>
                <a:spcPct val="100000"/>
              </a:lnSpc>
              <a:spcBef>
                <a:spcPts val="0"/>
              </a:spcBef>
              <a:spcAft>
                <a:spcPts val="0"/>
              </a:spcAft>
              <a:buNone/>
            </a:pP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GPIO</a:t>
            </a:r>
            <a:r>
              <a:rPr lang="en-GB" sz="900" b="1">
                <a:solidFill>
                  <a:srgbClr val="333333"/>
                </a:solidFill>
                <a:highlight>
                  <a:srgbClr val="FFFFFF"/>
                </a:highlight>
                <a:latin typeface="Consolas"/>
                <a:ea typeface="Consolas"/>
                <a:cs typeface="Consolas"/>
                <a:sym typeface="Consolas"/>
              </a:rPr>
              <a:t>.cleanup()</a:t>
            </a:r>
          </a:p>
          <a:p>
            <a:pPr lvl="0">
              <a:lnSpc>
                <a:spcPct val="100000"/>
              </a:lnSpc>
              <a:spcBef>
                <a:spcPts val="0"/>
              </a:spcBef>
              <a:buNone/>
            </a:pPr>
            <a:endParaRPr/>
          </a:p>
        </p:txBody>
      </p:sp>
      <p:sp>
        <p:nvSpPr>
          <p:cNvPr id="1185" name="Shape 1185"/>
          <p:cNvSpPr txBox="1"/>
          <p:nvPr/>
        </p:nvSpPr>
        <p:spPr>
          <a:xfrm>
            <a:off x="0" y="4790625"/>
            <a:ext cx="9144000" cy="342300"/>
          </a:xfrm>
          <a:prstGeom prst="rect">
            <a:avLst/>
          </a:prstGeom>
          <a:noFill/>
          <a:ln>
            <a:noFill/>
          </a:ln>
        </p:spPr>
        <p:txBody>
          <a:bodyPr lIns="91425" tIns="91425" rIns="91425" bIns="91425" anchor="t" anchorCtr="0">
            <a:noAutofit/>
          </a:bodyPr>
          <a:lstStyle/>
          <a:p>
            <a:pPr lvl="0">
              <a:spcBef>
                <a:spcPts val="0"/>
              </a:spcBef>
              <a:buNone/>
            </a:pPr>
            <a:r>
              <a:rPr lang="en-GB"/>
              <a:t>Source: </a:t>
            </a:r>
            <a:r>
              <a:rPr lang="en-GB" u="sng">
                <a:solidFill>
                  <a:srgbClr val="0000FF"/>
                </a:solidFill>
                <a:hlinkClick r:id="rId3"/>
              </a:rPr>
              <a:t>https://github.com/pubnub/workshop-raspberrypi/blob/master/projects-python/led/led.py</a:t>
            </a:r>
          </a:p>
        </p:txBody>
      </p:sp>
      <p:sp>
        <p:nvSpPr>
          <p:cNvPr id="1186" name="Shape 11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133</a:t>
            </a:fld>
            <a:endParaRPr lang="en-GB"/>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Shape 1191"/>
          <p:cNvSpPr txBox="1">
            <a:spLocks noGrp="1"/>
          </p:cNvSpPr>
          <p:nvPr>
            <p:ph type="title"/>
          </p:nvPr>
        </p:nvSpPr>
        <p:spPr>
          <a:xfrm>
            <a:off x="311700" y="-78775"/>
            <a:ext cx="8520600" cy="358800"/>
          </a:xfrm>
          <a:prstGeom prst="rect">
            <a:avLst/>
          </a:prstGeom>
        </p:spPr>
        <p:txBody>
          <a:bodyPr lIns="91425" tIns="91425" rIns="91425" bIns="91425" anchor="t" anchorCtr="0">
            <a:noAutofit/>
          </a:bodyPr>
          <a:lstStyle/>
          <a:p>
            <a:pPr lvl="0" algn="ctr" rtl="0">
              <a:lnSpc>
                <a:spcPct val="120000"/>
              </a:lnSpc>
              <a:spcBef>
                <a:spcPts val="0"/>
              </a:spcBef>
              <a:spcAft>
                <a:spcPts val="1200"/>
              </a:spcAft>
              <a:buNone/>
            </a:pPr>
            <a:r>
              <a:rPr lang="en-GB" sz="1800" b="1">
                <a:solidFill>
                  <a:srgbClr val="333333"/>
                </a:solidFill>
              </a:rPr>
              <a:t>Hands-ON</a:t>
            </a:r>
          </a:p>
          <a:p>
            <a:pPr lvl="0" algn="ctr" rtl="0">
              <a:lnSpc>
                <a:spcPct val="120000"/>
              </a:lnSpc>
              <a:spcBef>
                <a:spcPts val="0"/>
              </a:spcBef>
              <a:spcAft>
                <a:spcPts val="1200"/>
              </a:spcAft>
              <a:buNone/>
            </a:pPr>
            <a:r>
              <a:rPr lang="en-GB" sz="1800" b="1">
                <a:solidFill>
                  <a:srgbClr val="333333"/>
                </a:solidFill>
              </a:rPr>
              <a:t>“Hello World” with PubNub Python APIs - </a:t>
            </a:r>
            <a:r>
              <a:rPr lang="en-GB" sz="1800" b="1" u="sng">
                <a:solidFill>
                  <a:schemeClr val="hlink"/>
                </a:solidFill>
                <a:hlinkClick r:id="rId3"/>
              </a:rPr>
              <a:t>Detailed steps are here</a:t>
            </a:r>
          </a:p>
          <a:p>
            <a:pPr lvl="0">
              <a:lnSpc>
                <a:spcPct val="120000"/>
              </a:lnSpc>
              <a:spcBef>
                <a:spcPts val="0"/>
              </a:spcBef>
              <a:spcAft>
                <a:spcPts val="1200"/>
              </a:spcAft>
              <a:buClr>
                <a:schemeClr val="dk1"/>
              </a:buClr>
              <a:buSzPct val="78571"/>
              <a:buFont typeface="Arial"/>
              <a:buNone/>
            </a:pPr>
            <a:r>
              <a:rPr lang="en-GB" sz="1400" b="1">
                <a:solidFill>
                  <a:srgbClr val="333333"/>
                </a:solidFill>
              </a:rPr>
              <a:t>o World with PubNub Python APIs</a:t>
            </a:r>
          </a:p>
          <a:p>
            <a:pPr lvl="0">
              <a:spcBef>
                <a:spcPts val="0"/>
              </a:spcBef>
              <a:buNone/>
            </a:pPr>
            <a:endParaRPr sz="1400"/>
          </a:p>
        </p:txBody>
      </p:sp>
      <p:sp>
        <p:nvSpPr>
          <p:cNvPr id="1192" name="Shape 119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193" name="Shape 1193"/>
          <p:cNvPicPr preferRelativeResize="0"/>
          <p:nvPr/>
        </p:nvPicPr>
        <p:blipFill>
          <a:blip r:embed="rId4">
            <a:alphaModFix/>
          </a:blip>
          <a:stretch>
            <a:fillRect/>
          </a:stretch>
        </p:blipFill>
        <p:spPr>
          <a:xfrm>
            <a:off x="311700" y="832875"/>
            <a:ext cx="8520598" cy="4310623"/>
          </a:xfrm>
          <a:prstGeom prst="rect">
            <a:avLst/>
          </a:prstGeom>
          <a:noFill/>
          <a:ln>
            <a:noFill/>
          </a:ln>
        </p:spPr>
      </p:pic>
      <p:sp>
        <p:nvSpPr>
          <p:cNvPr id="1194" name="Shape 119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134</a:t>
            </a:fld>
            <a:endParaRPr lang="en-GB"/>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Shape 1199"/>
          <p:cNvSpPr txBox="1">
            <a:spLocks noGrp="1"/>
          </p:cNvSpPr>
          <p:nvPr>
            <p:ph type="body" idx="1"/>
          </p:nvPr>
        </p:nvSpPr>
        <p:spPr>
          <a:xfrm>
            <a:off x="112550" y="45025"/>
            <a:ext cx="8936400" cy="4974300"/>
          </a:xfrm>
          <a:prstGeom prst="rect">
            <a:avLst/>
          </a:prstGeom>
        </p:spPr>
        <p:txBody>
          <a:bodyPr lIns="91425" tIns="91425" rIns="91425" bIns="91425" anchor="t" anchorCtr="0">
            <a:noAutofit/>
          </a:bodyPr>
          <a:lstStyle/>
          <a:p>
            <a:pPr lvl="0" algn="ctr" rtl="0">
              <a:lnSpc>
                <a:spcPct val="120000"/>
              </a:lnSpc>
              <a:spcBef>
                <a:spcPts val="0"/>
              </a:spcBef>
              <a:spcAft>
                <a:spcPts val="1200"/>
              </a:spcAft>
              <a:buNone/>
            </a:pPr>
            <a:r>
              <a:rPr lang="en-GB" sz="2400" b="1">
                <a:solidFill>
                  <a:srgbClr val="333333"/>
                </a:solidFill>
              </a:rPr>
              <a:t>IoT-fying Your LED</a:t>
            </a:r>
          </a:p>
          <a:p>
            <a:pPr lvl="0" algn="ctr">
              <a:lnSpc>
                <a:spcPct val="120000"/>
              </a:lnSpc>
              <a:spcBef>
                <a:spcPts val="0"/>
              </a:spcBef>
              <a:spcAft>
                <a:spcPts val="1200"/>
              </a:spcAft>
              <a:buClr>
                <a:schemeClr val="dk1"/>
              </a:buClr>
              <a:buSzPct val="45833"/>
              <a:buFont typeface="Arial"/>
              <a:buNone/>
            </a:pPr>
            <a:r>
              <a:rPr lang="en-GB" sz="2400" b="1">
                <a:solidFill>
                  <a:srgbClr val="333333"/>
                </a:solidFill>
              </a:rPr>
              <a:t>Remote-controlling LED from Web Interface</a:t>
            </a:r>
          </a:p>
          <a:p>
            <a:pPr lvl="0">
              <a:spcBef>
                <a:spcPts val="0"/>
              </a:spcBef>
              <a:buNone/>
            </a:pPr>
            <a:endParaRPr/>
          </a:p>
          <a:p>
            <a:pPr lvl="0">
              <a:spcBef>
                <a:spcPts val="0"/>
              </a:spcBef>
              <a:buNone/>
            </a:pPr>
            <a:r>
              <a:rPr lang="en-GB"/>
              <a:t>							</a:t>
            </a:r>
            <a:r>
              <a:rPr lang="en-GB" u="sng">
                <a:solidFill>
                  <a:schemeClr val="hlink"/>
                </a:solidFill>
                <a:hlinkClick r:id="rId3"/>
              </a:rPr>
              <a:t>GitHub Source Code</a:t>
            </a:r>
          </a:p>
        </p:txBody>
      </p:sp>
      <p:pic>
        <p:nvPicPr>
          <p:cNvPr id="1200" name="Shape 1200"/>
          <p:cNvPicPr preferRelativeResize="0"/>
          <p:nvPr/>
        </p:nvPicPr>
        <p:blipFill rotWithShape="1">
          <a:blip r:embed="rId4">
            <a:alphaModFix/>
          </a:blip>
          <a:srcRect r="7842" b="54926"/>
          <a:stretch/>
        </p:blipFill>
        <p:spPr>
          <a:xfrm>
            <a:off x="150375" y="2702050"/>
            <a:ext cx="8843248" cy="2317274"/>
          </a:xfrm>
          <a:prstGeom prst="rect">
            <a:avLst/>
          </a:prstGeom>
          <a:noFill/>
          <a:ln>
            <a:noFill/>
          </a:ln>
        </p:spPr>
      </p:pic>
      <p:sp>
        <p:nvSpPr>
          <p:cNvPr id="1201" name="Shape 1201"/>
          <p:cNvSpPr txBox="1"/>
          <p:nvPr/>
        </p:nvSpPr>
        <p:spPr>
          <a:xfrm>
            <a:off x="-95050" y="1227050"/>
            <a:ext cx="9144000" cy="3150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chemeClr val="hlink"/>
                </a:solidFill>
                <a:hlinkClick r:id="rId5"/>
              </a:rPr>
              <a:t>100.xd09spz04.appspot.com</a:t>
            </a:r>
          </a:p>
        </p:txBody>
      </p:sp>
      <p:sp>
        <p:nvSpPr>
          <p:cNvPr id="1202" name="Shape 1202"/>
          <p:cNvSpPr txBox="1"/>
          <p:nvPr/>
        </p:nvSpPr>
        <p:spPr>
          <a:xfrm>
            <a:off x="0" y="2273675"/>
            <a:ext cx="9144000" cy="3150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chemeClr val="hlink"/>
                </a:solidFill>
                <a:hlinkClick r:id="rId6"/>
              </a:rPr>
              <a:t>https://www.pubnub.com/console</a:t>
            </a:r>
          </a:p>
        </p:txBody>
      </p:sp>
      <p:sp>
        <p:nvSpPr>
          <p:cNvPr id="1203" name="Shape 120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135</a:t>
            </a:fld>
            <a:endParaRPr lang="en-GB"/>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Shape 1208"/>
          <p:cNvSpPr txBox="1">
            <a:spLocks noGrp="1"/>
          </p:cNvSpPr>
          <p:nvPr>
            <p:ph type="title"/>
          </p:nvPr>
        </p:nvSpPr>
        <p:spPr>
          <a:xfrm>
            <a:off x="311700" y="0"/>
            <a:ext cx="8520600" cy="348900"/>
          </a:xfrm>
          <a:prstGeom prst="rect">
            <a:avLst/>
          </a:prstGeom>
        </p:spPr>
        <p:txBody>
          <a:bodyPr lIns="91425" tIns="91425" rIns="91425" bIns="91425" anchor="t" anchorCtr="0">
            <a:noAutofit/>
          </a:bodyPr>
          <a:lstStyle/>
          <a:p>
            <a:pPr lvl="0" algn="ctr">
              <a:spcBef>
                <a:spcPts val="0"/>
              </a:spcBef>
              <a:buNone/>
            </a:pPr>
            <a:r>
              <a:rPr lang="en-GB" sz="1000" b="1"/>
              <a:t>Source Code - remote-led.py</a:t>
            </a:r>
          </a:p>
        </p:txBody>
      </p:sp>
      <p:sp>
        <p:nvSpPr>
          <p:cNvPr id="1209" name="Shape 1209"/>
          <p:cNvSpPr txBox="1">
            <a:spLocks noGrp="1"/>
          </p:cNvSpPr>
          <p:nvPr>
            <p:ph type="body" idx="1"/>
          </p:nvPr>
        </p:nvSpPr>
        <p:spPr>
          <a:xfrm>
            <a:off x="103800" y="236350"/>
            <a:ext cx="8936400" cy="48396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100000"/>
              <a:buFont typeface="Arial"/>
              <a:buNone/>
            </a:pPr>
            <a:r>
              <a:rPr lang="en-GB" sz="1100">
                <a:solidFill>
                  <a:srgbClr val="000000"/>
                </a:solidFill>
              </a:rPr>
              <a:t>import RPi.GPIO as GPIO</a:t>
            </a:r>
          </a:p>
          <a:p>
            <a:pPr lvl="0">
              <a:lnSpc>
                <a:spcPct val="100000"/>
              </a:lnSpc>
              <a:spcBef>
                <a:spcPts val="0"/>
              </a:spcBef>
              <a:spcAft>
                <a:spcPts val="0"/>
              </a:spcAft>
              <a:buClr>
                <a:schemeClr val="dk1"/>
              </a:buClr>
              <a:buSzPct val="100000"/>
              <a:buFont typeface="Arial"/>
              <a:buNone/>
            </a:pPr>
            <a:r>
              <a:rPr lang="en-GB" sz="1100">
                <a:solidFill>
                  <a:srgbClr val="000000"/>
                </a:solidFill>
              </a:rPr>
              <a:t>import time</a:t>
            </a:r>
          </a:p>
          <a:p>
            <a:pPr lvl="0">
              <a:lnSpc>
                <a:spcPct val="100000"/>
              </a:lnSpc>
              <a:spcBef>
                <a:spcPts val="0"/>
              </a:spcBef>
              <a:spcAft>
                <a:spcPts val="0"/>
              </a:spcAft>
              <a:buClr>
                <a:schemeClr val="dk1"/>
              </a:buClr>
              <a:buSzPct val="100000"/>
              <a:buFont typeface="Arial"/>
              <a:buNone/>
            </a:pPr>
            <a:r>
              <a:rPr lang="en-GB" sz="1100">
                <a:solidFill>
                  <a:srgbClr val="000000"/>
                </a:solidFill>
              </a:rPr>
              <a:t>import sys</a:t>
            </a:r>
          </a:p>
          <a:p>
            <a:pPr lvl="0">
              <a:lnSpc>
                <a:spcPct val="100000"/>
              </a:lnSpc>
              <a:spcBef>
                <a:spcPts val="0"/>
              </a:spcBef>
              <a:spcAft>
                <a:spcPts val="0"/>
              </a:spcAft>
              <a:buClr>
                <a:schemeClr val="dk1"/>
              </a:buClr>
              <a:buSzPct val="100000"/>
              <a:buFont typeface="Arial"/>
              <a:buNone/>
            </a:pPr>
            <a:r>
              <a:rPr lang="en-GB" sz="1100">
                <a:solidFill>
                  <a:srgbClr val="000000"/>
                </a:solidFill>
              </a:rPr>
              <a:t>from pubnub import Pubnub</a:t>
            </a:r>
          </a:p>
          <a:p>
            <a:pPr lvl="0">
              <a:lnSpc>
                <a:spcPct val="100000"/>
              </a:lnSpc>
              <a:spcBef>
                <a:spcPts val="0"/>
              </a:spcBef>
              <a:spcAft>
                <a:spcPts val="0"/>
              </a:spcAft>
              <a:buClr>
                <a:schemeClr val="dk1"/>
              </a:buClr>
              <a:buSzPct val="100000"/>
              <a:buFont typeface="Arial"/>
              <a:buNone/>
            </a:pPr>
            <a:r>
              <a:rPr lang="en-GB" sz="1100">
                <a:solidFill>
                  <a:srgbClr val="000000"/>
                </a:solidFill>
              </a:rPr>
              <a:t>GPIO.setmode (GPIO.BCM)</a:t>
            </a:r>
          </a:p>
          <a:p>
            <a:pPr lvl="0">
              <a:lnSpc>
                <a:spcPct val="100000"/>
              </a:lnSpc>
              <a:spcBef>
                <a:spcPts val="0"/>
              </a:spcBef>
              <a:spcAft>
                <a:spcPts val="0"/>
              </a:spcAft>
              <a:buClr>
                <a:schemeClr val="dk1"/>
              </a:buClr>
              <a:buSzPct val="100000"/>
              <a:buFont typeface="Arial"/>
              <a:buNone/>
            </a:pPr>
            <a:r>
              <a:rPr lang="en-GB" sz="1100">
                <a:solidFill>
                  <a:srgbClr val="000000"/>
                </a:solidFill>
              </a:rPr>
              <a:t>LED_PIN = 23</a:t>
            </a:r>
          </a:p>
          <a:p>
            <a:pPr lvl="0">
              <a:lnSpc>
                <a:spcPct val="100000"/>
              </a:lnSpc>
              <a:spcBef>
                <a:spcPts val="0"/>
              </a:spcBef>
              <a:spcAft>
                <a:spcPts val="0"/>
              </a:spcAft>
              <a:buClr>
                <a:schemeClr val="dk1"/>
              </a:buClr>
              <a:buSzPct val="100000"/>
              <a:buFont typeface="Arial"/>
              <a:buNone/>
            </a:pPr>
            <a:r>
              <a:rPr lang="en-GB" sz="1100">
                <a:solidFill>
                  <a:srgbClr val="000000"/>
                </a:solidFill>
              </a:rPr>
              <a:t>GPIO.setup(LED_PIN,GPIO.OUT)                               </a:t>
            </a:r>
          </a:p>
          <a:p>
            <a:pPr lvl="0">
              <a:lnSpc>
                <a:spcPct val="100000"/>
              </a:lnSpc>
              <a:spcBef>
                <a:spcPts val="0"/>
              </a:spcBef>
              <a:spcAft>
                <a:spcPts val="0"/>
              </a:spcAft>
              <a:buClr>
                <a:schemeClr val="dk1"/>
              </a:buClr>
              <a:buSzPct val="100000"/>
              <a:buFont typeface="Arial"/>
              <a:buNone/>
            </a:pPr>
            <a:r>
              <a:rPr lang="en-GB" sz="1100">
                <a:solidFill>
                  <a:srgbClr val="000000"/>
                </a:solidFill>
              </a:rPr>
              <a:t>STATUS = 'ON'</a:t>
            </a:r>
          </a:p>
          <a:p>
            <a:pPr lvl="0">
              <a:lnSpc>
                <a:spcPct val="100000"/>
              </a:lnSpc>
              <a:spcBef>
                <a:spcPts val="0"/>
              </a:spcBef>
              <a:spcAft>
                <a:spcPts val="0"/>
              </a:spcAft>
              <a:buClr>
                <a:schemeClr val="dk1"/>
              </a:buClr>
              <a:buSzPct val="100000"/>
              <a:buFont typeface="Arial"/>
              <a:buNone/>
            </a:pPr>
            <a:r>
              <a:rPr lang="en-GB" sz="1100">
                <a:solidFill>
                  <a:srgbClr val="000000"/>
                </a:solidFill>
              </a:rPr>
              <a:t>pubnub = Pubnub(publish_key='pub-c-ef38b8f7-26ee-4ea7-9ed0-f2cc6b384f95', subscribe_key='sub-c-79cd1830-2ef0-11e6-9327-02ee2ddab7fe')</a:t>
            </a:r>
          </a:p>
          <a:p>
            <a:pPr lvl="0">
              <a:lnSpc>
                <a:spcPct val="100000"/>
              </a:lnSpc>
              <a:spcBef>
                <a:spcPts val="0"/>
              </a:spcBef>
              <a:spcAft>
                <a:spcPts val="0"/>
              </a:spcAft>
              <a:buClr>
                <a:schemeClr val="dk1"/>
              </a:buClr>
              <a:buSzPct val="100000"/>
              <a:buFont typeface="Arial"/>
              <a:buNone/>
            </a:pPr>
            <a:r>
              <a:rPr lang="en-GB" sz="1100">
                <a:solidFill>
                  <a:srgbClr val="000000"/>
                </a:solidFill>
              </a:rPr>
              <a:t>channel = 'weblednew'</a:t>
            </a:r>
          </a:p>
          <a:p>
            <a:pPr lvl="0">
              <a:lnSpc>
                <a:spcPct val="100000"/>
              </a:lnSpc>
              <a:spcBef>
                <a:spcPts val="0"/>
              </a:spcBef>
              <a:spcAft>
                <a:spcPts val="0"/>
              </a:spcAft>
              <a:buClr>
                <a:schemeClr val="dk1"/>
              </a:buClr>
              <a:buSzPct val="100000"/>
              <a:buFont typeface="Arial"/>
              <a:buNone/>
            </a:pPr>
            <a:r>
              <a:rPr lang="en-GB" sz="1100">
                <a:solidFill>
                  <a:srgbClr val="000000"/>
                </a:solidFill>
              </a:rPr>
              <a:t>GPIO.output(LED_PIN, True)</a:t>
            </a:r>
          </a:p>
          <a:p>
            <a:pPr lvl="0">
              <a:lnSpc>
                <a:spcPct val="100000"/>
              </a:lnSpc>
              <a:spcBef>
                <a:spcPts val="0"/>
              </a:spcBef>
              <a:spcAft>
                <a:spcPts val="0"/>
              </a:spcAft>
              <a:buClr>
                <a:schemeClr val="dk1"/>
              </a:buClr>
              <a:buSzPct val="100000"/>
              <a:buFont typeface="Arial"/>
              <a:buNone/>
            </a:pPr>
            <a:r>
              <a:rPr lang="en-GB" sz="1100">
                <a:solidFill>
                  <a:srgbClr val="000000"/>
                </a:solidFill>
              </a:rPr>
              <a:t>def _callback(m, channel):</a:t>
            </a:r>
          </a:p>
          <a:p>
            <a:pPr lvl="0">
              <a:lnSpc>
                <a:spcPct val="100000"/>
              </a:lnSpc>
              <a:spcBef>
                <a:spcPts val="0"/>
              </a:spcBef>
              <a:spcAft>
                <a:spcPts val="0"/>
              </a:spcAft>
              <a:buClr>
                <a:schemeClr val="dk1"/>
              </a:buClr>
              <a:buSzPct val="100000"/>
              <a:buFont typeface="Arial"/>
              <a:buNone/>
            </a:pPr>
            <a:r>
              <a:rPr lang="en-GB" sz="1100">
                <a:solidFill>
                  <a:srgbClr val="000000"/>
                </a:solidFill>
              </a:rPr>
              <a:t>        print(m)</a:t>
            </a:r>
          </a:p>
          <a:p>
            <a:pPr lvl="0">
              <a:lnSpc>
                <a:spcPct val="100000"/>
              </a:lnSpc>
              <a:spcBef>
                <a:spcPts val="0"/>
              </a:spcBef>
              <a:spcAft>
                <a:spcPts val="0"/>
              </a:spcAft>
              <a:buClr>
                <a:schemeClr val="dk1"/>
              </a:buClr>
              <a:buSzPct val="100000"/>
              <a:buFont typeface="Arial"/>
              <a:buNone/>
            </a:pPr>
            <a:r>
              <a:rPr lang="en-GB" sz="1100">
                <a:solidFill>
                  <a:srgbClr val="000000"/>
                </a:solidFill>
              </a:rPr>
              <a:t>        if m["led"] == 1:</a:t>
            </a:r>
          </a:p>
          <a:p>
            <a:pPr lvl="0">
              <a:lnSpc>
                <a:spcPct val="100000"/>
              </a:lnSpc>
              <a:spcBef>
                <a:spcPts val="0"/>
              </a:spcBef>
              <a:spcAft>
                <a:spcPts val="0"/>
              </a:spcAft>
              <a:buClr>
                <a:schemeClr val="dk1"/>
              </a:buClr>
              <a:buSzPct val="100000"/>
              <a:buFont typeface="Arial"/>
              <a:buNone/>
            </a:pPr>
            <a:r>
              <a:rPr lang="en-GB" sz="1100">
                <a:solidFill>
                  <a:srgbClr val="000000"/>
                </a:solidFill>
              </a:rPr>
              <a:t>                GPIO.output(LED_PIN, True)</a:t>
            </a:r>
          </a:p>
          <a:p>
            <a:pPr lvl="0">
              <a:lnSpc>
                <a:spcPct val="100000"/>
              </a:lnSpc>
              <a:spcBef>
                <a:spcPts val="0"/>
              </a:spcBef>
              <a:spcAft>
                <a:spcPts val="0"/>
              </a:spcAft>
              <a:buClr>
                <a:schemeClr val="dk1"/>
              </a:buClr>
              <a:buSzPct val="100000"/>
              <a:buFont typeface="Arial"/>
              <a:buNone/>
            </a:pPr>
            <a:r>
              <a:rPr lang="en-GB" sz="1100">
                <a:solidFill>
                  <a:srgbClr val="000000"/>
                </a:solidFill>
              </a:rPr>
              <a:t>                print('on-led')</a:t>
            </a:r>
          </a:p>
          <a:p>
            <a:pPr lvl="0">
              <a:lnSpc>
                <a:spcPct val="100000"/>
              </a:lnSpc>
              <a:spcBef>
                <a:spcPts val="0"/>
              </a:spcBef>
              <a:spcAft>
                <a:spcPts val="0"/>
              </a:spcAft>
              <a:buClr>
                <a:schemeClr val="dk1"/>
              </a:buClr>
              <a:buSzPct val="100000"/>
              <a:buFont typeface="Arial"/>
              <a:buNone/>
            </a:pPr>
            <a:r>
              <a:rPr lang="en-GB" sz="1100">
                <a:solidFill>
                  <a:srgbClr val="000000"/>
                </a:solidFill>
              </a:rPr>
              <a:t>                STATUS = 'ON'</a:t>
            </a:r>
          </a:p>
          <a:p>
            <a:pPr lvl="0">
              <a:lnSpc>
                <a:spcPct val="100000"/>
              </a:lnSpc>
              <a:spcBef>
                <a:spcPts val="0"/>
              </a:spcBef>
              <a:spcAft>
                <a:spcPts val="0"/>
              </a:spcAft>
              <a:buClr>
                <a:schemeClr val="dk1"/>
              </a:buClr>
              <a:buSzPct val="100000"/>
              <a:buFont typeface="Arial"/>
              <a:buNone/>
            </a:pPr>
            <a:r>
              <a:rPr lang="en-GB" sz="1100">
                <a:solidFill>
                  <a:srgbClr val="000000"/>
                </a:solidFill>
              </a:rPr>
              <a:t>        else:</a:t>
            </a:r>
          </a:p>
          <a:p>
            <a:pPr lvl="0">
              <a:lnSpc>
                <a:spcPct val="100000"/>
              </a:lnSpc>
              <a:spcBef>
                <a:spcPts val="0"/>
              </a:spcBef>
              <a:spcAft>
                <a:spcPts val="0"/>
              </a:spcAft>
              <a:buClr>
                <a:schemeClr val="dk1"/>
              </a:buClr>
              <a:buSzPct val="100000"/>
              <a:buFont typeface="Arial"/>
              <a:buNone/>
            </a:pPr>
            <a:r>
              <a:rPr lang="en-GB" sz="1100">
                <a:solidFill>
                  <a:srgbClr val="000000"/>
                </a:solidFill>
              </a:rPr>
              <a:t>                GPIO.output(LED_PIN, False)</a:t>
            </a:r>
          </a:p>
          <a:p>
            <a:pPr lvl="0">
              <a:lnSpc>
                <a:spcPct val="100000"/>
              </a:lnSpc>
              <a:spcBef>
                <a:spcPts val="0"/>
              </a:spcBef>
              <a:spcAft>
                <a:spcPts val="0"/>
              </a:spcAft>
              <a:buClr>
                <a:schemeClr val="dk1"/>
              </a:buClr>
              <a:buSzPct val="100000"/>
              <a:buFont typeface="Arial"/>
              <a:buNone/>
            </a:pPr>
            <a:r>
              <a:rPr lang="en-GB" sz="1100">
                <a:solidFill>
                  <a:srgbClr val="000000"/>
                </a:solidFill>
              </a:rPr>
              <a:t>                print('off-led')</a:t>
            </a:r>
          </a:p>
          <a:p>
            <a:pPr lvl="0">
              <a:lnSpc>
                <a:spcPct val="100000"/>
              </a:lnSpc>
              <a:spcBef>
                <a:spcPts val="0"/>
              </a:spcBef>
              <a:spcAft>
                <a:spcPts val="0"/>
              </a:spcAft>
              <a:buClr>
                <a:schemeClr val="dk1"/>
              </a:buClr>
              <a:buSzPct val="100000"/>
              <a:buFont typeface="Arial"/>
              <a:buNone/>
            </a:pPr>
            <a:r>
              <a:rPr lang="en-GB" sz="1100">
                <a:solidFill>
                  <a:srgbClr val="000000"/>
                </a:solidFill>
              </a:rPr>
              <a:t>                STATUS = 'OFF'</a:t>
            </a:r>
          </a:p>
          <a:p>
            <a:pPr lvl="0">
              <a:lnSpc>
                <a:spcPct val="100000"/>
              </a:lnSpc>
              <a:spcBef>
                <a:spcPts val="0"/>
              </a:spcBef>
              <a:spcAft>
                <a:spcPts val="0"/>
              </a:spcAft>
              <a:buClr>
                <a:schemeClr val="dk1"/>
              </a:buClr>
              <a:buSzPct val="100000"/>
              <a:buFont typeface="Arial"/>
              <a:buNone/>
            </a:pPr>
            <a:r>
              <a:rPr lang="en-GB" sz="1100">
                <a:solidFill>
                  <a:srgbClr val="000000"/>
                </a:solidFill>
              </a:rPr>
              <a:t>            </a:t>
            </a:r>
          </a:p>
          <a:p>
            <a:pPr lvl="0">
              <a:lnSpc>
                <a:spcPct val="100000"/>
              </a:lnSpc>
              <a:spcBef>
                <a:spcPts val="0"/>
              </a:spcBef>
              <a:spcAft>
                <a:spcPts val="0"/>
              </a:spcAft>
              <a:buClr>
                <a:schemeClr val="dk1"/>
              </a:buClr>
              <a:buSzPct val="100000"/>
              <a:buFont typeface="Arial"/>
              <a:buNone/>
            </a:pPr>
            <a:r>
              <a:rPr lang="en-GB" sz="1100">
                <a:solidFill>
                  <a:srgbClr val="000000"/>
                </a:solidFill>
              </a:rPr>
              <a:t>def _error(m):</a:t>
            </a:r>
          </a:p>
          <a:p>
            <a:pPr lvl="0">
              <a:lnSpc>
                <a:spcPct val="100000"/>
              </a:lnSpc>
              <a:spcBef>
                <a:spcPts val="0"/>
              </a:spcBef>
              <a:spcAft>
                <a:spcPts val="0"/>
              </a:spcAft>
              <a:buClr>
                <a:schemeClr val="dk1"/>
              </a:buClr>
              <a:buSzPct val="100000"/>
              <a:buFont typeface="Arial"/>
              <a:buNone/>
            </a:pPr>
            <a:r>
              <a:rPr lang="en-GB" sz="1100">
                <a:solidFill>
                  <a:srgbClr val="000000"/>
                </a:solidFill>
              </a:rPr>
              <a:t>	print(m)</a:t>
            </a:r>
          </a:p>
          <a:p>
            <a:pPr lvl="0">
              <a:lnSpc>
                <a:spcPct val="100000"/>
              </a:lnSpc>
              <a:spcBef>
                <a:spcPts val="0"/>
              </a:spcBef>
              <a:spcAft>
                <a:spcPts val="0"/>
              </a:spcAft>
              <a:buClr>
                <a:schemeClr val="dk1"/>
              </a:buClr>
              <a:buSzPct val="100000"/>
              <a:buFont typeface="Arial"/>
              <a:buNone/>
            </a:pPr>
            <a:r>
              <a:rPr lang="en-GB" sz="1100">
                <a:solidFill>
                  <a:srgbClr val="000000"/>
                </a:solidFill>
              </a:rPr>
              <a:t> </a:t>
            </a:r>
          </a:p>
          <a:p>
            <a:pPr lvl="0">
              <a:lnSpc>
                <a:spcPct val="100000"/>
              </a:lnSpc>
              <a:spcBef>
                <a:spcPts val="0"/>
              </a:spcBef>
              <a:spcAft>
                <a:spcPts val="0"/>
              </a:spcAft>
              <a:buClr>
                <a:schemeClr val="dk1"/>
              </a:buClr>
              <a:buSzPct val="100000"/>
              <a:buFont typeface="Arial"/>
              <a:buNone/>
            </a:pPr>
            <a:r>
              <a:rPr lang="en-GB" sz="1100">
                <a:solidFill>
                  <a:srgbClr val="000000"/>
                </a:solidFill>
              </a:rPr>
              <a:t>pubnub.subscribe(channels=channel, callback=_callback, error=_error)</a:t>
            </a:r>
          </a:p>
          <a:p>
            <a:pPr lvl="0">
              <a:lnSpc>
                <a:spcPct val="100000"/>
              </a:lnSpc>
              <a:spcBef>
                <a:spcPts val="0"/>
              </a:spcBef>
              <a:spcAft>
                <a:spcPts val="0"/>
              </a:spcAft>
              <a:buClr>
                <a:schemeClr val="dk1"/>
              </a:buClr>
              <a:buSzPct val="100000"/>
              <a:buFont typeface="Arial"/>
              <a:buNone/>
            </a:pPr>
            <a:r>
              <a:rPr lang="en-GB" sz="1100">
                <a:solidFill>
                  <a:srgbClr val="000000"/>
                </a:solidFill>
              </a:rPr>
              <a:t>#pubnub.publish(channel='weblednew', message=STATUS, error=_error)</a:t>
            </a:r>
          </a:p>
          <a:p>
            <a:pPr lvl="0">
              <a:lnSpc>
                <a:spcPct val="100000"/>
              </a:lnSpc>
              <a:spcBef>
                <a:spcPts val="0"/>
              </a:spcBef>
              <a:spcAft>
                <a:spcPts val="0"/>
              </a:spcAft>
              <a:buClr>
                <a:schemeClr val="dk1"/>
              </a:buClr>
              <a:buSzPct val="100000"/>
              <a:buFont typeface="Arial"/>
              <a:buNone/>
            </a:pPr>
            <a:endParaRPr sz="1100">
              <a:solidFill>
                <a:srgbClr val="000000"/>
              </a:solidFill>
            </a:endParaRPr>
          </a:p>
          <a:p>
            <a:pPr lvl="0">
              <a:lnSpc>
                <a:spcPct val="100000"/>
              </a:lnSpc>
              <a:spcBef>
                <a:spcPts val="0"/>
              </a:spcBef>
              <a:spcAft>
                <a:spcPts val="0"/>
              </a:spcAft>
              <a:buNone/>
            </a:pPr>
            <a:endParaRPr sz="1100">
              <a:solidFill>
                <a:srgbClr val="000000"/>
              </a:solidFill>
            </a:endParaRPr>
          </a:p>
        </p:txBody>
      </p:sp>
      <p:sp>
        <p:nvSpPr>
          <p:cNvPr id="1210" name="Shape 1210"/>
          <p:cNvSpPr txBox="1">
            <a:spLocks noGrp="1"/>
          </p:cNvSpPr>
          <p:nvPr>
            <p:ph type="body" idx="1"/>
          </p:nvPr>
        </p:nvSpPr>
        <p:spPr>
          <a:xfrm>
            <a:off x="6817050" y="191325"/>
            <a:ext cx="2063100" cy="4783500"/>
          </a:xfrm>
          <a:prstGeom prst="rect">
            <a:avLst/>
          </a:prstGeom>
        </p:spPr>
        <p:txBody>
          <a:bodyPr lIns="91425" tIns="91425" rIns="91425" bIns="91425" anchor="t" anchorCtr="0">
            <a:noAutofit/>
          </a:bodyPr>
          <a:lstStyle/>
          <a:p>
            <a:pPr lvl="0" algn="ctr" rtl="0">
              <a:spcBef>
                <a:spcPts val="0"/>
              </a:spcBef>
              <a:spcAft>
                <a:spcPts val="0"/>
              </a:spcAft>
              <a:buClr>
                <a:schemeClr val="dk1"/>
              </a:buClr>
              <a:buSzPct val="61111"/>
              <a:buFont typeface="Arial"/>
              <a:buNone/>
            </a:pPr>
            <a:r>
              <a:rPr lang="en-GB">
                <a:solidFill>
                  <a:srgbClr val="980000"/>
                </a:solidFill>
              </a:rPr>
              <a:t>OUTPUT</a:t>
            </a:r>
          </a:p>
          <a:p>
            <a:pPr lvl="0" algn="ctr" rtl="0">
              <a:spcBef>
                <a:spcPts val="0"/>
              </a:spcBef>
              <a:spcAft>
                <a:spcPts val="0"/>
              </a:spcAft>
              <a:buClr>
                <a:schemeClr val="dk1"/>
              </a:buClr>
              <a:buSzPct val="61111"/>
              <a:buFont typeface="Arial"/>
              <a:buNone/>
            </a:pPr>
            <a:r>
              <a:rPr lang="en-GB"/>
              <a:t>&gt;&gt;&gt; </a:t>
            </a:r>
            <a:r>
              <a:rPr lang="en-GB">
                <a:solidFill>
                  <a:srgbClr val="0000FF"/>
                </a:solidFill>
              </a:rPr>
              <a:t>{u'led': 2}</a:t>
            </a:r>
          </a:p>
          <a:p>
            <a:pPr lvl="0" algn="ctr" rtl="0">
              <a:spcBef>
                <a:spcPts val="0"/>
              </a:spcBef>
              <a:spcAft>
                <a:spcPts val="0"/>
              </a:spcAft>
              <a:buClr>
                <a:schemeClr val="dk1"/>
              </a:buClr>
              <a:buSzPct val="61111"/>
              <a:buFont typeface="Arial"/>
              <a:buNone/>
            </a:pPr>
            <a:r>
              <a:rPr lang="en-GB">
                <a:solidFill>
                  <a:srgbClr val="0000FF"/>
                </a:solidFill>
              </a:rPr>
              <a:t>off-led</a:t>
            </a:r>
          </a:p>
          <a:p>
            <a:pPr lvl="0" algn="ctr" rtl="0">
              <a:spcBef>
                <a:spcPts val="0"/>
              </a:spcBef>
              <a:spcAft>
                <a:spcPts val="0"/>
              </a:spcAft>
              <a:buClr>
                <a:schemeClr val="dk1"/>
              </a:buClr>
              <a:buSzPct val="61111"/>
              <a:buFont typeface="Arial"/>
              <a:buNone/>
            </a:pPr>
            <a:r>
              <a:rPr lang="en-GB">
                <a:solidFill>
                  <a:srgbClr val="0000FF"/>
                </a:solidFill>
              </a:rPr>
              <a:t>{u'led': 1}</a:t>
            </a:r>
          </a:p>
          <a:p>
            <a:pPr lvl="0" algn="ctr" rtl="0">
              <a:spcBef>
                <a:spcPts val="0"/>
              </a:spcBef>
              <a:spcAft>
                <a:spcPts val="0"/>
              </a:spcAft>
              <a:buClr>
                <a:schemeClr val="dk1"/>
              </a:buClr>
              <a:buSzPct val="61111"/>
              <a:buFont typeface="Arial"/>
              <a:buNone/>
            </a:pPr>
            <a:r>
              <a:rPr lang="en-GB">
                <a:solidFill>
                  <a:srgbClr val="0000FF"/>
                </a:solidFill>
              </a:rPr>
              <a:t>on-led</a:t>
            </a:r>
          </a:p>
          <a:p>
            <a:pPr lvl="0" algn="ctr" rtl="0">
              <a:spcBef>
                <a:spcPts val="0"/>
              </a:spcBef>
              <a:spcAft>
                <a:spcPts val="0"/>
              </a:spcAft>
              <a:buClr>
                <a:schemeClr val="dk1"/>
              </a:buClr>
              <a:buSzPct val="61111"/>
              <a:buFont typeface="Arial"/>
              <a:buNone/>
            </a:pPr>
            <a:r>
              <a:rPr lang="en-GB">
                <a:solidFill>
                  <a:srgbClr val="0000FF"/>
                </a:solidFill>
              </a:rPr>
              <a:t>{u'led': 2}</a:t>
            </a:r>
          </a:p>
          <a:p>
            <a:pPr lvl="0" algn="ctr" rtl="0">
              <a:spcBef>
                <a:spcPts val="0"/>
              </a:spcBef>
              <a:spcAft>
                <a:spcPts val="0"/>
              </a:spcAft>
              <a:buClr>
                <a:schemeClr val="dk1"/>
              </a:buClr>
              <a:buSzPct val="61111"/>
              <a:buFont typeface="Arial"/>
              <a:buNone/>
            </a:pPr>
            <a:r>
              <a:rPr lang="en-GB">
                <a:solidFill>
                  <a:srgbClr val="0000FF"/>
                </a:solidFill>
              </a:rPr>
              <a:t>off-led</a:t>
            </a:r>
          </a:p>
          <a:p>
            <a:pPr lvl="0" algn="ctr" rtl="0">
              <a:spcBef>
                <a:spcPts val="0"/>
              </a:spcBef>
              <a:spcAft>
                <a:spcPts val="0"/>
              </a:spcAft>
              <a:buClr>
                <a:schemeClr val="dk1"/>
              </a:buClr>
              <a:buSzPct val="61111"/>
              <a:buFont typeface="Arial"/>
              <a:buNone/>
            </a:pPr>
            <a:r>
              <a:rPr lang="en-GB">
                <a:solidFill>
                  <a:srgbClr val="0000FF"/>
                </a:solidFill>
              </a:rPr>
              <a:t>{u'led': 1}</a:t>
            </a:r>
          </a:p>
          <a:p>
            <a:pPr lvl="0" algn="ctr" rtl="0">
              <a:spcBef>
                <a:spcPts val="0"/>
              </a:spcBef>
              <a:spcAft>
                <a:spcPts val="0"/>
              </a:spcAft>
              <a:buClr>
                <a:schemeClr val="dk1"/>
              </a:buClr>
              <a:buSzPct val="61111"/>
              <a:buFont typeface="Arial"/>
              <a:buNone/>
            </a:pPr>
            <a:r>
              <a:rPr lang="en-GB">
                <a:solidFill>
                  <a:srgbClr val="0000FF"/>
                </a:solidFill>
              </a:rPr>
              <a:t>on-led</a:t>
            </a:r>
          </a:p>
          <a:p>
            <a:pPr lvl="0" algn="ctr" rtl="0">
              <a:spcBef>
                <a:spcPts val="0"/>
              </a:spcBef>
              <a:spcAft>
                <a:spcPts val="0"/>
              </a:spcAft>
              <a:buClr>
                <a:schemeClr val="dk1"/>
              </a:buClr>
              <a:buSzPct val="61111"/>
              <a:buFont typeface="Arial"/>
              <a:buNone/>
            </a:pPr>
            <a:r>
              <a:rPr lang="en-GB">
                <a:solidFill>
                  <a:srgbClr val="0000FF"/>
                </a:solidFill>
              </a:rPr>
              <a:t>{u'led': 1}</a:t>
            </a:r>
          </a:p>
          <a:p>
            <a:pPr lvl="0" algn="ctr" rtl="0">
              <a:spcBef>
                <a:spcPts val="0"/>
              </a:spcBef>
              <a:spcAft>
                <a:spcPts val="0"/>
              </a:spcAft>
              <a:buClr>
                <a:schemeClr val="dk1"/>
              </a:buClr>
              <a:buSzPct val="61111"/>
              <a:buFont typeface="Arial"/>
              <a:buNone/>
            </a:pPr>
            <a:r>
              <a:rPr lang="en-GB">
                <a:solidFill>
                  <a:srgbClr val="0000FF"/>
                </a:solidFill>
              </a:rPr>
              <a:t>on-led</a:t>
            </a:r>
          </a:p>
          <a:p>
            <a:pPr lvl="0" algn="ctr" rtl="0">
              <a:spcBef>
                <a:spcPts val="0"/>
              </a:spcBef>
              <a:spcAft>
                <a:spcPts val="0"/>
              </a:spcAft>
              <a:buClr>
                <a:schemeClr val="dk1"/>
              </a:buClr>
              <a:buSzPct val="61111"/>
              <a:buFont typeface="Arial"/>
              <a:buNone/>
            </a:pPr>
            <a:r>
              <a:rPr lang="en-GB">
                <a:solidFill>
                  <a:srgbClr val="0000FF"/>
                </a:solidFill>
              </a:rPr>
              <a:t>{u'led': 2}</a:t>
            </a:r>
          </a:p>
          <a:p>
            <a:pPr lvl="0" algn="ctr" rtl="0">
              <a:spcBef>
                <a:spcPts val="0"/>
              </a:spcBef>
              <a:spcAft>
                <a:spcPts val="0"/>
              </a:spcAft>
              <a:buClr>
                <a:schemeClr val="dk1"/>
              </a:buClr>
              <a:buSzPct val="61111"/>
              <a:buFont typeface="Arial"/>
              <a:buNone/>
            </a:pPr>
            <a:r>
              <a:rPr lang="en-GB">
                <a:solidFill>
                  <a:srgbClr val="0000FF"/>
                </a:solidFill>
              </a:rPr>
              <a:t>off-led</a:t>
            </a:r>
          </a:p>
          <a:p>
            <a:pPr lvl="0" algn="ctr" rtl="0">
              <a:spcBef>
                <a:spcPts val="0"/>
              </a:spcBef>
              <a:spcAft>
                <a:spcPts val="0"/>
              </a:spcAft>
              <a:buClr>
                <a:schemeClr val="dk1"/>
              </a:buClr>
              <a:buSzPct val="61111"/>
              <a:buFont typeface="Arial"/>
              <a:buNone/>
            </a:pPr>
            <a:r>
              <a:rPr lang="en-GB">
                <a:solidFill>
                  <a:srgbClr val="0000FF"/>
                </a:solidFill>
              </a:rPr>
              <a:t>{u'led': 1}</a:t>
            </a:r>
          </a:p>
          <a:p>
            <a:pPr lvl="0" algn="ctr" rtl="0">
              <a:spcBef>
                <a:spcPts val="0"/>
              </a:spcBef>
              <a:spcAft>
                <a:spcPts val="0"/>
              </a:spcAft>
              <a:buClr>
                <a:schemeClr val="dk1"/>
              </a:buClr>
              <a:buSzPct val="61111"/>
              <a:buFont typeface="Arial"/>
              <a:buNone/>
            </a:pPr>
            <a:r>
              <a:rPr lang="en-GB">
                <a:solidFill>
                  <a:srgbClr val="0000FF"/>
                </a:solidFill>
              </a:rPr>
              <a:t>on-led</a:t>
            </a:r>
          </a:p>
          <a:p>
            <a:pPr lvl="0" algn="ctr" rtl="0">
              <a:spcBef>
                <a:spcPts val="0"/>
              </a:spcBef>
              <a:spcAft>
                <a:spcPts val="0"/>
              </a:spcAft>
              <a:buClr>
                <a:schemeClr val="dk1"/>
              </a:buClr>
              <a:buSzPct val="61111"/>
              <a:buFont typeface="Arial"/>
              <a:buNone/>
            </a:pPr>
            <a:endParaRPr/>
          </a:p>
          <a:p>
            <a:pPr lvl="0" algn="ctr" rtl="0">
              <a:spcBef>
                <a:spcPts val="0"/>
              </a:spcBef>
              <a:spcAft>
                <a:spcPts val="0"/>
              </a:spcAft>
              <a:buNone/>
            </a:pPr>
            <a:endParaRPr/>
          </a:p>
        </p:txBody>
      </p:sp>
      <p:sp>
        <p:nvSpPr>
          <p:cNvPr id="1211" name="Shape 121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136</a:t>
            </a:fld>
            <a:endParaRPr lang="en-GB"/>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Shape 1216"/>
          <p:cNvSpPr txBox="1">
            <a:spLocks noGrp="1"/>
          </p:cNvSpPr>
          <p:nvPr>
            <p:ph type="title"/>
          </p:nvPr>
        </p:nvSpPr>
        <p:spPr>
          <a:xfrm>
            <a:off x="58812" y="0"/>
            <a:ext cx="9026400" cy="399000"/>
          </a:xfrm>
          <a:prstGeom prst="rect">
            <a:avLst/>
          </a:prstGeom>
        </p:spPr>
        <p:txBody>
          <a:bodyPr lIns="91425" tIns="91425" rIns="91425" bIns="91425" anchor="t" anchorCtr="0">
            <a:noAutofit/>
          </a:bodyPr>
          <a:lstStyle/>
          <a:p>
            <a:pPr lvl="0" algn="ctr">
              <a:lnSpc>
                <a:spcPct val="122500"/>
              </a:lnSpc>
              <a:spcBef>
                <a:spcPts val="1800"/>
              </a:spcBef>
              <a:spcAft>
                <a:spcPts val="1200"/>
              </a:spcAft>
              <a:buClr>
                <a:schemeClr val="dk1"/>
              </a:buClr>
              <a:buSzPct val="36666"/>
              <a:buFont typeface="Arial"/>
              <a:buNone/>
            </a:pPr>
            <a:r>
              <a:rPr lang="en-GB" sz="3000" b="1">
                <a:solidFill>
                  <a:srgbClr val="333333"/>
                </a:solidFill>
              </a:rPr>
              <a:t>DHT Sensor with the Raspberry Pi</a:t>
            </a:r>
          </a:p>
          <a:p>
            <a:pPr lvl="0">
              <a:spcBef>
                <a:spcPts val="0"/>
              </a:spcBef>
              <a:buNone/>
            </a:pPr>
            <a:endParaRPr/>
          </a:p>
        </p:txBody>
      </p:sp>
      <p:sp>
        <p:nvSpPr>
          <p:cNvPr id="1217" name="Shape 1217"/>
          <p:cNvSpPr txBox="1">
            <a:spLocks noGrp="1"/>
          </p:cNvSpPr>
          <p:nvPr>
            <p:ph type="body" idx="1"/>
          </p:nvPr>
        </p:nvSpPr>
        <p:spPr>
          <a:xfrm>
            <a:off x="5064725" y="826075"/>
            <a:ext cx="4020600" cy="3643200"/>
          </a:xfrm>
          <a:prstGeom prst="rect">
            <a:avLst/>
          </a:prstGeom>
        </p:spPr>
        <p:txBody>
          <a:bodyPr lIns="91425" tIns="91425" rIns="91425" bIns="91425" anchor="t" anchorCtr="0">
            <a:noAutofit/>
          </a:bodyPr>
          <a:lstStyle/>
          <a:p>
            <a:pPr lvl="0">
              <a:lnSpc>
                <a:spcPct val="136500"/>
              </a:lnSpc>
              <a:spcBef>
                <a:spcPts val="0"/>
              </a:spcBef>
              <a:spcAft>
                <a:spcPts val="0"/>
              </a:spcAft>
              <a:buNone/>
            </a:pPr>
            <a:r>
              <a:rPr lang="en-GB" sz="900" b="1">
                <a:solidFill>
                  <a:srgbClr val="A71D5D"/>
                </a:solidFill>
                <a:highlight>
                  <a:srgbClr val="FFFFFF"/>
                </a:highlight>
                <a:latin typeface="Consolas"/>
                <a:ea typeface="Consolas"/>
                <a:cs typeface="Consolas"/>
                <a:sym typeface="Consolas"/>
              </a:rPr>
              <a:t>import</a:t>
            </a:r>
            <a:r>
              <a:rPr lang="en-GB" sz="900" b="1">
                <a:solidFill>
                  <a:srgbClr val="333333"/>
                </a:solidFill>
                <a:highlight>
                  <a:srgbClr val="FFFFFF"/>
                </a:highlight>
                <a:latin typeface="Consolas"/>
                <a:ea typeface="Consolas"/>
                <a:cs typeface="Consolas"/>
                <a:sym typeface="Consolas"/>
              </a:rPr>
              <a:t> Adafruit_DHT</a:t>
            </a:r>
          </a:p>
          <a:p>
            <a:pPr lvl="0">
              <a:lnSpc>
                <a:spcPct val="136500"/>
              </a:lnSpc>
              <a:spcBef>
                <a:spcPts val="0"/>
              </a:spcBef>
              <a:spcAft>
                <a:spcPts val="0"/>
              </a:spcAft>
              <a:buNone/>
            </a:pPr>
            <a:r>
              <a:rPr lang="en-GB" sz="900" b="1">
                <a:solidFill>
                  <a:srgbClr val="333333"/>
                </a:solidFill>
                <a:highlight>
                  <a:srgbClr val="FFFFFF"/>
                </a:highlight>
                <a:latin typeface="Consolas"/>
                <a:ea typeface="Consolas"/>
                <a:cs typeface="Consolas"/>
                <a:sym typeface="Consolas"/>
              </a:rPr>
              <a:t>sensor </a:t>
            </a:r>
            <a:r>
              <a:rPr lang="en-GB" sz="900" b="1">
                <a:solidFill>
                  <a:srgbClr val="A71D5D"/>
                </a:solidFill>
                <a:highlight>
                  <a:srgbClr val="FFFFFF"/>
                </a:highlight>
                <a:latin typeface="Consolas"/>
                <a:ea typeface="Consolas"/>
                <a:cs typeface="Consolas"/>
                <a:sym typeface="Consolas"/>
              </a:rPr>
              <a:t>=</a:t>
            </a:r>
            <a:r>
              <a:rPr lang="en-GB" sz="900" b="1">
                <a:solidFill>
                  <a:srgbClr val="333333"/>
                </a:solidFill>
                <a:highlight>
                  <a:srgbClr val="FFFFFF"/>
                </a:highlight>
                <a:latin typeface="Consolas"/>
                <a:ea typeface="Consolas"/>
                <a:cs typeface="Consolas"/>
                <a:sym typeface="Consolas"/>
              </a:rPr>
              <a:t> Adafruit_DHT.</a:t>
            </a:r>
            <a:r>
              <a:rPr lang="en-GB" sz="900" b="1">
                <a:solidFill>
                  <a:srgbClr val="0086B3"/>
                </a:solidFill>
                <a:highlight>
                  <a:srgbClr val="FFFFFF"/>
                </a:highlight>
                <a:latin typeface="Consolas"/>
                <a:ea typeface="Consolas"/>
                <a:cs typeface="Consolas"/>
                <a:sym typeface="Consolas"/>
              </a:rPr>
              <a:t>DHT11</a:t>
            </a:r>
          </a:p>
          <a:p>
            <a:pPr lvl="0">
              <a:lnSpc>
                <a:spcPct val="136500"/>
              </a:lnSpc>
              <a:spcBef>
                <a:spcPts val="0"/>
              </a:spcBef>
              <a:spcAft>
                <a:spcPts val="0"/>
              </a:spcAft>
              <a:buNone/>
            </a:pPr>
            <a:endParaRPr sz="900" b="1">
              <a:solidFill>
                <a:srgbClr val="333333"/>
              </a:solidFill>
              <a:highlight>
                <a:srgbClr val="FFFFFF"/>
              </a:highlight>
              <a:latin typeface="Consolas"/>
              <a:ea typeface="Consolas"/>
              <a:cs typeface="Consolas"/>
              <a:sym typeface="Consolas"/>
            </a:endParaRPr>
          </a:p>
          <a:p>
            <a:pPr lvl="0">
              <a:lnSpc>
                <a:spcPct val="136500"/>
              </a:lnSpc>
              <a:spcBef>
                <a:spcPts val="0"/>
              </a:spcBef>
              <a:spcAft>
                <a:spcPts val="0"/>
              </a:spcAft>
              <a:buNone/>
            </a:pPr>
            <a:r>
              <a:rPr lang="en-GB" sz="900" b="1">
                <a:solidFill>
                  <a:srgbClr val="969896"/>
                </a:solidFill>
                <a:highlight>
                  <a:srgbClr val="FFFFFF"/>
                </a:highlight>
                <a:latin typeface="Consolas"/>
                <a:ea typeface="Consolas"/>
                <a:cs typeface="Consolas"/>
                <a:sym typeface="Consolas"/>
              </a:rPr>
              <a:t># Example using a Raspberry Pi with DHT sensor</a:t>
            </a:r>
          </a:p>
          <a:p>
            <a:pPr lvl="0">
              <a:lnSpc>
                <a:spcPct val="136500"/>
              </a:lnSpc>
              <a:spcBef>
                <a:spcPts val="0"/>
              </a:spcBef>
              <a:spcAft>
                <a:spcPts val="0"/>
              </a:spcAft>
              <a:buNone/>
            </a:pPr>
            <a:r>
              <a:rPr lang="en-GB" sz="900" b="1">
                <a:solidFill>
                  <a:srgbClr val="969896"/>
                </a:solidFill>
                <a:highlight>
                  <a:srgbClr val="FFFFFF"/>
                </a:highlight>
                <a:latin typeface="Consolas"/>
                <a:ea typeface="Consolas"/>
                <a:cs typeface="Consolas"/>
                <a:sym typeface="Consolas"/>
              </a:rPr>
              <a:t># connected to GPIO23.</a:t>
            </a:r>
          </a:p>
          <a:p>
            <a:pPr lvl="0">
              <a:lnSpc>
                <a:spcPct val="136500"/>
              </a:lnSpc>
              <a:spcBef>
                <a:spcPts val="0"/>
              </a:spcBef>
              <a:spcAft>
                <a:spcPts val="0"/>
              </a:spcAft>
              <a:buNone/>
            </a:pPr>
            <a:r>
              <a:rPr lang="en-GB" sz="900" b="1">
                <a:solidFill>
                  <a:srgbClr val="969896"/>
                </a:solidFill>
                <a:highlight>
                  <a:srgbClr val="FFFFFF"/>
                </a:highlight>
                <a:latin typeface="Consolas"/>
                <a:ea typeface="Consolas"/>
                <a:cs typeface="Consolas"/>
                <a:sym typeface="Consolas"/>
              </a:rPr>
              <a:t>pin = 23</a:t>
            </a:r>
          </a:p>
          <a:p>
            <a:pPr lvl="0">
              <a:lnSpc>
                <a:spcPct val="136500"/>
              </a:lnSpc>
              <a:spcBef>
                <a:spcPts val="0"/>
              </a:spcBef>
              <a:spcAft>
                <a:spcPts val="0"/>
              </a:spcAft>
              <a:buNone/>
            </a:pPr>
            <a:endParaRPr sz="900" b="1">
              <a:solidFill>
                <a:srgbClr val="333333"/>
              </a:solidFill>
              <a:highlight>
                <a:srgbClr val="FFFFFF"/>
              </a:highlight>
              <a:latin typeface="Consolas"/>
              <a:ea typeface="Consolas"/>
              <a:cs typeface="Consolas"/>
              <a:sym typeface="Consolas"/>
            </a:endParaRPr>
          </a:p>
          <a:p>
            <a:pPr lvl="0">
              <a:lnSpc>
                <a:spcPct val="136500"/>
              </a:lnSpc>
              <a:spcBef>
                <a:spcPts val="0"/>
              </a:spcBef>
              <a:spcAft>
                <a:spcPts val="0"/>
              </a:spcAft>
              <a:buNone/>
            </a:pPr>
            <a:r>
              <a:rPr lang="en-GB" sz="900" b="1">
                <a:solidFill>
                  <a:srgbClr val="969896"/>
                </a:solidFill>
                <a:highlight>
                  <a:srgbClr val="FFFFFF"/>
                </a:highlight>
                <a:latin typeface="Consolas"/>
                <a:ea typeface="Consolas"/>
                <a:cs typeface="Consolas"/>
                <a:sym typeface="Consolas"/>
              </a:rPr>
              <a:t># Try to grab a sensor reading.  Use the read_retry method which will retry up</a:t>
            </a:r>
          </a:p>
          <a:p>
            <a:pPr lvl="0">
              <a:lnSpc>
                <a:spcPct val="136500"/>
              </a:lnSpc>
              <a:spcBef>
                <a:spcPts val="0"/>
              </a:spcBef>
              <a:spcAft>
                <a:spcPts val="0"/>
              </a:spcAft>
              <a:buNone/>
            </a:pPr>
            <a:r>
              <a:rPr lang="en-GB" sz="900" b="1">
                <a:solidFill>
                  <a:srgbClr val="969896"/>
                </a:solidFill>
                <a:highlight>
                  <a:srgbClr val="FFFFFF"/>
                </a:highlight>
                <a:latin typeface="Consolas"/>
                <a:ea typeface="Consolas"/>
                <a:cs typeface="Consolas"/>
                <a:sym typeface="Consolas"/>
              </a:rPr>
              <a:t># to 15 times to get a sensor reading (waiting 2 seconds between each retry).</a:t>
            </a:r>
          </a:p>
          <a:p>
            <a:pPr lvl="0">
              <a:lnSpc>
                <a:spcPct val="136500"/>
              </a:lnSpc>
              <a:spcBef>
                <a:spcPts val="0"/>
              </a:spcBef>
              <a:spcAft>
                <a:spcPts val="0"/>
              </a:spcAft>
              <a:buNone/>
            </a:pPr>
            <a:r>
              <a:rPr lang="en-GB" sz="900" b="1">
                <a:solidFill>
                  <a:srgbClr val="333333"/>
                </a:solidFill>
                <a:highlight>
                  <a:srgbClr val="FFFFFF"/>
                </a:highlight>
                <a:latin typeface="Consolas"/>
                <a:ea typeface="Consolas"/>
                <a:cs typeface="Consolas"/>
                <a:sym typeface="Consolas"/>
              </a:rPr>
              <a:t>humidity, temperature </a:t>
            </a:r>
            <a:r>
              <a:rPr lang="en-GB" sz="900" b="1">
                <a:solidFill>
                  <a:srgbClr val="A71D5D"/>
                </a:solidFill>
                <a:highlight>
                  <a:srgbClr val="FFFFFF"/>
                </a:highlight>
                <a:latin typeface="Consolas"/>
                <a:ea typeface="Consolas"/>
                <a:cs typeface="Consolas"/>
                <a:sym typeface="Consolas"/>
              </a:rPr>
              <a:t>=</a:t>
            </a:r>
            <a:r>
              <a:rPr lang="en-GB" sz="900" b="1">
                <a:solidFill>
                  <a:srgbClr val="333333"/>
                </a:solidFill>
                <a:highlight>
                  <a:srgbClr val="FFFFFF"/>
                </a:highlight>
                <a:latin typeface="Consolas"/>
                <a:ea typeface="Consolas"/>
                <a:cs typeface="Consolas"/>
                <a:sym typeface="Consolas"/>
              </a:rPr>
              <a:t> Adafruit_DHT.read_retry(sensor, pin)</a:t>
            </a:r>
          </a:p>
          <a:p>
            <a:pPr lvl="0">
              <a:lnSpc>
                <a:spcPct val="136500"/>
              </a:lnSpc>
              <a:spcBef>
                <a:spcPts val="0"/>
              </a:spcBef>
              <a:spcAft>
                <a:spcPts val="0"/>
              </a:spcAft>
              <a:buNone/>
            </a:pPr>
            <a:r>
              <a:rPr lang="en-GB" sz="900" b="1">
                <a:solidFill>
                  <a:srgbClr val="969896"/>
                </a:solidFill>
                <a:highlight>
                  <a:srgbClr val="FFFFFF"/>
                </a:highlight>
                <a:latin typeface="Consolas"/>
                <a:ea typeface="Consolas"/>
                <a:cs typeface="Consolas"/>
                <a:sym typeface="Consolas"/>
              </a:rPr>
              <a:t># guarantee the timing of calls to read the sensor).</a:t>
            </a:r>
          </a:p>
          <a:p>
            <a:pPr lvl="0">
              <a:lnSpc>
                <a:spcPct val="136500"/>
              </a:lnSpc>
              <a:spcBef>
                <a:spcPts val="0"/>
              </a:spcBef>
              <a:spcAft>
                <a:spcPts val="0"/>
              </a:spcAft>
              <a:buNone/>
            </a:pPr>
            <a:r>
              <a:rPr lang="en-GB" sz="900" b="1">
                <a:solidFill>
                  <a:srgbClr val="969896"/>
                </a:solidFill>
                <a:highlight>
                  <a:srgbClr val="FFFFFF"/>
                </a:highlight>
                <a:latin typeface="Consolas"/>
                <a:ea typeface="Consolas"/>
                <a:cs typeface="Consolas"/>
                <a:sym typeface="Consolas"/>
              </a:rPr>
              <a:t># If this happens try again!</a:t>
            </a:r>
          </a:p>
          <a:p>
            <a:pPr lvl="0">
              <a:lnSpc>
                <a:spcPct val="136500"/>
              </a:lnSpc>
              <a:spcBef>
                <a:spcPts val="0"/>
              </a:spcBef>
              <a:spcAft>
                <a:spcPts val="0"/>
              </a:spcAft>
              <a:buNone/>
            </a:pPr>
            <a:r>
              <a:rPr lang="en-GB" sz="900" b="1">
                <a:solidFill>
                  <a:srgbClr val="A71D5D"/>
                </a:solidFill>
                <a:highlight>
                  <a:srgbClr val="FFFFFF"/>
                </a:highlight>
                <a:latin typeface="Consolas"/>
                <a:ea typeface="Consolas"/>
                <a:cs typeface="Consolas"/>
                <a:sym typeface="Consolas"/>
              </a:rPr>
              <a:t>if</a:t>
            </a:r>
            <a:r>
              <a:rPr lang="en-GB" sz="900" b="1">
                <a:solidFill>
                  <a:srgbClr val="333333"/>
                </a:solidFill>
                <a:highlight>
                  <a:srgbClr val="FFFFFF"/>
                </a:highlight>
                <a:latin typeface="Consolas"/>
                <a:ea typeface="Consolas"/>
                <a:cs typeface="Consolas"/>
                <a:sym typeface="Consolas"/>
              </a:rPr>
              <a:t> humidity </a:t>
            </a:r>
            <a:r>
              <a:rPr lang="en-GB" sz="900" b="1">
                <a:solidFill>
                  <a:srgbClr val="A71D5D"/>
                </a:solidFill>
                <a:highlight>
                  <a:srgbClr val="FFFFFF"/>
                </a:highlight>
                <a:latin typeface="Consolas"/>
                <a:ea typeface="Consolas"/>
                <a:cs typeface="Consolas"/>
                <a:sym typeface="Consolas"/>
              </a:rPr>
              <a:t>is</a:t>
            </a:r>
            <a:r>
              <a:rPr lang="en-GB" sz="900" b="1">
                <a:solidFill>
                  <a:srgbClr val="333333"/>
                </a:solidFill>
                <a:highlight>
                  <a:srgbClr val="FFFFFF"/>
                </a:highlight>
                <a:latin typeface="Consolas"/>
                <a:ea typeface="Consolas"/>
                <a:cs typeface="Consolas"/>
                <a:sym typeface="Consolas"/>
              </a:rPr>
              <a:t> </a:t>
            </a:r>
            <a:r>
              <a:rPr lang="en-GB" sz="900" b="1">
                <a:solidFill>
                  <a:srgbClr val="A71D5D"/>
                </a:solidFill>
                <a:highlight>
                  <a:srgbClr val="FFFFFF"/>
                </a:highlight>
                <a:latin typeface="Consolas"/>
                <a:ea typeface="Consolas"/>
                <a:cs typeface="Consolas"/>
                <a:sym typeface="Consolas"/>
              </a:rPr>
              <a:t>not</a:t>
            </a: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None</a:t>
            </a:r>
            <a:r>
              <a:rPr lang="en-GB" sz="900" b="1">
                <a:solidFill>
                  <a:srgbClr val="333333"/>
                </a:solidFill>
                <a:highlight>
                  <a:srgbClr val="FFFFFF"/>
                </a:highlight>
                <a:latin typeface="Consolas"/>
                <a:ea typeface="Consolas"/>
                <a:cs typeface="Consolas"/>
                <a:sym typeface="Consolas"/>
              </a:rPr>
              <a:t> </a:t>
            </a:r>
            <a:r>
              <a:rPr lang="en-GB" sz="900" b="1">
                <a:solidFill>
                  <a:srgbClr val="A71D5D"/>
                </a:solidFill>
                <a:highlight>
                  <a:srgbClr val="FFFFFF"/>
                </a:highlight>
                <a:latin typeface="Consolas"/>
                <a:ea typeface="Consolas"/>
                <a:cs typeface="Consolas"/>
                <a:sym typeface="Consolas"/>
              </a:rPr>
              <a:t>and</a:t>
            </a:r>
            <a:r>
              <a:rPr lang="en-GB" sz="900" b="1">
                <a:solidFill>
                  <a:srgbClr val="333333"/>
                </a:solidFill>
                <a:highlight>
                  <a:srgbClr val="FFFFFF"/>
                </a:highlight>
                <a:latin typeface="Consolas"/>
                <a:ea typeface="Consolas"/>
                <a:cs typeface="Consolas"/>
                <a:sym typeface="Consolas"/>
              </a:rPr>
              <a:t> temperature </a:t>
            </a:r>
            <a:r>
              <a:rPr lang="en-GB" sz="900" b="1">
                <a:solidFill>
                  <a:srgbClr val="A71D5D"/>
                </a:solidFill>
                <a:highlight>
                  <a:srgbClr val="FFFFFF"/>
                </a:highlight>
                <a:latin typeface="Consolas"/>
                <a:ea typeface="Consolas"/>
                <a:cs typeface="Consolas"/>
                <a:sym typeface="Consolas"/>
              </a:rPr>
              <a:t>is</a:t>
            </a:r>
            <a:r>
              <a:rPr lang="en-GB" sz="900" b="1">
                <a:solidFill>
                  <a:srgbClr val="333333"/>
                </a:solidFill>
                <a:highlight>
                  <a:srgbClr val="FFFFFF"/>
                </a:highlight>
                <a:latin typeface="Consolas"/>
                <a:ea typeface="Consolas"/>
                <a:cs typeface="Consolas"/>
                <a:sym typeface="Consolas"/>
              </a:rPr>
              <a:t> </a:t>
            </a:r>
            <a:r>
              <a:rPr lang="en-GB" sz="900" b="1">
                <a:solidFill>
                  <a:srgbClr val="A71D5D"/>
                </a:solidFill>
                <a:highlight>
                  <a:srgbClr val="FFFFFF"/>
                </a:highlight>
                <a:latin typeface="Consolas"/>
                <a:ea typeface="Consolas"/>
                <a:cs typeface="Consolas"/>
                <a:sym typeface="Consolas"/>
              </a:rPr>
              <a:t>not</a:t>
            </a: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None</a:t>
            </a:r>
            <a:r>
              <a:rPr lang="en-GB" sz="900" b="1">
                <a:solidFill>
                  <a:srgbClr val="333333"/>
                </a:solidFill>
                <a:highlight>
                  <a:srgbClr val="FFFFFF"/>
                </a:highlight>
                <a:latin typeface="Consolas"/>
                <a:ea typeface="Consolas"/>
                <a:cs typeface="Consolas"/>
                <a:sym typeface="Consolas"/>
              </a:rPr>
              <a:t>:</a:t>
            </a:r>
          </a:p>
          <a:p>
            <a:pPr lvl="0">
              <a:lnSpc>
                <a:spcPct val="136500"/>
              </a:lnSpc>
              <a:spcBef>
                <a:spcPts val="0"/>
              </a:spcBef>
              <a:spcAft>
                <a:spcPts val="0"/>
              </a:spcAft>
              <a:buNone/>
            </a:pP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print</a:t>
            </a:r>
            <a:r>
              <a:rPr lang="en-GB" sz="900" b="1">
                <a:solidFill>
                  <a:srgbClr val="333333"/>
                </a:solidFill>
                <a:highlight>
                  <a:srgbClr val="FFFFFF"/>
                </a:highlight>
                <a:latin typeface="Consolas"/>
                <a:ea typeface="Consolas"/>
                <a:cs typeface="Consolas"/>
                <a:sym typeface="Consolas"/>
              </a:rPr>
              <a:t>(</a:t>
            </a:r>
            <a:r>
              <a:rPr lang="en-GB" sz="900" b="1">
                <a:solidFill>
                  <a:srgbClr val="183691"/>
                </a:solidFill>
                <a:highlight>
                  <a:srgbClr val="FFFFFF"/>
                </a:highlight>
                <a:latin typeface="Consolas"/>
                <a:ea typeface="Consolas"/>
                <a:cs typeface="Consolas"/>
                <a:sym typeface="Consolas"/>
              </a:rPr>
              <a:t>'Temp=</a:t>
            </a:r>
            <a:r>
              <a:rPr lang="en-GB" sz="900" b="1">
                <a:solidFill>
                  <a:srgbClr val="0086B3"/>
                </a:solidFill>
                <a:highlight>
                  <a:srgbClr val="FFFFFF"/>
                </a:highlight>
                <a:latin typeface="Consolas"/>
                <a:ea typeface="Consolas"/>
                <a:cs typeface="Consolas"/>
                <a:sym typeface="Consolas"/>
              </a:rPr>
              <a:t>{0:0.1f}</a:t>
            </a:r>
            <a:r>
              <a:rPr lang="en-GB" sz="900" b="1">
                <a:solidFill>
                  <a:srgbClr val="183691"/>
                </a:solidFill>
                <a:highlight>
                  <a:srgbClr val="FFFFFF"/>
                </a:highlight>
                <a:latin typeface="Consolas"/>
                <a:ea typeface="Consolas"/>
                <a:cs typeface="Consolas"/>
                <a:sym typeface="Consolas"/>
              </a:rPr>
              <a:t>*C  Humidity=</a:t>
            </a:r>
            <a:r>
              <a:rPr lang="en-GB" sz="900" b="1">
                <a:solidFill>
                  <a:srgbClr val="0086B3"/>
                </a:solidFill>
                <a:highlight>
                  <a:srgbClr val="FFFFFF"/>
                </a:highlight>
                <a:latin typeface="Consolas"/>
                <a:ea typeface="Consolas"/>
                <a:cs typeface="Consolas"/>
                <a:sym typeface="Consolas"/>
              </a:rPr>
              <a:t>{1:0.1f}</a:t>
            </a:r>
            <a:r>
              <a:rPr lang="en-GB" sz="900" b="1">
                <a:solidFill>
                  <a:srgbClr val="183691"/>
                </a:solidFill>
                <a:highlight>
                  <a:srgbClr val="FFFFFF"/>
                </a:highlight>
                <a:latin typeface="Consolas"/>
                <a:ea typeface="Consolas"/>
                <a:cs typeface="Consolas"/>
                <a:sym typeface="Consolas"/>
              </a:rPr>
              <a:t>%'</a:t>
            </a:r>
            <a:r>
              <a:rPr lang="en-GB" sz="900" b="1">
                <a:solidFill>
                  <a:srgbClr val="333333"/>
                </a:solidFill>
                <a:highlight>
                  <a:srgbClr val="FFFFFF"/>
                </a:highlight>
                <a:latin typeface="Consolas"/>
                <a:ea typeface="Consolas"/>
                <a:cs typeface="Consolas"/>
                <a:sym typeface="Consolas"/>
              </a:rPr>
              <a:t>.format(temperature, humidity))</a:t>
            </a:r>
          </a:p>
          <a:p>
            <a:pPr lvl="0">
              <a:lnSpc>
                <a:spcPct val="136500"/>
              </a:lnSpc>
              <a:spcBef>
                <a:spcPts val="0"/>
              </a:spcBef>
              <a:spcAft>
                <a:spcPts val="0"/>
              </a:spcAft>
              <a:buNone/>
            </a:pPr>
            <a:r>
              <a:rPr lang="en-GB" sz="900" b="1">
                <a:solidFill>
                  <a:srgbClr val="A71D5D"/>
                </a:solidFill>
                <a:highlight>
                  <a:srgbClr val="FFFFFF"/>
                </a:highlight>
                <a:latin typeface="Consolas"/>
                <a:ea typeface="Consolas"/>
                <a:cs typeface="Consolas"/>
                <a:sym typeface="Consolas"/>
              </a:rPr>
              <a:t>else</a:t>
            </a:r>
            <a:r>
              <a:rPr lang="en-GB" sz="900" b="1">
                <a:solidFill>
                  <a:srgbClr val="333333"/>
                </a:solidFill>
                <a:highlight>
                  <a:srgbClr val="FFFFFF"/>
                </a:highlight>
                <a:latin typeface="Consolas"/>
                <a:ea typeface="Consolas"/>
                <a:cs typeface="Consolas"/>
                <a:sym typeface="Consolas"/>
              </a:rPr>
              <a:t>:</a:t>
            </a:r>
          </a:p>
          <a:p>
            <a:pPr lvl="0">
              <a:lnSpc>
                <a:spcPct val="136500"/>
              </a:lnSpc>
              <a:spcBef>
                <a:spcPts val="0"/>
              </a:spcBef>
              <a:spcAft>
                <a:spcPts val="0"/>
              </a:spcAft>
              <a:buNone/>
            </a:pPr>
            <a:r>
              <a:rPr lang="en-GB" sz="900" b="1">
                <a:solidFill>
                  <a:srgbClr val="333333"/>
                </a:solidFill>
                <a:highlight>
                  <a:srgbClr val="FFFFFF"/>
                </a:highlight>
                <a:latin typeface="Consolas"/>
                <a:ea typeface="Consolas"/>
                <a:cs typeface="Consolas"/>
                <a:sym typeface="Consolas"/>
              </a:rPr>
              <a:t>   </a:t>
            </a:r>
            <a:r>
              <a:rPr lang="en-GB" sz="900" b="1">
                <a:solidFill>
                  <a:srgbClr val="0086B3"/>
                </a:solidFill>
                <a:highlight>
                  <a:srgbClr val="FFFFFF"/>
                </a:highlight>
                <a:latin typeface="Consolas"/>
                <a:ea typeface="Consolas"/>
                <a:cs typeface="Consolas"/>
                <a:sym typeface="Consolas"/>
              </a:rPr>
              <a:t>print</a:t>
            </a:r>
            <a:r>
              <a:rPr lang="en-GB" sz="900" b="1">
                <a:solidFill>
                  <a:srgbClr val="333333"/>
                </a:solidFill>
                <a:highlight>
                  <a:srgbClr val="FFFFFF"/>
                </a:highlight>
                <a:latin typeface="Consolas"/>
                <a:ea typeface="Consolas"/>
                <a:cs typeface="Consolas"/>
                <a:sym typeface="Consolas"/>
              </a:rPr>
              <a:t>(</a:t>
            </a:r>
            <a:r>
              <a:rPr lang="en-GB" sz="900" b="1">
                <a:solidFill>
                  <a:srgbClr val="183691"/>
                </a:solidFill>
                <a:highlight>
                  <a:srgbClr val="FFFFFF"/>
                </a:highlight>
                <a:latin typeface="Consolas"/>
                <a:ea typeface="Consolas"/>
                <a:cs typeface="Consolas"/>
                <a:sym typeface="Consolas"/>
              </a:rPr>
              <a:t>'Failed to get reading. Try again!'</a:t>
            </a:r>
            <a:r>
              <a:rPr lang="en-GB" sz="900" b="1">
                <a:solidFill>
                  <a:srgbClr val="333333"/>
                </a:solidFill>
                <a:highlight>
                  <a:srgbClr val="FFFFFF"/>
                </a:highlight>
                <a:latin typeface="Consolas"/>
                <a:ea typeface="Consolas"/>
                <a:cs typeface="Consolas"/>
                <a:sym typeface="Consolas"/>
              </a:rPr>
              <a:t>)</a:t>
            </a:r>
          </a:p>
          <a:p>
            <a:pPr lvl="0">
              <a:spcBef>
                <a:spcPts val="0"/>
              </a:spcBef>
              <a:buNone/>
            </a:pPr>
            <a:endParaRPr b="1"/>
          </a:p>
        </p:txBody>
      </p:sp>
      <p:pic>
        <p:nvPicPr>
          <p:cNvPr id="1218" name="Shape 1218"/>
          <p:cNvPicPr preferRelativeResize="0"/>
          <p:nvPr/>
        </p:nvPicPr>
        <p:blipFill>
          <a:blip r:embed="rId3">
            <a:alphaModFix/>
          </a:blip>
          <a:stretch>
            <a:fillRect/>
          </a:stretch>
        </p:blipFill>
        <p:spPr>
          <a:xfrm>
            <a:off x="151949" y="826075"/>
            <a:ext cx="4800224" cy="3643075"/>
          </a:xfrm>
          <a:prstGeom prst="rect">
            <a:avLst/>
          </a:prstGeom>
          <a:noFill/>
          <a:ln>
            <a:noFill/>
          </a:ln>
        </p:spPr>
      </p:pic>
      <p:sp>
        <p:nvSpPr>
          <p:cNvPr id="1219" name="Shape 1219"/>
          <p:cNvSpPr txBox="1"/>
          <p:nvPr/>
        </p:nvSpPr>
        <p:spPr>
          <a:xfrm>
            <a:off x="58825" y="4710725"/>
            <a:ext cx="4893300" cy="3990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chemeClr val="hlink"/>
                </a:solidFill>
                <a:hlinkClick r:id="rId4"/>
              </a:rPr>
              <a:t>Detailed Steps Are Here</a:t>
            </a:r>
          </a:p>
        </p:txBody>
      </p:sp>
      <p:sp>
        <p:nvSpPr>
          <p:cNvPr id="1220" name="Shape 1220"/>
          <p:cNvSpPr txBox="1"/>
          <p:nvPr/>
        </p:nvSpPr>
        <p:spPr>
          <a:xfrm>
            <a:off x="5109750" y="4710725"/>
            <a:ext cx="3747900" cy="3150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chemeClr val="hlink"/>
                </a:solidFill>
                <a:hlinkClick r:id="rId5"/>
              </a:rPr>
              <a:t>GitHub Code is Here</a:t>
            </a:r>
          </a:p>
        </p:txBody>
      </p:sp>
      <p:sp>
        <p:nvSpPr>
          <p:cNvPr id="1221" name="Shape 122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137</a:t>
            </a:fld>
            <a:endParaRPr lang="en-GB"/>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Shape 1226"/>
          <p:cNvSpPr txBox="1">
            <a:spLocks noGrp="1"/>
          </p:cNvSpPr>
          <p:nvPr>
            <p:ph type="title"/>
          </p:nvPr>
        </p:nvSpPr>
        <p:spPr>
          <a:xfrm>
            <a:off x="390475" y="107375"/>
            <a:ext cx="8520600" cy="747900"/>
          </a:xfrm>
          <a:prstGeom prst="rect">
            <a:avLst/>
          </a:prstGeom>
        </p:spPr>
        <p:txBody>
          <a:bodyPr lIns="91425" tIns="91425" rIns="91425" bIns="91425" anchor="t" anchorCtr="0">
            <a:noAutofit/>
          </a:bodyPr>
          <a:lstStyle/>
          <a:p>
            <a:pPr lvl="0" algn="ctr" rtl="0">
              <a:spcBef>
                <a:spcPts val="0"/>
              </a:spcBef>
              <a:buNone/>
            </a:pPr>
            <a:r>
              <a:rPr lang="en-GB"/>
              <a:t>Monitor DHT Values on Cloud - using PubNub</a:t>
            </a:r>
          </a:p>
          <a:p>
            <a:pPr lvl="0" algn="ctr">
              <a:spcBef>
                <a:spcPts val="0"/>
              </a:spcBef>
              <a:buNone/>
            </a:pPr>
            <a:r>
              <a:rPr lang="en-GB" sz="2400" u="sng">
                <a:solidFill>
                  <a:schemeClr val="hlink"/>
                </a:solidFill>
                <a:hlinkClick r:id="rId3"/>
              </a:rPr>
              <a:t>https://www.pubnub.com/consol</a:t>
            </a:r>
            <a:r>
              <a:rPr lang="en-GB" sz="2400" u="sng">
                <a:solidFill>
                  <a:schemeClr val="hlink"/>
                </a:solidFill>
                <a:hlinkClick r:id="rId3"/>
              </a:rPr>
              <a:t>e</a:t>
            </a:r>
          </a:p>
        </p:txBody>
      </p:sp>
      <p:sp>
        <p:nvSpPr>
          <p:cNvPr id="1227" name="Shape 122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228" name="Shape 1228"/>
          <p:cNvPicPr preferRelativeResize="0"/>
          <p:nvPr/>
        </p:nvPicPr>
        <p:blipFill rotWithShape="1">
          <a:blip r:embed="rId4">
            <a:alphaModFix/>
          </a:blip>
          <a:srcRect l="8124" r="6082"/>
          <a:stretch/>
        </p:blipFill>
        <p:spPr>
          <a:xfrm>
            <a:off x="728450" y="1012950"/>
            <a:ext cx="7844675" cy="4062399"/>
          </a:xfrm>
          <a:prstGeom prst="rect">
            <a:avLst/>
          </a:prstGeom>
          <a:noFill/>
          <a:ln>
            <a:noFill/>
          </a:ln>
        </p:spPr>
      </p:pic>
      <p:sp>
        <p:nvSpPr>
          <p:cNvPr id="1229" name="Shape 12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138</a:t>
            </a:fld>
            <a:endParaRPr lang="en-GB"/>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Shape 1234"/>
          <p:cNvSpPr txBox="1">
            <a:spLocks noGrp="1"/>
          </p:cNvSpPr>
          <p:nvPr>
            <p:ph type="title"/>
          </p:nvPr>
        </p:nvSpPr>
        <p:spPr>
          <a:xfrm>
            <a:off x="311700" y="219925"/>
            <a:ext cx="8520600" cy="572700"/>
          </a:xfrm>
          <a:prstGeom prst="rect">
            <a:avLst/>
          </a:prstGeom>
        </p:spPr>
        <p:txBody>
          <a:bodyPr lIns="91425" tIns="91425" rIns="91425" bIns="91425" anchor="t" anchorCtr="0">
            <a:noAutofit/>
          </a:bodyPr>
          <a:lstStyle/>
          <a:p>
            <a:pPr lvl="0" algn="ctr">
              <a:spcBef>
                <a:spcPts val="0"/>
              </a:spcBef>
              <a:buNone/>
            </a:pPr>
            <a:r>
              <a:rPr lang="en-GB"/>
              <a:t>Working with other Sensors </a:t>
            </a:r>
          </a:p>
        </p:txBody>
      </p:sp>
      <p:sp>
        <p:nvSpPr>
          <p:cNvPr id="1235" name="Shape 1235"/>
          <p:cNvSpPr txBox="1">
            <a:spLocks noGrp="1"/>
          </p:cNvSpPr>
          <p:nvPr>
            <p:ph type="body" idx="1"/>
          </p:nvPr>
        </p:nvSpPr>
        <p:spPr>
          <a:xfrm>
            <a:off x="311700" y="947650"/>
            <a:ext cx="8520600" cy="3621300"/>
          </a:xfrm>
          <a:prstGeom prst="rect">
            <a:avLst/>
          </a:prstGeom>
        </p:spPr>
        <p:txBody>
          <a:bodyPr lIns="91425" tIns="91425" rIns="91425" bIns="91425" anchor="t" anchorCtr="0">
            <a:noAutofit/>
          </a:bodyPr>
          <a:lstStyle/>
          <a:p>
            <a:pPr lvl="0" algn="ctr">
              <a:spcBef>
                <a:spcPts val="0"/>
              </a:spcBef>
              <a:buNone/>
            </a:pPr>
            <a:r>
              <a:rPr lang="en-GB" u="sng">
                <a:solidFill>
                  <a:schemeClr val="hlink"/>
                </a:solidFill>
                <a:hlinkClick r:id="rId3"/>
              </a:rPr>
              <a:t>https://github.com/pubnub/workshop-raspberrypi/tree/master/projects-python</a:t>
            </a:r>
          </a:p>
        </p:txBody>
      </p:sp>
      <p:pic>
        <p:nvPicPr>
          <p:cNvPr id="1236" name="Shape 1236"/>
          <p:cNvPicPr preferRelativeResize="0"/>
          <p:nvPr/>
        </p:nvPicPr>
        <p:blipFill>
          <a:blip r:embed="rId4">
            <a:alphaModFix/>
          </a:blip>
          <a:stretch>
            <a:fillRect/>
          </a:stretch>
        </p:blipFill>
        <p:spPr>
          <a:xfrm>
            <a:off x="374475" y="1922950"/>
            <a:ext cx="3810000" cy="1905000"/>
          </a:xfrm>
          <a:prstGeom prst="rect">
            <a:avLst/>
          </a:prstGeom>
          <a:noFill/>
          <a:ln>
            <a:noFill/>
          </a:ln>
        </p:spPr>
      </p:pic>
      <p:pic>
        <p:nvPicPr>
          <p:cNvPr id="1237" name="Shape 1237"/>
          <p:cNvPicPr preferRelativeResize="0"/>
          <p:nvPr/>
        </p:nvPicPr>
        <p:blipFill>
          <a:blip r:embed="rId5">
            <a:alphaModFix/>
          </a:blip>
          <a:stretch>
            <a:fillRect/>
          </a:stretch>
        </p:blipFill>
        <p:spPr>
          <a:xfrm>
            <a:off x="4592900" y="1866975"/>
            <a:ext cx="3810000" cy="1905000"/>
          </a:xfrm>
          <a:prstGeom prst="rect">
            <a:avLst/>
          </a:prstGeom>
          <a:noFill/>
          <a:ln>
            <a:noFill/>
          </a:ln>
        </p:spPr>
      </p:pic>
      <p:sp>
        <p:nvSpPr>
          <p:cNvPr id="1238" name="Shape 1238"/>
          <p:cNvSpPr txBox="1"/>
          <p:nvPr/>
        </p:nvSpPr>
        <p:spPr>
          <a:xfrm>
            <a:off x="458850" y="4703625"/>
            <a:ext cx="8013600" cy="293400"/>
          </a:xfrm>
          <a:prstGeom prst="rect">
            <a:avLst/>
          </a:prstGeom>
          <a:noFill/>
          <a:ln>
            <a:noFill/>
          </a:ln>
        </p:spPr>
        <p:txBody>
          <a:bodyPr lIns="91425" tIns="91425" rIns="91425" bIns="91425" anchor="t" anchorCtr="0">
            <a:noAutofit/>
          </a:bodyPr>
          <a:lstStyle/>
          <a:p>
            <a:pPr lvl="0" algn="ctr">
              <a:spcBef>
                <a:spcPts val="0"/>
              </a:spcBef>
              <a:buNone/>
            </a:pPr>
            <a:r>
              <a:rPr lang="en-GB" u="sng">
                <a:solidFill>
                  <a:schemeClr val="hlink"/>
                </a:solidFill>
                <a:hlinkClick r:id="rId6"/>
              </a:rPr>
              <a:t>https://www.pubnub.com/docs/web-javascript/data-streams-publish-and-subscribe</a:t>
            </a:r>
          </a:p>
        </p:txBody>
      </p:sp>
      <p:sp>
        <p:nvSpPr>
          <p:cNvPr id="1239" name="Shape 123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139</a:t>
            </a:fld>
            <a:endParaRPr lang="en-GB"/>
          </a:p>
        </p:txBody>
      </p:sp>
      <p:sp>
        <p:nvSpPr>
          <p:cNvPr id="1240" name="Shape 1240"/>
          <p:cNvSpPr txBox="1"/>
          <p:nvPr/>
        </p:nvSpPr>
        <p:spPr>
          <a:xfrm>
            <a:off x="32425" y="4086250"/>
            <a:ext cx="9111600" cy="421500"/>
          </a:xfrm>
          <a:prstGeom prst="rect">
            <a:avLst/>
          </a:prstGeom>
          <a:noFill/>
          <a:ln>
            <a:noFill/>
          </a:ln>
        </p:spPr>
        <p:txBody>
          <a:bodyPr lIns="91425" tIns="91425" rIns="91425" bIns="91425" anchor="t" anchorCtr="0">
            <a:noAutofit/>
          </a:bodyPr>
          <a:lstStyle/>
          <a:p>
            <a:pPr lvl="0" algn="ctr">
              <a:spcBef>
                <a:spcPts val="0"/>
              </a:spcBef>
              <a:buNone/>
            </a:pPr>
            <a:r>
              <a:rPr lang="en-GB" u="sng">
                <a:solidFill>
                  <a:schemeClr val="hlink"/>
                </a:solidFill>
                <a:hlinkClick r:id="rId7"/>
              </a:rPr>
              <a:t>https://github.com/raspberrypi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260775" y="2512100"/>
            <a:ext cx="8520600" cy="572700"/>
          </a:xfrm>
          <a:prstGeom prst="rect">
            <a:avLst/>
          </a:prstGeom>
        </p:spPr>
        <p:txBody>
          <a:bodyPr lIns="91425" tIns="91425" rIns="91425" bIns="91425" anchor="t" anchorCtr="0">
            <a:noAutofit/>
          </a:bodyPr>
          <a:lstStyle/>
          <a:p>
            <a:pPr lvl="0" algn="ctr">
              <a:lnSpc>
                <a:spcPct val="115000"/>
              </a:lnSpc>
              <a:spcBef>
                <a:spcPts val="0"/>
              </a:spcBef>
              <a:spcAft>
                <a:spcPts val="1600"/>
              </a:spcAft>
              <a:buClr>
                <a:schemeClr val="dk1"/>
              </a:buClr>
              <a:buSzPct val="61111"/>
              <a:buFont typeface="Arial"/>
              <a:buNone/>
            </a:pPr>
            <a:r>
              <a:rPr lang="en-GB" sz="1800" b="1" u="sng">
                <a:solidFill>
                  <a:schemeClr val="accent5"/>
                </a:solidFill>
                <a:hlinkClick r:id="rId3"/>
              </a:rPr>
              <a:t>https://cloud.arduino.cc/cloud</a:t>
            </a:r>
          </a:p>
          <a:p>
            <a:pPr lvl="0">
              <a:spcBef>
                <a:spcPts val="0"/>
              </a:spcBef>
              <a:buNone/>
            </a:pPr>
            <a:endParaRPr/>
          </a:p>
        </p:txBody>
      </p:sp>
      <p:sp>
        <p:nvSpPr>
          <p:cNvPr id="191" name="Shape 191"/>
          <p:cNvSpPr txBox="1">
            <a:spLocks noGrp="1"/>
          </p:cNvSpPr>
          <p:nvPr>
            <p:ph type="body" idx="1"/>
          </p:nvPr>
        </p:nvSpPr>
        <p:spPr>
          <a:xfrm>
            <a:off x="311700" y="1152475"/>
            <a:ext cx="8520600" cy="2136600"/>
          </a:xfrm>
          <a:prstGeom prst="rect">
            <a:avLst/>
          </a:prstGeom>
        </p:spPr>
        <p:txBody>
          <a:bodyPr lIns="91425" tIns="91425" rIns="91425" bIns="91425" anchor="t" anchorCtr="0">
            <a:noAutofit/>
          </a:bodyPr>
          <a:lstStyle/>
          <a:p>
            <a:pPr lvl="0" algn="ctr" rtl="0">
              <a:spcBef>
                <a:spcPts val="0"/>
              </a:spcBef>
              <a:buClr>
                <a:srgbClr val="000000"/>
              </a:buClr>
              <a:buSzPct val="61111"/>
              <a:buFont typeface="Arial"/>
              <a:buNone/>
            </a:pPr>
            <a:r>
              <a:rPr lang="en-GB" b="1" u="sng">
                <a:solidFill>
                  <a:schemeClr val="hlink"/>
                </a:solidFill>
                <a:hlinkClick r:id="rId4"/>
              </a:rPr>
              <a:t>https://github.com/arduino-libraries</a:t>
            </a:r>
          </a:p>
        </p:txBody>
      </p:sp>
      <p:sp>
        <p:nvSpPr>
          <p:cNvPr id="192" name="Shape 19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14</a:t>
            </a:fld>
            <a:endParaRPr lang="en-GB"/>
          </a:p>
        </p:txBody>
      </p:sp>
      <p:sp>
        <p:nvSpPr>
          <p:cNvPr id="193" name="Shape 193"/>
          <p:cNvSpPr txBox="1"/>
          <p:nvPr/>
        </p:nvSpPr>
        <p:spPr>
          <a:xfrm>
            <a:off x="50925" y="3726850"/>
            <a:ext cx="9021900" cy="4683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chemeClr val="hlink"/>
                </a:solidFill>
                <a:hlinkClick r:id="rId5"/>
              </a:rPr>
              <a:t>https://create.arduino.cc</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Shape 1245"/>
          <p:cNvSpPr txBox="1">
            <a:spLocks noGrp="1"/>
          </p:cNvSpPr>
          <p:nvPr>
            <p:ph type="title"/>
          </p:nvPr>
        </p:nvSpPr>
        <p:spPr>
          <a:xfrm>
            <a:off x="311700" y="163675"/>
            <a:ext cx="8520600" cy="572700"/>
          </a:xfrm>
          <a:prstGeom prst="rect">
            <a:avLst/>
          </a:prstGeom>
        </p:spPr>
        <p:txBody>
          <a:bodyPr lIns="91425" tIns="91425" rIns="91425" bIns="91425" anchor="t" anchorCtr="0">
            <a:noAutofit/>
          </a:bodyPr>
          <a:lstStyle/>
          <a:p>
            <a:pPr lvl="0" algn="ctr">
              <a:spcBef>
                <a:spcPts val="0"/>
              </a:spcBef>
              <a:buNone/>
            </a:pPr>
            <a:r>
              <a:rPr lang="en-GB"/>
              <a:t>Working with PiCamera</a:t>
            </a:r>
          </a:p>
        </p:txBody>
      </p:sp>
      <p:sp>
        <p:nvSpPr>
          <p:cNvPr id="1246" name="Shape 1246"/>
          <p:cNvSpPr txBox="1">
            <a:spLocks noGrp="1"/>
          </p:cNvSpPr>
          <p:nvPr>
            <p:ph type="body" idx="1"/>
          </p:nvPr>
        </p:nvSpPr>
        <p:spPr>
          <a:xfrm>
            <a:off x="25" y="736375"/>
            <a:ext cx="9144000" cy="4339500"/>
          </a:xfrm>
          <a:prstGeom prst="rect">
            <a:avLst/>
          </a:prstGeom>
        </p:spPr>
        <p:txBody>
          <a:bodyPr lIns="91425" tIns="91425" rIns="91425" bIns="91425" anchor="t" anchorCtr="0">
            <a:noAutofit/>
          </a:bodyPr>
          <a:lstStyle/>
          <a:p>
            <a:pPr lvl="0" algn="just">
              <a:spcBef>
                <a:spcPts val="0"/>
              </a:spcBef>
              <a:buNone/>
            </a:pPr>
            <a:r>
              <a:rPr lang="en-GB" sz="1350">
                <a:solidFill>
                  <a:srgbClr val="222222"/>
                </a:solidFill>
              </a:rPr>
              <a:t>The camera module is a great accessory for the Raspberry Pi, allowing users to take </a:t>
            </a:r>
            <a:r>
              <a:rPr lang="en-GB" sz="1350" b="1">
                <a:solidFill>
                  <a:srgbClr val="222222"/>
                </a:solidFill>
              </a:rPr>
              <a:t>still pictures </a:t>
            </a:r>
            <a:r>
              <a:rPr lang="en-GB" sz="1350">
                <a:solidFill>
                  <a:srgbClr val="222222"/>
                </a:solidFill>
              </a:rPr>
              <a:t>&amp; </a:t>
            </a:r>
            <a:r>
              <a:rPr lang="en-GB" sz="1350" b="1">
                <a:solidFill>
                  <a:srgbClr val="222222"/>
                </a:solidFill>
              </a:rPr>
              <a:t>record video </a:t>
            </a:r>
            <a:r>
              <a:rPr lang="en-GB" sz="1350">
                <a:solidFill>
                  <a:srgbClr val="222222"/>
                </a:solidFill>
              </a:rPr>
              <a:t>in full HD.</a:t>
            </a:r>
          </a:p>
          <a:p>
            <a:pPr lvl="0">
              <a:spcBef>
                <a:spcPts val="0"/>
              </a:spcBef>
              <a:buNone/>
            </a:pPr>
            <a:endParaRPr sz="1350">
              <a:solidFill>
                <a:srgbClr val="222222"/>
              </a:solidFill>
            </a:endParaRPr>
          </a:p>
        </p:txBody>
      </p:sp>
      <p:pic>
        <p:nvPicPr>
          <p:cNvPr id="1247" name="Shape 1247"/>
          <p:cNvPicPr preferRelativeResize="0"/>
          <p:nvPr/>
        </p:nvPicPr>
        <p:blipFill rotWithShape="1">
          <a:blip r:embed="rId3">
            <a:alphaModFix/>
          </a:blip>
          <a:srcRect l="18952" t="16856" r="18640" b="7859"/>
          <a:stretch/>
        </p:blipFill>
        <p:spPr>
          <a:xfrm>
            <a:off x="1718875" y="1189749"/>
            <a:ext cx="5706249" cy="3545299"/>
          </a:xfrm>
          <a:prstGeom prst="rect">
            <a:avLst/>
          </a:prstGeom>
          <a:noFill/>
          <a:ln>
            <a:noFill/>
          </a:ln>
        </p:spPr>
      </p:pic>
      <p:sp>
        <p:nvSpPr>
          <p:cNvPr id="1248" name="Shape 1248"/>
          <p:cNvSpPr txBox="1"/>
          <p:nvPr/>
        </p:nvSpPr>
        <p:spPr>
          <a:xfrm>
            <a:off x="1091725" y="4783350"/>
            <a:ext cx="6854100" cy="3039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rgbClr val="0000FF"/>
                </a:solidFill>
                <a:hlinkClick r:id="rId4"/>
              </a:rPr>
              <a:t>Steps to take still pictures and record a video</a:t>
            </a:r>
          </a:p>
        </p:txBody>
      </p:sp>
      <p:sp>
        <p:nvSpPr>
          <p:cNvPr id="1249" name="Shape 12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140</a:t>
            </a:fld>
            <a:endParaRPr lang="en-GB"/>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Shape 1254"/>
          <p:cNvSpPr txBox="1">
            <a:spLocks noGrp="1"/>
          </p:cNvSpPr>
          <p:nvPr>
            <p:ph type="title"/>
          </p:nvPr>
        </p:nvSpPr>
        <p:spPr>
          <a:xfrm>
            <a:off x="0" y="62375"/>
            <a:ext cx="9144000" cy="572700"/>
          </a:xfrm>
          <a:prstGeom prst="rect">
            <a:avLst/>
          </a:prstGeom>
        </p:spPr>
        <p:txBody>
          <a:bodyPr lIns="91425" tIns="91425" rIns="91425" bIns="91425" anchor="t" anchorCtr="0">
            <a:noAutofit/>
          </a:bodyPr>
          <a:lstStyle/>
          <a:p>
            <a:pPr lvl="0" algn="ctr">
              <a:spcBef>
                <a:spcPts val="0"/>
              </a:spcBef>
              <a:buNone/>
            </a:pPr>
            <a:r>
              <a:rPr lang="en-GB" sz="1800" u="sng">
                <a:solidFill>
                  <a:srgbClr val="0000FF"/>
                </a:solidFill>
                <a:hlinkClick r:id="rId3"/>
              </a:rPr>
              <a:t>http://diyhacking.com/connect-raspberry-pi-to-laptop-display</a:t>
            </a:r>
          </a:p>
        </p:txBody>
      </p:sp>
      <p:sp>
        <p:nvSpPr>
          <p:cNvPr id="1255" name="Shape 125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256" name="Shape 1256"/>
          <p:cNvPicPr preferRelativeResize="0"/>
          <p:nvPr/>
        </p:nvPicPr>
        <p:blipFill rotWithShape="1">
          <a:blip r:embed="rId4">
            <a:alphaModFix/>
          </a:blip>
          <a:srcRect l="12555" t="5231" r="29101"/>
          <a:stretch/>
        </p:blipFill>
        <p:spPr>
          <a:xfrm>
            <a:off x="311700" y="517725"/>
            <a:ext cx="8520599" cy="4625775"/>
          </a:xfrm>
          <a:prstGeom prst="rect">
            <a:avLst/>
          </a:prstGeom>
          <a:noFill/>
          <a:ln>
            <a:noFill/>
          </a:ln>
        </p:spPr>
      </p:pic>
      <p:sp>
        <p:nvSpPr>
          <p:cNvPr id="1257" name="Shape 125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141</a:t>
            </a:fld>
            <a:endParaRPr lang="en-GB"/>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Shape 12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1263" name="Shape 126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1264" name="Shape 126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142</a:t>
            </a:fld>
            <a:endParaRPr lang="en-GB"/>
          </a:p>
        </p:txBody>
      </p:sp>
      <p:sp>
        <p:nvSpPr>
          <p:cNvPr id="1265" name="Shape 1265"/>
          <p:cNvSpPr txBox="1"/>
          <p:nvPr/>
        </p:nvSpPr>
        <p:spPr>
          <a:xfrm>
            <a:off x="1323175" y="4697525"/>
            <a:ext cx="6732600" cy="181500"/>
          </a:xfrm>
          <a:prstGeom prst="rect">
            <a:avLst/>
          </a:prstGeom>
          <a:noFill/>
          <a:ln>
            <a:noFill/>
          </a:ln>
        </p:spPr>
        <p:txBody>
          <a:bodyPr lIns="91425" tIns="91425" rIns="91425" bIns="91425" anchor="t" anchorCtr="0">
            <a:noAutofit/>
          </a:bodyPr>
          <a:lstStyle/>
          <a:p>
            <a:pPr lvl="0" algn="ctr" rtl="0">
              <a:spcBef>
                <a:spcPts val="0"/>
              </a:spcBef>
              <a:buNone/>
            </a:pPr>
            <a:r>
              <a:rPr lang="en-GB" u="sng">
                <a:solidFill>
                  <a:schemeClr val="hlink"/>
                </a:solidFill>
                <a:hlinkClick r:id="rId3"/>
              </a:rPr>
              <a:t>https://www.raspberrypi.org/blog/piui-control-your-pi-with-your-phone</a:t>
            </a:r>
          </a:p>
        </p:txBody>
      </p:sp>
      <p:pic>
        <p:nvPicPr>
          <p:cNvPr id="1266" name="Shape 1266"/>
          <p:cNvPicPr preferRelativeResize="0"/>
          <p:nvPr/>
        </p:nvPicPr>
        <p:blipFill rotWithShape="1">
          <a:blip r:embed="rId4">
            <a:alphaModFix/>
          </a:blip>
          <a:srcRect t="927" b="4393"/>
          <a:stretch/>
        </p:blipFill>
        <p:spPr>
          <a:xfrm>
            <a:off x="141975" y="164825"/>
            <a:ext cx="8841326" cy="43327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Shape 1271"/>
          <p:cNvSpPr txBox="1">
            <a:spLocks noGrp="1"/>
          </p:cNvSpPr>
          <p:nvPr>
            <p:ph type="title"/>
          </p:nvPr>
        </p:nvSpPr>
        <p:spPr>
          <a:xfrm>
            <a:off x="45025" y="61525"/>
            <a:ext cx="9099000" cy="572700"/>
          </a:xfrm>
          <a:prstGeom prst="rect">
            <a:avLst/>
          </a:prstGeom>
        </p:spPr>
        <p:txBody>
          <a:bodyPr lIns="91425" tIns="91425" rIns="91425" bIns="91425" anchor="t" anchorCtr="0">
            <a:noAutofit/>
          </a:bodyPr>
          <a:lstStyle/>
          <a:p>
            <a:pPr lvl="0" algn="ctr">
              <a:spcBef>
                <a:spcPts val="0"/>
              </a:spcBef>
              <a:buClr>
                <a:schemeClr val="dk1"/>
              </a:buClr>
              <a:buSzPct val="91666"/>
              <a:buFont typeface="Arial"/>
              <a:buNone/>
            </a:pPr>
            <a:r>
              <a:rPr lang="en-GB" sz="1200" u="sng">
                <a:solidFill>
                  <a:schemeClr val="hlink"/>
                </a:solidFill>
                <a:hlinkClick r:id="rId3"/>
              </a:rPr>
              <a:t>http://www.pyimagesearch.com/2016/04/18/install-guide-raspberry-pi-3-raspbian-jessie-opencv-3/</a:t>
            </a:r>
          </a:p>
          <a:p>
            <a:pPr lvl="0" algn="ctr">
              <a:spcBef>
                <a:spcPts val="0"/>
              </a:spcBef>
              <a:buNone/>
            </a:pPr>
            <a:endParaRPr sz="1200"/>
          </a:p>
        </p:txBody>
      </p:sp>
      <p:sp>
        <p:nvSpPr>
          <p:cNvPr id="1272" name="Shape 1272"/>
          <p:cNvSpPr txBox="1">
            <a:spLocks noGrp="1"/>
          </p:cNvSpPr>
          <p:nvPr>
            <p:ph type="body" idx="1"/>
          </p:nvPr>
        </p:nvSpPr>
        <p:spPr>
          <a:xfrm>
            <a:off x="90050" y="518850"/>
            <a:ext cx="8981400" cy="4050000"/>
          </a:xfrm>
          <a:prstGeom prst="rect">
            <a:avLst/>
          </a:prstGeom>
        </p:spPr>
        <p:txBody>
          <a:bodyPr lIns="91425" tIns="91425" rIns="91425" bIns="91425" anchor="t" anchorCtr="0">
            <a:noAutofit/>
          </a:bodyPr>
          <a:lstStyle/>
          <a:p>
            <a:pPr lvl="0" algn="ctr" rtl="0">
              <a:lnSpc>
                <a:spcPct val="110000"/>
              </a:lnSpc>
              <a:spcBef>
                <a:spcPts val="0"/>
              </a:spcBef>
              <a:spcAft>
                <a:spcPts val="1200"/>
              </a:spcAft>
              <a:buClr>
                <a:schemeClr val="dk1"/>
              </a:buClr>
              <a:buSzPct val="45833"/>
              <a:buFont typeface="Arial"/>
              <a:buNone/>
            </a:pPr>
            <a:r>
              <a:rPr lang="en-GB" sz="2400" b="1">
                <a:solidFill>
                  <a:srgbClr val="3E3E3E"/>
                </a:solidFill>
                <a:highlight>
                  <a:srgbClr val="FFFFFF"/>
                </a:highlight>
              </a:rPr>
              <a:t>Install guide: Raspberry Pi 3 + Raspbian Jessie + OpenCV 3</a:t>
            </a:r>
          </a:p>
          <a:p>
            <a:pPr lvl="0" algn="ctr">
              <a:spcBef>
                <a:spcPts val="0"/>
              </a:spcBef>
              <a:buNone/>
            </a:pPr>
            <a:endParaRPr sz="2400"/>
          </a:p>
        </p:txBody>
      </p:sp>
      <p:pic>
        <p:nvPicPr>
          <p:cNvPr id="1273" name="Shape 1273"/>
          <p:cNvPicPr preferRelativeResize="0"/>
          <p:nvPr/>
        </p:nvPicPr>
        <p:blipFill>
          <a:blip r:embed="rId4">
            <a:alphaModFix/>
          </a:blip>
          <a:stretch>
            <a:fillRect/>
          </a:stretch>
        </p:blipFill>
        <p:spPr>
          <a:xfrm>
            <a:off x="1723250" y="1406175"/>
            <a:ext cx="5715000" cy="3275200"/>
          </a:xfrm>
          <a:prstGeom prst="rect">
            <a:avLst/>
          </a:prstGeom>
          <a:noFill/>
          <a:ln>
            <a:noFill/>
          </a:ln>
        </p:spPr>
      </p:pic>
      <p:sp>
        <p:nvSpPr>
          <p:cNvPr id="1274" name="Shape 1274"/>
          <p:cNvSpPr txBox="1"/>
          <p:nvPr/>
        </p:nvSpPr>
        <p:spPr>
          <a:xfrm>
            <a:off x="1026450" y="4793825"/>
            <a:ext cx="6993300" cy="270600"/>
          </a:xfrm>
          <a:prstGeom prst="rect">
            <a:avLst/>
          </a:prstGeom>
          <a:noFill/>
          <a:ln>
            <a:noFill/>
          </a:ln>
        </p:spPr>
        <p:txBody>
          <a:bodyPr lIns="91425" tIns="91425" rIns="91425" bIns="91425" anchor="t" anchorCtr="0">
            <a:noAutofit/>
          </a:bodyPr>
          <a:lstStyle/>
          <a:p>
            <a:pPr lvl="0" algn="ctr" rtl="0">
              <a:lnSpc>
                <a:spcPct val="110000"/>
              </a:lnSpc>
              <a:spcBef>
                <a:spcPts val="0"/>
              </a:spcBef>
              <a:spcAft>
                <a:spcPts val="1200"/>
              </a:spcAft>
              <a:buClr>
                <a:schemeClr val="dk1"/>
              </a:buClr>
              <a:buSzPct val="91666"/>
              <a:buFont typeface="Arial"/>
              <a:buNone/>
            </a:pPr>
            <a:r>
              <a:rPr lang="en-GB" sz="1200" b="1" u="sng">
                <a:solidFill>
                  <a:schemeClr val="hlink"/>
                </a:solidFill>
                <a:highlight>
                  <a:srgbClr val="FFFFFF"/>
                </a:highlight>
                <a:hlinkClick r:id="rId5"/>
              </a:rPr>
              <a:t>Accessing the Raspberry Pi Camera with OpenCV and Python</a:t>
            </a:r>
          </a:p>
          <a:p>
            <a:pPr lvl="0" algn="ctr">
              <a:spcBef>
                <a:spcPts val="0"/>
              </a:spcBef>
              <a:buNone/>
            </a:pPr>
            <a:endParaRPr sz="1200"/>
          </a:p>
        </p:txBody>
      </p:sp>
      <p:sp>
        <p:nvSpPr>
          <p:cNvPr id="1275" name="Shape 127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143</a:t>
            </a:fld>
            <a:endParaRPr lang="en-GB"/>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Shape 1280"/>
          <p:cNvSpPr txBox="1">
            <a:spLocks noGrp="1"/>
          </p:cNvSpPr>
          <p:nvPr>
            <p:ph type="title"/>
          </p:nvPr>
        </p:nvSpPr>
        <p:spPr>
          <a:xfrm>
            <a:off x="382100" y="-315125"/>
            <a:ext cx="8520600" cy="528900"/>
          </a:xfrm>
          <a:prstGeom prst="rect">
            <a:avLst/>
          </a:prstGeom>
        </p:spPr>
        <p:txBody>
          <a:bodyPr lIns="91425" tIns="91425" rIns="91425" bIns="91425" anchor="t" anchorCtr="0">
            <a:noAutofit/>
          </a:bodyPr>
          <a:lstStyle/>
          <a:p>
            <a:pPr lvl="0" algn="ctr" rtl="0">
              <a:lnSpc>
                <a:spcPct val="123076"/>
              </a:lnSpc>
              <a:spcBef>
                <a:spcPts val="3800"/>
              </a:spcBef>
              <a:spcAft>
                <a:spcPts val="2400"/>
              </a:spcAft>
              <a:buNone/>
            </a:pPr>
            <a:r>
              <a:rPr lang="en-GB" sz="1950" b="1" u="sng">
                <a:solidFill>
                  <a:schemeClr val="hlink"/>
                </a:solidFill>
                <a:highlight>
                  <a:srgbClr val="FFFFFF"/>
                </a:highlight>
                <a:hlinkClick r:id="rId3"/>
              </a:rPr>
              <a:t>Raspberry PI ZERO: THE $5 COMPUTER</a:t>
            </a:r>
          </a:p>
          <a:p>
            <a:pPr lvl="0" rtl="0">
              <a:spcBef>
                <a:spcPts val="0"/>
              </a:spcBef>
              <a:buNone/>
            </a:pPr>
            <a:endParaRPr/>
          </a:p>
        </p:txBody>
      </p:sp>
      <p:sp>
        <p:nvSpPr>
          <p:cNvPr id="1281" name="Shape 1281"/>
          <p:cNvSpPr txBox="1">
            <a:spLocks noGrp="1"/>
          </p:cNvSpPr>
          <p:nvPr>
            <p:ph type="body" idx="1"/>
          </p:nvPr>
        </p:nvSpPr>
        <p:spPr>
          <a:xfrm>
            <a:off x="4715825" y="574000"/>
            <a:ext cx="4378200" cy="4760100"/>
          </a:xfrm>
          <a:prstGeom prst="rect">
            <a:avLst/>
          </a:prstGeom>
        </p:spPr>
        <p:txBody>
          <a:bodyPr lIns="91425" tIns="91425" rIns="91425" bIns="91425" anchor="t" anchorCtr="0">
            <a:noAutofit/>
          </a:bodyPr>
          <a:lstStyle/>
          <a:p>
            <a:pPr lvl="0" algn="just" rtl="0">
              <a:lnSpc>
                <a:spcPct val="100000"/>
              </a:lnSpc>
              <a:spcBef>
                <a:spcPts val="1500"/>
              </a:spcBef>
              <a:spcAft>
                <a:spcPts val="1500"/>
              </a:spcAft>
              <a:buNone/>
            </a:pPr>
            <a:r>
              <a:rPr lang="en-GB" sz="1200">
                <a:solidFill>
                  <a:srgbClr val="000000"/>
                </a:solidFill>
                <a:highlight>
                  <a:srgbClr val="FFFFFF"/>
                </a:highlight>
              </a:rPr>
              <a:t>The Raspberry Pi Zero is </a:t>
            </a:r>
            <a:r>
              <a:rPr lang="en-GB" sz="1200" b="1">
                <a:solidFill>
                  <a:srgbClr val="000000"/>
                </a:solidFill>
                <a:highlight>
                  <a:srgbClr val="FFFFFF"/>
                </a:highlight>
              </a:rPr>
              <a:t>half </a:t>
            </a:r>
            <a:r>
              <a:rPr lang="en-GB" sz="1200">
                <a:solidFill>
                  <a:srgbClr val="000000"/>
                </a:solidFill>
                <a:highlight>
                  <a:srgbClr val="FFFFFF"/>
                </a:highlight>
              </a:rPr>
              <a:t>the </a:t>
            </a:r>
            <a:r>
              <a:rPr lang="en-GB" sz="1200" b="1">
                <a:solidFill>
                  <a:srgbClr val="000000"/>
                </a:solidFill>
                <a:highlight>
                  <a:srgbClr val="FFFFFF"/>
                </a:highlight>
              </a:rPr>
              <a:t>size </a:t>
            </a:r>
            <a:r>
              <a:rPr lang="en-GB" sz="1200">
                <a:solidFill>
                  <a:srgbClr val="000000"/>
                </a:solidFill>
                <a:highlight>
                  <a:srgbClr val="FFFFFF"/>
                </a:highlight>
              </a:rPr>
              <a:t>of a Model A+, with </a:t>
            </a:r>
            <a:r>
              <a:rPr lang="en-GB" sz="1200" b="1">
                <a:solidFill>
                  <a:srgbClr val="000000"/>
                </a:solidFill>
                <a:highlight>
                  <a:srgbClr val="FFFFFF"/>
                </a:highlight>
              </a:rPr>
              <a:t>twice </a:t>
            </a:r>
            <a:r>
              <a:rPr lang="en-GB" sz="1200">
                <a:solidFill>
                  <a:srgbClr val="000000"/>
                </a:solidFill>
                <a:highlight>
                  <a:srgbClr val="FFFFFF"/>
                </a:highlight>
              </a:rPr>
              <a:t>the </a:t>
            </a:r>
            <a:r>
              <a:rPr lang="en-GB" sz="1200" b="1">
                <a:solidFill>
                  <a:srgbClr val="000000"/>
                </a:solidFill>
                <a:highlight>
                  <a:srgbClr val="FFFFFF"/>
                </a:highlight>
              </a:rPr>
              <a:t>utility</a:t>
            </a:r>
            <a:r>
              <a:rPr lang="en-GB" sz="1200">
                <a:solidFill>
                  <a:srgbClr val="000000"/>
                </a:solidFill>
                <a:highlight>
                  <a:srgbClr val="FFFFFF"/>
                </a:highlight>
              </a:rPr>
              <a:t>. </a:t>
            </a:r>
          </a:p>
          <a:p>
            <a:pPr marL="457200" lvl="0" indent="-304800" algn="just" rtl="0">
              <a:lnSpc>
                <a:spcPct val="115000"/>
              </a:lnSpc>
              <a:spcBef>
                <a:spcPts val="1500"/>
              </a:spcBef>
              <a:spcAft>
                <a:spcPts val="1500"/>
              </a:spcAft>
              <a:buClr>
                <a:srgbClr val="000000"/>
              </a:buClr>
              <a:buSzPct val="100000"/>
            </a:pPr>
            <a:r>
              <a:rPr lang="en-GB" sz="1200" b="1">
                <a:solidFill>
                  <a:schemeClr val="dk1"/>
                </a:solidFill>
                <a:highlight>
                  <a:srgbClr val="FFFFFF"/>
                </a:highlight>
              </a:rPr>
              <a:t>Single-core CPU - 1GHz ARM11 core (40% faster than Raspberry Pi 1)</a:t>
            </a:r>
          </a:p>
          <a:p>
            <a:pPr marL="457200" lvl="0" indent="-304800" algn="just">
              <a:lnSpc>
                <a:spcPct val="115000"/>
              </a:lnSpc>
              <a:spcBef>
                <a:spcPts val="0"/>
              </a:spcBef>
              <a:spcAft>
                <a:spcPts val="0"/>
              </a:spcAft>
              <a:buClr>
                <a:srgbClr val="000000"/>
              </a:buClr>
              <a:buSzPct val="100000"/>
            </a:pPr>
            <a:r>
              <a:rPr lang="en-GB" sz="1200" b="1">
                <a:solidFill>
                  <a:srgbClr val="000000"/>
                </a:solidFill>
                <a:highlight>
                  <a:srgbClr val="FFFFFF"/>
                </a:highlight>
              </a:rPr>
              <a:t>Mini HDMI and USB On-The-Go ports</a:t>
            </a:r>
          </a:p>
          <a:p>
            <a:pPr marL="457200" lvl="0" indent="-304800" algn="just" rtl="0">
              <a:lnSpc>
                <a:spcPct val="115000"/>
              </a:lnSpc>
              <a:spcBef>
                <a:spcPts val="0"/>
              </a:spcBef>
              <a:spcAft>
                <a:spcPts val="0"/>
              </a:spcAft>
              <a:buClr>
                <a:srgbClr val="000000"/>
              </a:buClr>
              <a:buSzPct val="100000"/>
            </a:pPr>
            <a:r>
              <a:rPr lang="en-GB" sz="1200" b="1">
                <a:solidFill>
                  <a:srgbClr val="000000"/>
                </a:solidFill>
                <a:highlight>
                  <a:srgbClr val="FFFFFF"/>
                </a:highlight>
              </a:rPr>
              <a:t>Composite video and reset headers</a:t>
            </a:r>
          </a:p>
          <a:p>
            <a:pPr marL="457200" lvl="0" indent="-304800" algn="just" rtl="0">
              <a:lnSpc>
                <a:spcPct val="115000"/>
              </a:lnSpc>
              <a:spcBef>
                <a:spcPts val="0"/>
              </a:spcBef>
              <a:spcAft>
                <a:spcPts val="0"/>
              </a:spcAft>
              <a:buClr>
                <a:srgbClr val="000000"/>
              </a:buClr>
              <a:buSzPct val="100000"/>
            </a:pPr>
            <a:r>
              <a:rPr lang="en-GB" sz="1200" b="1">
                <a:solidFill>
                  <a:srgbClr val="000000"/>
                </a:solidFill>
                <a:highlight>
                  <a:srgbClr val="FFFFFF"/>
                </a:highlight>
              </a:rPr>
              <a:t>A Broadcom BCM2835 application processor</a:t>
            </a:r>
          </a:p>
          <a:p>
            <a:pPr marL="457200" lvl="0" indent="-304800" algn="just" rtl="0">
              <a:lnSpc>
                <a:spcPct val="115000"/>
              </a:lnSpc>
              <a:spcBef>
                <a:spcPts val="0"/>
              </a:spcBef>
              <a:spcAft>
                <a:spcPts val="0"/>
              </a:spcAft>
              <a:buClr>
                <a:srgbClr val="000000"/>
              </a:buClr>
              <a:buSzPct val="100000"/>
            </a:pPr>
            <a:r>
              <a:rPr lang="en-GB" sz="1200" b="1">
                <a:solidFill>
                  <a:srgbClr val="000000"/>
                </a:solidFill>
                <a:highlight>
                  <a:srgbClr val="FFFFFF"/>
                </a:highlight>
              </a:rPr>
              <a:t>512MB of LPDDR2 SDRAM</a:t>
            </a:r>
          </a:p>
          <a:p>
            <a:pPr marL="457200" lvl="0" indent="-304800" algn="just" rtl="0">
              <a:lnSpc>
                <a:spcPct val="115000"/>
              </a:lnSpc>
              <a:spcBef>
                <a:spcPts val="0"/>
              </a:spcBef>
              <a:spcAft>
                <a:spcPts val="0"/>
              </a:spcAft>
              <a:buClr>
                <a:srgbClr val="000000"/>
              </a:buClr>
              <a:buSzPct val="100000"/>
            </a:pPr>
            <a:r>
              <a:rPr lang="en-GB" sz="1200" b="1">
                <a:solidFill>
                  <a:srgbClr val="000000"/>
                </a:solidFill>
                <a:highlight>
                  <a:srgbClr val="FFFFFF"/>
                </a:highlight>
              </a:rPr>
              <a:t>A micro-SD card slot</a:t>
            </a:r>
          </a:p>
          <a:p>
            <a:pPr marL="457200" lvl="0" indent="-304800" algn="just" rtl="0">
              <a:lnSpc>
                <a:spcPct val="115000"/>
              </a:lnSpc>
              <a:spcBef>
                <a:spcPts val="0"/>
              </a:spcBef>
              <a:spcAft>
                <a:spcPts val="0"/>
              </a:spcAft>
              <a:buClr>
                <a:srgbClr val="000000"/>
              </a:buClr>
              <a:buSzPct val="100000"/>
            </a:pPr>
            <a:r>
              <a:rPr lang="en-GB" sz="1200" b="1">
                <a:solidFill>
                  <a:srgbClr val="000000"/>
                </a:solidFill>
                <a:highlight>
                  <a:srgbClr val="FFFFFF"/>
                </a:highlight>
              </a:rPr>
              <a:t>A mini-HDMI socket for 1080p60 video output</a:t>
            </a:r>
          </a:p>
          <a:p>
            <a:pPr marL="457200" lvl="0" indent="-304800" algn="just" rtl="0">
              <a:lnSpc>
                <a:spcPct val="115000"/>
              </a:lnSpc>
              <a:spcBef>
                <a:spcPts val="0"/>
              </a:spcBef>
              <a:spcAft>
                <a:spcPts val="0"/>
              </a:spcAft>
              <a:buClr>
                <a:srgbClr val="000000"/>
              </a:buClr>
              <a:buSzPct val="100000"/>
            </a:pPr>
            <a:r>
              <a:rPr lang="en-GB" sz="1200" b="1">
                <a:solidFill>
                  <a:srgbClr val="000000"/>
                </a:solidFill>
                <a:highlight>
                  <a:srgbClr val="FFFFFF"/>
                </a:highlight>
              </a:rPr>
              <a:t>Micro-USB sockets for data and power</a:t>
            </a:r>
          </a:p>
          <a:p>
            <a:pPr marL="457200" lvl="0" indent="-304800" algn="just" rtl="0">
              <a:lnSpc>
                <a:spcPct val="115000"/>
              </a:lnSpc>
              <a:spcBef>
                <a:spcPts val="0"/>
              </a:spcBef>
              <a:spcAft>
                <a:spcPts val="0"/>
              </a:spcAft>
              <a:buClr>
                <a:srgbClr val="000000"/>
              </a:buClr>
              <a:buSzPct val="100000"/>
            </a:pPr>
            <a:r>
              <a:rPr lang="en-GB" sz="1200" b="1">
                <a:solidFill>
                  <a:srgbClr val="000000"/>
                </a:solidFill>
                <a:highlight>
                  <a:srgbClr val="FFFFFF"/>
                </a:highlight>
              </a:rPr>
              <a:t>An unpopulated 40-pin GPIO header</a:t>
            </a:r>
          </a:p>
          <a:p>
            <a:pPr marL="457200" lvl="0" indent="0" algn="just" rtl="0">
              <a:lnSpc>
                <a:spcPct val="115000"/>
              </a:lnSpc>
              <a:spcBef>
                <a:spcPts val="0"/>
              </a:spcBef>
              <a:spcAft>
                <a:spcPts val="0"/>
              </a:spcAft>
              <a:buNone/>
            </a:pPr>
            <a:r>
              <a:rPr lang="en-GB" sz="1200" b="1">
                <a:solidFill>
                  <a:srgbClr val="000000"/>
                </a:solidFill>
                <a:highlight>
                  <a:srgbClr val="FFFFFF"/>
                </a:highlight>
              </a:rPr>
              <a:t>Identical pinout to Model A+/B+/2B</a:t>
            </a:r>
          </a:p>
          <a:p>
            <a:pPr marL="457200" lvl="0" indent="-304800" algn="just" rtl="0">
              <a:lnSpc>
                <a:spcPct val="115000"/>
              </a:lnSpc>
              <a:spcBef>
                <a:spcPts val="0"/>
              </a:spcBef>
              <a:spcAft>
                <a:spcPts val="0"/>
              </a:spcAft>
              <a:buClr>
                <a:srgbClr val="000000"/>
              </a:buClr>
              <a:buSzPct val="100000"/>
            </a:pPr>
            <a:r>
              <a:rPr lang="en-GB" sz="1200" b="1">
                <a:solidFill>
                  <a:srgbClr val="000000"/>
                </a:solidFill>
                <a:highlight>
                  <a:srgbClr val="FFFFFF"/>
                </a:highlight>
              </a:rPr>
              <a:t>An unpopulated composite video header</a:t>
            </a:r>
          </a:p>
          <a:p>
            <a:pPr marL="457200" lvl="0" indent="-304800" algn="just" rtl="0">
              <a:lnSpc>
                <a:spcPct val="115000"/>
              </a:lnSpc>
              <a:spcBef>
                <a:spcPts val="0"/>
              </a:spcBef>
              <a:spcAft>
                <a:spcPts val="0"/>
              </a:spcAft>
              <a:buClr>
                <a:srgbClr val="000000"/>
              </a:buClr>
              <a:buSzPct val="100000"/>
            </a:pPr>
            <a:r>
              <a:rPr lang="en-GB" sz="1200" b="1">
                <a:solidFill>
                  <a:srgbClr val="000000"/>
                </a:solidFill>
                <a:highlight>
                  <a:srgbClr val="FFFFFF"/>
                </a:highlight>
              </a:rPr>
              <a:t>Our smallest ever form factor, at 65mm x 30mm x 5mm</a:t>
            </a:r>
          </a:p>
        </p:txBody>
      </p:sp>
      <p:pic>
        <p:nvPicPr>
          <p:cNvPr id="1282" name="Shape 1282"/>
          <p:cNvPicPr preferRelativeResize="0"/>
          <p:nvPr/>
        </p:nvPicPr>
        <p:blipFill rotWithShape="1">
          <a:blip r:embed="rId4">
            <a:alphaModFix/>
          </a:blip>
          <a:srcRect l="11941" t="12234" r="30702" b="21311"/>
          <a:stretch/>
        </p:blipFill>
        <p:spPr>
          <a:xfrm>
            <a:off x="101275" y="860150"/>
            <a:ext cx="4524499" cy="3775950"/>
          </a:xfrm>
          <a:prstGeom prst="rect">
            <a:avLst/>
          </a:prstGeom>
          <a:noFill/>
          <a:ln>
            <a:noFill/>
          </a:ln>
        </p:spPr>
      </p:pic>
      <p:sp>
        <p:nvSpPr>
          <p:cNvPr id="1283" name="Shape 128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144</a:t>
            </a:fld>
            <a:endParaRPr lang="en-GB"/>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Shape 1288"/>
          <p:cNvSpPr txBox="1">
            <a:spLocks noGrp="1"/>
          </p:cNvSpPr>
          <p:nvPr>
            <p:ph type="title"/>
          </p:nvPr>
        </p:nvSpPr>
        <p:spPr>
          <a:xfrm>
            <a:off x="311700" y="96125"/>
            <a:ext cx="8520600" cy="572700"/>
          </a:xfrm>
          <a:prstGeom prst="rect">
            <a:avLst/>
          </a:prstGeom>
        </p:spPr>
        <p:txBody>
          <a:bodyPr lIns="91425" tIns="91425" rIns="91425" bIns="91425" anchor="t" anchorCtr="0">
            <a:noAutofit/>
          </a:bodyPr>
          <a:lstStyle/>
          <a:p>
            <a:pPr lvl="0" algn="ctr">
              <a:spcBef>
                <a:spcPts val="0"/>
              </a:spcBef>
              <a:buNone/>
            </a:pPr>
            <a:r>
              <a:rPr lang="en-GB"/>
              <a:t>Connecting Internet on Raspberry Pi ZERO</a:t>
            </a:r>
          </a:p>
        </p:txBody>
      </p:sp>
      <p:pic>
        <p:nvPicPr>
          <p:cNvPr id="1289" name="Shape 1289"/>
          <p:cNvPicPr preferRelativeResize="0"/>
          <p:nvPr/>
        </p:nvPicPr>
        <p:blipFill>
          <a:blip r:embed="rId3">
            <a:alphaModFix/>
          </a:blip>
          <a:stretch>
            <a:fillRect/>
          </a:stretch>
        </p:blipFill>
        <p:spPr>
          <a:xfrm>
            <a:off x="45025" y="794700"/>
            <a:ext cx="4355650" cy="3276600"/>
          </a:xfrm>
          <a:prstGeom prst="rect">
            <a:avLst/>
          </a:prstGeom>
          <a:noFill/>
          <a:ln>
            <a:noFill/>
          </a:ln>
        </p:spPr>
      </p:pic>
      <p:sp>
        <p:nvSpPr>
          <p:cNvPr id="1290" name="Shape 1290"/>
          <p:cNvSpPr txBox="1"/>
          <p:nvPr/>
        </p:nvSpPr>
        <p:spPr>
          <a:xfrm>
            <a:off x="4682050" y="4197175"/>
            <a:ext cx="4355700" cy="225000"/>
          </a:xfrm>
          <a:prstGeom prst="rect">
            <a:avLst/>
          </a:prstGeom>
          <a:noFill/>
          <a:ln>
            <a:noFill/>
          </a:ln>
        </p:spPr>
        <p:txBody>
          <a:bodyPr lIns="91425" tIns="91425" rIns="91425" bIns="91425" anchor="t" anchorCtr="0">
            <a:noAutofit/>
          </a:bodyPr>
          <a:lstStyle/>
          <a:p>
            <a:pPr lvl="0" algn="ctr">
              <a:spcBef>
                <a:spcPts val="0"/>
              </a:spcBef>
              <a:buNone/>
            </a:pPr>
            <a:r>
              <a:rPr lang="en-GB" b="1"/>
              <a:t>2.</a:t>
            </a:r>
            <a:r>
              <a:rPr lang="en-GB"/>
              <a:t>   </a:t>
            </a:r>
            <a:r>
              <a:rPr lang="en-GB" b="1" u="sng">
                <a:solidFill>
                  <a:schemeClr val="hlink"/>
                </a:solidFill>
                <a:hlinkClick r:id="rId4"/>
              </a:rPr>
              <a:t>Connect an ESP8266 to your RaspberryPi</a:t>
            </a:r>
          </a:p>
        </p:txBody>
      </p:sp>
      <p:pic>
        <p:nvPicPr>
          <p:cNvPr id="1291" name="Shape 1291"/>
          <p:cNvPicPr preferRelativeResize="0"/>
          <p:nvPr/>
        </p:nvPicPr>
        <p:blipFill>
          <a:blip r:embed="rId5">
            <a:alphaModFix/>
          </a:blip>
          <a:stretch>
            <a:fillRect/>
          </a:stretch>
        </p:blipFill>
        <p:spPr>
          <a:xfrm>
            <a:off x="4682074" y="724800"/>
            <a:ext cx="4355650" cy="3416399"/>
          </a:xfrm>
          <a:prstGeom prst="rect">
            <a:avLst/>
          </a:prstGeom>
          <a:noFill/>
          <a:ln>
            <a:noFill/>
          </a:ln>
        </p:spPr>
      </p:pic>
      <p:sp>
        <p:nvSpPr>
          <p:cNvPr id="1292" name="Shape 1292"/>
          <p:cNvSpPr txBox="1"/>
          <p:nvPr/>
        </p:nvSpPr>
        <p:spPr>
          <a:xfrm>
            <a:off x="467525" y="4197175"/>
            <a:ext cx="3714000" cy="321900"/>
          </a:xfrm>
          <a:prstGeom prst="rect">
            <a:avLst/>
          </a:prstGeom>
          <a:noFill/>
          <a:ln>
            <a:noFill/>
          </a:ln>
        </p:spPr>
        <p:txBody>
          <a:bodyPr lIns="91425" tIns="91425" rIns="91425" bIns="91425" anchor="t" anchorCtr="0">
            <a:noAutofit/>
          </a:bodyPr>
          <a:lstStyle/>
          <a:p>
            <a:pPr marL="457200" lvl="0" indent="-228600" algn="ctr" rtl="0">
              <a:spcBef>
                <a:spcPts val="0"/>
              </a:spcBef>
              <a:buAutoNum type="arabicPeriod"/>
            </a:pPr>
            <a:r>
              <a:rPr lang="en-GB" b="1" u="sng">
                <a:solidFill>
                  <a:schemeClr val="hlink"/>
                </a:solidFill>
                <a:hlinkClick r:id="rId6"/>
              </a:rPr>
              <a:t>Click here for Details</a:t>
            </a:r>
          </a:p>
        </p:txBody>
      </p:sp>
      <p:sp>
        <p:nvSpPr>
          <p:cNvPr id="1293" name="Shape 1293"/>
          <p:cNvSpPr txBox="1"/>
          <p:nvPr/>
        </p:nvSpPr>
        <p:spPr>
          <a:xfrm>
            <a:off x="2172200" y="4644950"/>
            <a:ext cx="5087100" cy="416400"/>
          </a:xfrm>
          <a:prstGeom prst="rect">
            <a:avLst/>
          </a:prstGeom>
          <a:noFill/>
          <a:ln>
            <a:noFill/>
          </a:ln>
        </p:spPr>
        <p:txBody>
          <a:bodyPr lIns="91425" tIns="91425" rIns="91425" bIns="91425" anchor="t" anchorCtr="0">
            <a:noAutofit/>
          </a:bodyPr>
          <a:lstStyle/>
          <a:p>
            <a:pPr lvl="0" algn="ctr" rtl="0">
              <a:lnSpc>
                <a:spcPct val="110000"/>
              </a:lnSpc>
              <a:spcBef>
                <a:spcPts val="800"/>
              </a:spcBef>
              <a:spcAft>
                <a:spcPts val="800"/>
              </a:spcAft>
              <a:buClr>
                <a:schemeClr val="dk1"/>
              </a:buClr>
              <a:buFont typeface="Arial"/>
              <a:buNone/>
            </a:pPr>
            <a:r>
              <a:rPr lang="en-GB" b="1"/>
              <a:t>3</a:t>
            </a:r>
            <a:r>
              <a:rPr lang="en-GB"/>
              <a:t>. </a:t>
            </a:r>
            <a:r>
              <a:rPr lang="en-GB" b="1" u="sng">
                <a:solidFill>
                  <a:schemeClr val="hlink"/>
                </a:solidFill>
                <a:highlight>
                  <a:srgbClr val="FFFFFF"/>
                </a:highlight>
                <a:hlinkClick r:id="rId7"/>
              </a:rPr>
              <a:t>Share Internet to the Raspberry Pi ZERO</a:t>
            </a:r>
          </a:p>
          <a:p>
            <a:pPr lvl="0" algn="ctr">
              <a:spcBef>
                <a:spcPts val="0"/>
              </a:spcBef>
              <a:buNone/>
            </a:pPr>
            <a:endParaRPr sz="1200"/>
          </a:p>
        </p:txBody>
      </p:sp>
      <p:sp>
        <p:nvSpPr>
          <p:cNvPr id="1294" name="Shape 129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145</a:t>
            </a:fld>
            <a:endParaRPr lang="en-GB"/>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Shape 1299"/>
          <p:cNvSpPr txBox="1">
            <a:spLocks noGrp="1"/>
          </p:cNvSpPr>
          <p:nvPr>
            <p:ph type="title"/>
          </p:nvPr>
        </p:nvSpPr>
        <p:spPr>
          <a:xfrm>
            <a:off x="0" y="56275"/>
            <a:ext cx="9105600" cy="1564499"/>
          </a:xfrm>
          <a:prstGeom prst="rect">
            <a:avLst/>
          </a:prstGeom>
        </p:spPr>
        <p:txBody>
          <a:bodyPr lIns="91425" tIns="91425" rIns="91425" bIns="91425" anchor="b" anchorCtr="0">
            <a:noAutofit/>
          </a:bodyPr>
          <a:lstStyle/>
          <a:p>
            <a:pPr lvl="0" algn="ctr" rtl="0">
              <a:lnSpc>
                <a:spcPct val="110000"/>
              </a:lnSpc>
              <a:spcBef>
                <a:spcPts val="1700"/>
              </a:spcBef>
              <a:spcAft>
                <a:spcPts val="800"/>
              </a:spcAft>
              <a:buClr>
                <a:schemeClr val="dk1"/>
              </a:buClr>
              <a:buSzPct val="61111"/>
              <a:buFont typeface="Arial"/>
              <a:buNone/>
            </a:pPr>
            <a:r>
              <a:rPr lang="en-GB" sz="1800">
                <a:solidFill>
                  <a:srgbClr val="000000"/>
                </a:solidFill>
                <a:highlight>
                  <a:srgbClr val="FFFFFF"/>
                </a:highlight>
              </a:rPr>
              <a:t>Vehicle telematics analytics using IoT Real-Time Insights</a:t>
            </a:r>
          </a:p>
          <a:p>
            <a:pPr lvl="0" algn="just" rtl="0">
              <a:lnSpc>
                <a:spcPct val="110000"/>
              </a:lnSpc>
              <a:spcBef>
                <a:spcPts val="1700"/>
              </a:spcBef>
              <a:spcAft>
                <a:spcPts val="800"/>
              </a:spcAft>
              <a:buClr>
                <a:schemeClr val="dk1"/>
              </a:buClr>
              <a:buSzPct val="78571"/>
              <a:buFont typeface="Arial"/>
              <a:buNone/>
            </a:pPr>
            <a:r>
              <a:rPr lang="en-GB" sz="1400" b="0">
                <a:solidFill>
                  <a:srgbClr val="000000"/>
                </a:solidFill>
                <a:highlight>
                  <a:srgbClr val="FFFFFF"/>
                </a:highlight>
              </a:rPr>
              <a:t>IBM Watson IoT Platform Analytics Real-Time Insights enables you to perform analytics on real-time data from your IoT devices and gain diagnostic insights. </a:t>
            </a:r>
          </a:p>
          <a:p>
            <a:pPr lvl="0" algn="ctr" rtl="0">
              <a:spcBef>
                <a:spcPts val="0"/>
              </a:spcBef>
              <a:buNone/>
            </a:pPr>
            <a:endParaRPr sz="1800">
              <a:solidFill>
                <a:srgbClr val="000000"/>
              </a:solidFill>
              <a:highlight>
                <a:srgbClr val="FFFFFF"/>
              </a:highlight>
            </a:endParaRPr>
          </a:p>
        </p:txBody>
      </p:sp>
      <p:sp>
        <p:nvSpPr>
          <p:cNvPr id="1300" name="Shape 130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146</a:t>
            </a:fld>
            <a:endParaRPr lang="en-GB"/>
          </a:p>
        </p:txBody>
      </p:sp>
      <p:pic>
        <p:nvPicPr>
          <p:cNvPr id="1301" name="Shape 1301"/>
          <p:cNvPicPr preferRelativeResize="0"/>
          <p:nvPr/>
        </p:nvPicPr>
        <p:blipFill rotWithShape="1">
          <a:blip r:embed="rId3">
            <a:alphaModFix/>
          </a:blip>
          <a:srcRect l="22453" t="21308" r="22104" b="14547"/>
          <a:stretch/>
        </p:blipFill>
        <p:spPr>
          <a:xfrm>
            <a:off x="402050" y="1170775"/>
            <a:ext cx="8339901" cy="3579075"/>
          </a:xfrm>
          <a:prstGeom prst="rect">
            <a:avLst/>
          </a:prstGeom>
          <a:noFill/>
          <a:ln>
            <a:noFill/>
          </a:ln>
        </p:spPr>
      </p:pic>
      <p:sp>
        <p:nvSpPr>
          <p:cNvPr id="1302" name="Shape 1302"/>
          <p:cNvSpPr txBox="1"/>
          <p:nvPr/>
        </p:nvSpPr>
        <p:spPr>
          <a:xfrm>
            <a:off x="0" y="4800400"/>
            <a:ext cx="9105600" cy="292500"/>
          </a:xfrm>
          <a:prstGeom prst="rect">
            <a:avLst/>
          </a:prstGeom>
          <a:noFill/>
          <a:ln>
            <a:noFill/>
          </a:ln>
        </p:spPr>
        <p:txBody>
          <a:bodyPr lIns="91425" tIns="91425" rIns="91425" bIns="91425" anchor="t" anchorCtr="0">
            <a:noAutofit/>
          </a:bodyPr>
          <a:lstStyle/>
          <a:p>
            <a:pPr lvl="0" algn="ctr" rtl="0">
              <a:spcBef>
                <a:spcPts val="0"/>
              </a:spcBef>
              <a:buNone/>
            </a:pPr>
            <a:r>
              <a:rPr lang="en-GB" sz="1000" b="1" u="sng">
                <a:solidFill>
                  <a:schemeClr val="hlink"/>
                </a:solidFill>
                <a:highlight>
                  <a:srgbClr val="FFFFFF"/>
                </a:highlight>
                <a:hlinkClick r:id="rId4"/>
              </a:rPr>
              <a:t>A sample Watson IoT Context Mapping and Driver Behavior application that sends simulated car probe data and issues analysis request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Shape 1307"/>
          <p:cNvSpPr txBox="1">
            <a:spLocks noGrp="1"/>
          </p:cNvSpPr>
          <p:nvPr>
            <p:ph type="title"/>
          </p:nvPr>
        </p:nvSpPr>
        <p:spPr>
          <a:xfrm>
            <a:off x="19200" y="78850"/>
            <a:ext cx="9105600" cy="1204200"/>
          </a:xfrm>
          <a:prstGeom prst="rect">
            <a:avLst/>
          </a:prstGeom>
        </p:spPr>
        <p:txBody>
          <a:bodyPr lIns="91425" tIns="91425" rIns="91425" bIns="91425" anchor="b" anchorCtr="0">
            <a:noAutofit/>
          </a:bodyPr>
          <a:lstStyle/>
          <a:p>
            <a:pPr lvl="0" algn="ctr" rtl="0">
              <a:lnSpc>
                <a:spcPct val="110000"/>
              </a:lnSpc>
              <a:spcBef>
                <a:spcPts val="1700"/>
              </a:spcBef>
              <a:spcAft>
                <a:spcPts val="800"/>
              </a:spcAft>
              <a:buNone/>
            </a:pPr>
            <a:r>
              <a:rPr lang="en-GB" sz="1800">
                <a:solidFill>
                  <a:srgbClr val="000000"/>
                </a:solidFill>
                <a:highlight>
                  <a:srgbClr val="FFFFFF"/>
                </a:highlight>
              </a:rPr>
              <a:t>Vehicle telematics analytics using IoT Real-Time Insights</a:t>
            </a:r>
          </a:p>
          <a:p>
            <a:pPr lvl="0" algn="ctr" rtl="0">
              <a:lnSpc>
                <a:spcPct val="110000"/>
              </a:lnSpc>
              <a:spcBef>
                <a:spcPts val="1700"/>
              </a:spcBef>
              <a:spcAft>
                <a:spcPts val="800"/>
              </a:spcAft>
              <a:buNone/>
            </a:pPr>
            <a:r>
              <a:rPr lang="en-GB" sz="1400" u="sng">
                <a:solidFill>
                  <a:schemeClr val="hlink"/>
                </a:solidFill>
                <a:highlight>
                  <a:srgbClr val="FFFFFF"/>
                </a:highlight>
                <a:hlinkClick r:id="rId3"/>
              </a:rPr>
              <a:t>http://connected-car.mybluemix.net</a:t>
            </a:r>
          </a:p>
          <a:p>
            <a:pPr lvl="0" algn="ctr" rtl="0">
              <a:spcBef>
                <a:spcPts val="0"/>
              </a:spcBef>
              <a:buNone/>
            </a:pPr>
            <a:endParaRPr sz="1800">
              <a:solidFill>
                <a:srgbClr val="000000"/>
              </a:solidFill>
              <a:highlight>
                <a:srgbClr val="FFFFFF"/>
              </a:highlight>
            </a:endParaRPr>
          </a:p>
        </p:txBody>
      </p:sp>
      <p:sp>
        <p:nvSpPr>
          <p:cNvPr id="1308" name="Shape 1308"/>
          <p:cNvSpPr txBox="1">
            <a:spLocks noGrp="1"/>
          </p:cNvSpPr>
          <p:nvPr>
            <p:ph type="body" idx="1"/>
          </p:nvPr>
        </p:nvSpPr>
        <p:spPr>
          <a:xfrm>
            <a:off x="438000" y="4749850"/>
            <a:ext cx="8229600" cy="221400"/>
          </a:xfrm>
          <a:prstGeom prst="rect">
            <a:avLst/>
          </a:prstGeom>
        </p:spPr>
        <p:txBody>
          <a:bodyPr lIns="91425" tIns="91425" rIns="91425" bIns="91425" anchor="t" anchorCtr="0">
            <a:noAutofit/>
          </a:bodyPr>
          <a:lstStyle/>
          <a:p>
            <a:pPr lvl="0" algn="ctr" rtl="0">
              <a:spcBef>
                <a:spcPts val="0"/>
              </a:spcBef>
              <a:buNone/>
            </a:pPr>
            <a:r>
              <a:rPr lang="en-GB" sz="1400" b="1" u="sng">
                <a:solidFill>
                  <a:schemeClr val="hlink"/>
                </a:solidFill>
                <a:hlinkClick r:id="rId4"/>
              </a:rPr>
              <a:t>Click Here for Recipe</a:t>
            </a:r>
          </a:p>
        </p:txBody>
      </p:sp>
      <p:sp>
        <p:nvSpPr>
          <p:cNvPr id="1309" name="Shape 130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147</a:t>
            </a:fld>
            <a:endParaRPr lang="en-GB"/>
          </a:p>
        </p:txBody>
      </p:sp>
      <p:pic>
        <p:nvPicPr>
          <p:cNvPr id="1310" name="Shape 1310"/>
          <p:cNvPicPr preferRelativeResize="0"/>
          <p:nvPr/>
        </p:nvPicPr>
        <p:blipFill rotWithShape="1">
          <a:blip r:embed="rId5">
            <a:alphaModFix/>
          </a:blip>
          <a:srcRect t="10479" b="5011"/>
          <a:stretch/>
        </p:blipFill>
        <p:spPr>
          <a:xfrm>
            <a:off x="-19200" y="776875"/>
            <a:ext cx="9144000" cy="39729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Shape 131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marL="0" lvl="0" indent="-69850" algn="ctr" rtl="0">
              <a:lnSpc>
                <a:spcPct val="83478"/>
              </a:lnSpc>
              <a:spcBef>
                <a:spcPts val="3500"/>
              </a:spcBef>
              <a:spcAft>
                <a:spcPts val="800"/>
              </a:spcAft>
              <a:buClr>
                <a:schemeClr val="dk1"/>
              </a:buClr>
              <a:buSzPct val="47826"/>
              <a:buFont typeface="Arial"/>
              <a:buNone/>
            </a:pPr>
            <a:r>
              <a:rPr lang="en-GB" sz="2300" u="sng">
                <a:solidFill>
                  <a:schemeClr val="hlink"/>
                </a:solidFill>
                <a:highlight>
                  <a:srgbClr val="FFFFFF"/>
                </a:highlight>
                <a:hlinkClick r:id="rId3"/>
              </a:rPr>
              <a:t>Node-RED</a:t>
            </a:r>
          </a:p>
          <a:p>
            <a:pPr marL="0" lvl="0" indent="0" algn="ctr" rtl="0">
              <a:lnSpc>
                <a:spcPct val="128000"/>
              </a:lnSpc>
              <a:spcBef>
                <a:spcPts val="0"/>
              </a:spcBef>
              <a:spcAft>
                <a:spcPts val="1200"/>
              </a:spcAft>
              <a:buNone/>
            </a:pPr>
            <a:r>
              <a:rPr lang="en-GB" sz="1500" b="0">
                <a:solidFill>
                  <a:srgbClr val="000000"/>
                </a:solidFill>
                <a:highlight>
                  <a:srgbClr val="FFFFFF"/>
                </a:highlight>
              </a:rPr>
              <a:t>A visual tool for wiring the Internet of Things</a:t>
            </a:r>
          </a:p>
        </p:txBody>
      </p:sp>
      <p:sp>
        <p:nvSpPr>
          <p:cNvPr id="1316" name="Shape 1316"/>
          <p:cNvSpPr txBox="1">
            <a:spLocks noGrp="1"/>
          </p:cNvSpPr>
          <p:nvPr>
            <p:ph type="body" idx="1"/>
          </p:nvPr>
        </p:nvSpPr>
        <p:spPr>
          <a:xfrm>
            <a:off x="67525" y="866625"/>
            <a:ext cx="9038100" cy="4186800"/>
          </a:xfrm>
          <a:prstGeom prst="rect">
            <a:avLst/>
          </a:prstGeom>
        </p:spPr>
        <p:txBody>
          <a:bodyPr lIns="91425" tIns="91425" rIns="91425" bIns="91425" anchor="t" anchorCtr="0">
            <a:noAutofit/>
          </a:bodyPr>
          <a:lstStyle/>
          <a:p>
            <a:pPr lvl="0" algn="ctr" rtl="0">
              <a:spcBef>
                <a:spcPts val="0"/>
              </a:spcBef>
              <a:buNone/>
            </a:pPr>
            <a:r>
              <a:rPr lang="en-GB" sz="1600">
                <a:solidFill>
                  <a:srgbClr val="000000"/>
                </a:solidFill>
                <a:highlight>
                  <a:srgbClr val="FFFFFF"/>
                </a:highlight>
              </a:rPr>
              <a:t>A tool for wiring together hardware devices, APIs and online services in new and interesting ways</a:t>
            </a:r>
          </a:p>
          <a:p>
            <a:pPr lvl="0" algn="ctr" rtl="0">
              <a:spcBef>
                <a:spcPts val="0"/>
              </a:spcBef>
              <a:buNone/>
            </a:pPr>
            <a:endParaRPr sz="1500">
              <a:solidFill>
                <a:srgbClr val="000000"/>
              </a:solidFill>
              <a:highlight>
                <a:srgbClr val="FFFFFF"/>
              </a:highlight>
            </a:endParaRPr>
          </a:p>
        </p:txBody>
      </p:sp>
      <p:sp>
        <p:nvSpPr>
          <p:cNvPr id="1317" name="Shape 131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148</a:t>
            </a:fld>
            <a:endParaRPr lang="en-GB"/>
          </a:p>
        </p:txBody>
      </p:sp>
      <p:pic>
        <p:nvPicPr>
          <p:cNvPr id="1318" name="Shape 1318"/>
          <p:cNvPicPr preferRelativeResize="0"/>
          <p:nvPr/>
        </p:nvPicPr>
        <p:blipFill rotWithShape="1">
          <a:blip r:embed="rId4">
            <a:alphaModFix/>
          </a:blip>
          <a:srcRect l="10092" r="13102" b="10706"/>
          <a:stretch/>
        </p:blipFill>
        <p:spPr>
          <a:xfrm>
            <a:off x="457200" y="1384350"/>
            <a:ext cx="8099574" cy="3668974"/>
          </a:xfrm>
          <a:prstGeom prst="rect">
            <a:avLst/>
          </a:prstGeom>
          <a:noFill/>
          <a:ln>
            <a:noFill/>
          </a:ln>
        </p:spPr>
      </p:pic>
      <p:pic>
        <p:nvPicPr>
          <p:cNvPr id="1319" name="Shape 1319"/>
          <p:cNvPicPr preferRelativeResize="0"/>
          <p:nvPr/>
        </p:nvPicPr>
        <p:blipFill>
          <a:blip r:embed="rId5">
            <a:alphaModFix/>
          </a:blip>
          <a:stretch>
            <a:fillRect/>
          </a:stretch>
        </p:blipFill>
        <p:spPr>
          <a:xfrm>
            <a:off x="6962350" y="56273"/>
            <a:ext cx="2143125" cy="1007100"/>
          </a:xfrm>
          <a:prstGeom prst="rect">
            <a:avLst/>
          </a:prstGeom>
          <a:noFill/>
          <a:ln>
            <a:noFill/>
          </a:ln>
        </p:spPr>
      </p:pic>
      <p:pic>
        <p:nvPicPr>
          <p:cNvPr id="1320" name="Shape 1320"/>
          <p:cNvPicPr preferRelativeResize="0"/>
          <p:nvPr/>
        </p:nvPicPr>
        <p:blipFill>
          <a:blip r:embed="rId6">
            <a:alphaModFix/>
          </a:blip>
          <a:stretch>
            <a:fillRect/>
          </a:stretch>
        </p:blipFill>
        <p:spPr>
          <a:xfrm>
            <a:off x="136150" y="-6"/>
            <a:ext cx="2143125" cy="10071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Shape 1325"/>
          <p:cNvSpPr txBox="1">
            <a:spLocks noGrp="1"/>
          </p:cNvSpPr>
          <p:nvPr>
            <p:ph type="title"/>
          </p:nvPr>
        </p:nvSpPr>
        <p:spPr>
          <a:xfrm>
            <a:off x="457200" y="70928"/>
            <a:ext cx="8229600" cy="857400"/>
          </a:xfrm>
          <a:prstGeom prst="rect">
            <a:avLst/>
          </a:prstGeom>
        </p:spPr>
        <p:txBody>
          <a:bodyPr lIns="91425" tIns="91425" rIns="91425" bIns="91425" anchor="b" anchorCtr="0">
            <a:noAutofit/>
          </a:bodyPr>
          <a:lstStyle/>
          <a:p>
            <a:pPr lvl="0" algn="ctr" rtl="0">
              <a:lnSpc>
                <a:spcPct val="115000"/>
              </a:lnSpc>
              <a:spcBef>
                <a:spcPts val="0"/>
              </a:spcBef>
              <a:buNone/>
            </a:pPr>
            <a:r>
              <a:rPr lang="en-GB" sz="2300" u="sng">
                <a:solidFill>
                  <a:schemeClr val="hlink"/>
                </a:solidFill>
                <a:highlight>
                  <a:srgbClr val="FFFFFF"/>
                </a:highlight>
                <a:hlinkClick r:id="rId3"/>
              </a:rPr>
              <a:t>IBM Watson Developer Cloud</a:t>
            </a:r>
          </a:p>
          <a:p>
            <a:pPr lvl="0" algn="ctr" rtl="0">
              <a:lnSpc>
                <a:spcPct val="115000"/>
              </a:lnSpc>
              <a:spcBef>
                <a:spcPts val="0"/>
              </a:spcBef>
              <a:buNone/>
            </a:pPr>
            <a:r>
              <a:rPr lang="en-GB" sz="1200">
                <a:solidFill>
                  <a:srgbClr val="000000"/>
                </a:solidFill>
                <a:highlight>
                  <a:srgbClr val="FFFFFF"/>
                </a:highlight>
              </a:rPr>
              <a:t>Bring cognitive technology to your app</a:t>
            </a:r>
          </a:p>
        </p:txBody>
      </p:sp>
      <p:sp>
        <p:nvSpPr>
          <p:cNvPr id="1326" name="Shape 1326"/>
          <p:cNvSpPr txBox="1">
            <a:spLocks noGrp="1"/>
          </p:cNvSpPr>
          <p:nvPr>
            <p:ph type="body" idx="1"/>
          </p:nvPr>
        </p:nvSpPr>
        <p:spPr>
          <a:xfrm>
            <a:off x="67525" y="979175"/>
            <a:ext cx="8981400" cy="3946500"/>
          </a:xfrm>
          <a:prstGeom prst="rect">
            <a:avLst/>
          </a:prstGeom>
        </p:spPr>
        <p:txBody>
          <a:bodyPr lIns="91425" tIns="91425" rIns="91425" bIns="91425" anchor="t" anchorCtr="0">
            <a:noAutofit/>
          </a:bodyPr>
          <a:lstStyle/>
          <a:p>
            <a:pPr lvl="0" algn="ctr" rtl="0">
              <a:lnSpc>
                <a:spcPct val="100000"/>
              </a:lnSpc>
              <a:spcBef>
                <a:spcPts val="0"/>
              </a:spcBef>
              <a:buNone/>
            </a:pPr>
            <a:r>
              <a:rPr lang="en-GB" sz="1200" b="1">
                <a:solidFill>
                  <a:srgbClr val="000000"/>
                </a:solidFill>
                <a:highlight>
                  <a:srgbClr val="FFFFFF"/>
                </a:highlight>
              </a:rPr>
              <a:t>The Watson Developer Cloud is a library of Watson APIs that you can use to create Powered by Watson apps.</a:t>
            </a:r>
          </a:p>
          <a:p>
            <a:pPr lvl="0" algn="ctr" rtl="0">
              <a:lnSpc>
                <a:spcPct val="100000"/>
              </a:lnSpc>
              <a:spcBef>
                <a:spcPts val="0"/>
              </a:spcBef>
              <a:buClr>
                <a:schemeClr val="dk1"/>
              </a:buClr>
              <a:buSzPct val="100000"/>
              <a:buFont typeface="Arial"/>
              <a:buNone/>
            </a:pPr>
            <a:endParaRPr sz="1100">
              <a:solidFill>
                <a:srgbClr val="000000"/>
              </a:solidFill>
              <a:highlight>
                <a:srgbClr val="FFFFFF"/>
              </a:highlight>
            </a:endParaRPr>
          </a:p>
          <a:p>
            <a:pPr lvl="0" rtl="0">
              <a:lnSpc>
                <a:spcPct val="100000"/>
              </a:lnSpc>
              <a:spcBef>
                <a:spcPts val="0"/>
              </a:spcBef>
              <a:buNone/>
            </a:pPr>
            <a:r>
              <a:rPr lang="en-GB" sz="1200">
                <a:solidFill>
                  <a:srgbClr val="000000"/>
                </a:solidFill>
                <a:highlight>
                  <a:srgbClr val="FFFFFF"/>
                </a:highlight>
              </a:rPr>
              <a:t>From gaining insights from text to analyzing images and video, you can tap into the power of Watson APIs to build cognitive apps</a:t>
            </a:r>
          </a:p>
          <a:p>
            <a:pPr marL="0" marR="139700" lvl="0" indent="0" algn="ctr" rtl="0">
              <a:lnSpc>
                <a:spcPct val="150000"/>
              </a:lnSpc>
              <a:spcBef>
                <a:spcPts val="0"/>
              </a:spcBef>
              <a:spcAft>
                <a:spcPts val="2600"/>
              </a:spcAft>
              <a:buNone/>
            </a:pPr>
            <a:endParaRPr sz="1200" b="1">
              <a:solidFill>
                <a:srgbClr val="FFFFFF"/>
              </a:solidFill>
              <a:highlight>
                <a:srgbClr val="4178BE"/>
              </a:highlight>
            </a:endParaRPr>
          </a:p>
          <a:p>
            <a:pPr marL="0" marR="139700" lvl="0" indent="0" algn="ctr" rtl="0">
              <a:lnSpc>
                <a:spcPct val="150000"/>
              </a:lnSpc>
              <a:spcBef>
                <a:spcPts val="0"/>
              </a:spcBef>
              <a:spcAft>
                <a:spcPts val="2600"/>
              </a:spcAft>
              <a:buNone/>
            </a:pPr>
            <a:endParaRPr sz="1400" b="1">
              <a:solidFill>
                <a:srgbClr val="000000"/>
              </a:solidFill>
              <a:highlight>
                <a:srgbClr val="FFFFFF"/>
              </a:highlight>
            </a:endParaRPr>
          </a:p>
          <a:p>
            <a:pPr lvl="0" algn="ctr" rtl="0">
              <a:lnSpc>
                <a:spcPct val="200000"/>
              </a:lnSpc>
              <a:spcBef>
                <a:spcPts val="0"/>
              </a:spcBef>
              <a:buNone/>
            </a:pPr>
            <a:endParaRPr sz="1400">
              <a:solidFill>
                <a:srgbClr val="000000"/>
              </a:solidFill>
              <a:highlight>
                <a:srgbClr val="FFFFFF"/>
              </a:highlight>
            </a:endParaRPr>
          </a:p>
          <a:p>
            <a:pPr lvl="0" rtl="0">
              <a:spcBef>
                <a:spcPts val="0"/>
              </a:spcBef>
              <a:buNone/>
            </a:pPr>
            <a:endParaRPr sz="1200">
              <a:solidFill>
                <a:srgbClr val="000000"/>
              </a:solidFill>
              <a:highlight>
                <a:srgbClr val="FFFFFF"/>
              </a:highlight>
            </a:endParaRPr>
          </a:p>
        </p:txBody>
      </p:sp>
      <p:sp>
        <p:nvSpPr>
          <p:cNvPr id="1327" name="Shape 132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149</a:t>
            </a:fld>
            <a:endParaRPr lang="en-GB"/>
          </a:p>
        </p:txBody>
      </p:sp>
      <p:pic>
        <p:nvPicPr>
          <p:cNvPr id="1328" name="Shape 1328"/>
          <p:cNvPicPr preferRelativeResize="0"/>
          <p:nvPr/>
        </p:nvPicPr>
        <p:blipFill rotWithShape="1">
          <a:blip r:embed="rId4">
            <a:alphaModFix/>
          </a:blip>
          <a:srcRect t="3984" r="16791" b="16175"/>
          <a:stretch/>
        </p:blipFill>
        <p:spPr>
          <a:xfrm>
            <a:off x="754050" y="2059625"/>
            <a:ext cx="7608326" cy="2810100"/>
          </a:xfrm>
          <a:prstGeom prst="rect">
            <a:avLst/>
          </a:prstGeom>
          <a:noFill/>
          <a:ln>
            <a:noFill/>
          </a:ln>
        </p:spPr>
      </p:pic>
      <p:sp>
        <p:nvSpPr>
          <p:cNvPr id="1329" name="Shape 1329"/>
          <p:cNvSpPr txBox="1"/>
          <p:nvPr/>
        </p:nvSpPr>
        <p:spPr>
          <a:xfrm>
            <a:off x="2628012" y="4789000"/>
            <a:ext cx="3860400" cy="315300"/>
          </a:xfrm>
          <a:prstGeom prst="rect">
            <a:avLst/>
          </a:prstGeom>
          <a:noFill/>
          <a:ln>
            <a:noFill/>
          </a:ln>
        </p:spPr>
        <p:txBody>
          <a:bodyPr lIns="91425" tIns="91425" rIns="91425" bIns="91425" anchor="t" anchorCtr="0">
            <a:noAutofit/>
          </a:bodyPr>
          <a:lstStyle/>
          <a:p>
            <a:pPr lvl="0" rtl="0">
              <a:spcBef>
                <a:spcPts val="0"/>
              </a:spcBef>
              <a:buNone/>
            </a:pPr>
            <a:r>
              <a:rPr lang="en-GB" b="1" u="sng">
                <a:solidFill>
                  <a:schemeClr val="hlink"/>
                </a:solidFill>
                <a:hlinkClick r:id="rId5"/>
              </a:rPr>
              <a:t>https://github.com/watson-developer-cloud</a:t>
            </a:r>
          </a:p>
        </p:txBody>
      </p:sp>
      <p:sp>
        <p:nvSpPr>
          <p:cNvPr id="1330" name="Shape 1330"/>
          <p:cNvSpPr txBox="1"/>
          <p:nvPr/>
        </p:nvSpPr>
        <p:spPr>
          <a:xfrm>
            <a:off x="2194700" y="1753900"/>
            <a:ext cx="5222100" cy="195300"/>
          </a:xfrm>
          <a:prstGeom prst="rect">
            <a:avLst/>
          </a:prstGeom>
          <a:noFill/>
          <a:ln>
            <a:noFill/>
          </a:ln>
        </p:spPr>
        <p:txBody>
          <a:bodyPr lIns="91425" tIns="91425" rIns="91425" bIns="91425" anchor="t" anchorCtr="0">
            <a:noAutofit/>
          </a:bodyPr>
          <a:lstStyle/>
          <a:p>
            <a:pPr lvl="0" rtl="0">
              <a:spcBef>
                <a:spcPts val="0"/>
              </a:spcBef>
              <a:buNone/>
            </a:pPr>
            <a:r>
              <a:rPr lang="en-GB" b="1" u="sng">
                <a:solidFill>
                  <a:schemeClr val="hlink"/>
                </a:solidFill>
                <a:hlinkClick r:id="rId6"/>
              </a:rPr>
              <a:t>http://node-red-bluemix-starter-mbp-git.mybluemix.net/red/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270425"/>
            <a:ext cx="8520599" cy="572699"/>
          </a:xfrm>
          <a:prstGeom prst="rect">
            <a:avLst/>
          </a:prstGeom>
        </p:spPr>
        <p:txBody>
          <a:bodyPr lIns="91425" tIns="91425" rIns="91425" bIns="91425" anchor="t" anchorCtr="0">
            <a:noAutofit/>
          </a:bodyPr>
          <a:lstStyle/>
          <a:p>
            <a:pPr lvl="0" algn="ctr">
              <a:spcBef>
                <a:spcPts val="0"/>
              </a:spcBef>
              <a:buNone/>
            </a:pPr>
            <a:r>
              <a:rPr lang="en-GB"/>
              <a:t>Arduino Online IDE - </a:t>
            </a:r>
            <a:r>
              <a:rPr lang="en-GB" u="sng">
                <a:solidFill>
                  <a:srgbClr val="0000FF"/>
                </a:solidFill>
                <a:hlinkClick r:id="rId3"/>
              </a:rPr>
              <a:t>https://codebender.cc</a:t>
            </a:r>
          </a:p>
        </p:txBody>
      </p:sp>
      <p:sp>
        <p:nvSpPr>
          <p:cNvPr id="199" name="Shape 19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200" name="Shape 20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15</a:t>
            </a:fld>
            <a:endParaRPr lang="en-GB"/>
          </a:p>
        </p:txBody>
      </p:sp>
      <p:pic>
        <p:nvPicPr>
          <p:cNvPr id="201" name="Shape 201"/>
          <p:cNvPicPr preferRelativeResize="0"/>
          <p:nvPr/>
        </p:nvPicPr>
        <p:blipFill rotWithShape="1">
          <a:blip r:embed="rId4">
            <a:alphaModFix/>
          </a:blip>
          <a:srcRect l="16289" t="16895" r="18657"/>
          <a:stretch/>
        </p:blipFill>
        <p:spPr>
          <a:xfrm>
            <a:off x="766025" y="843125"/>
            <a:ext cx="7706425" cy="42660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Shape 1335"/>
          <p:cNvSpPr txBox="1">
            <a:spLocks noGrp="1"/>
          </p:cNvSpPr>
          <p:nvPr>
            <p:ph type="title"/>
          </p:nvPr>
        </p:nvSpPr>
        <p:spPr>
          <a:xfrm>
            <a:off x="311700" y="124225"/>
            <a:ext cx="8520600" cy="572700"/>
          </a:xfrm>
          <a:prstGeom prst="rect">
            <a:avLst/>
          </a:prstGeom>
        </p:spPr>
        <p:txBody>
          <a:bodyPr lIns="91425" tIns="91425" rIns="91425" bIns="91425" anchor="t" anchorCtr="0">
            <a:noAutofit/>
          </a:bodyPr>
          <a:lstStyle/>
          <a:p>
            <a:pPr lvl="0" algn="ctr" rtl="0">
              <a:spcBef>
                <a:spcPts val="0"/>
              </a:spcBef>
              <a:buNone/>
            </a:pPr>
            <a:r>
              <a:rPr lang="en-GB"/>
              <a:t>IoT Sensor data and Big Data ?</a:t>
            </a:r>
          </a:p>
        </p:txBody>
      </p:sp>
      <p:sp>
        <p:nvSpPr>
          <p:cNvPr id="1336" name="Shape 1336"/>
          <p:cNvSpPr txBox="1">
            <a:spLocks noGrp="1"/>
          </p:cNvSpPr>
          <p:nvPr>
            <p:ph type="body" idx="1"/>
          </p:nvPr>
        </p:nvSpPr>
        <p:spPr>
          <a:xfrm>
            <a:off x="85550" y="775250"/>
            <a:ext cx="9014400" cy="1566600"/>
          </a:xfrm>
          <a:prstGeom prst="rect">
            <a:avLst/>
          </a:prstGeom>
        </p:spPr>
        <p:txBody>
          <a:bodyPr lIns="91425" tIns="91425" rIns="91425" bIns="91425" anchor="t" anchorCtr="0">
            <a:noAutofit/>
          </a:bodyPr>
          <a:lstStyle/>
          <a:p>
            <a:pPr lvl="0" algn="just" rtl="0">
              <a:spcBef>
                <a:spcPts val="0"/>
              </a:spcBef>
              <a:buNone/>
            </a:pPr>
            <a:r>
              <a:rPr lang="en-GB" sz="1400">
                <a:solidFill>
                  <a:srgbClr val="000000"/>
                </a:solidFill>
                <a:highlight>
                  <a:srgbClr val="FFFFFF"/>
                </a:highlight>
              </a:rPr>
              <a:t>Data collected by the device is called </a:t>
            </a:r>
            <a:r>
              <a:rPr lang="en-GB" sz="1400" b="1" i="1">
                <a:solidFill>
                  <a:srgbClr val="000000"/>
                </a:solidFill>
                <a:highlight>
                  <a:srgbClr val="FFFFFF"/>
                </a:highlight>
              </a:rPr>
              <a:t>telemetry</a:t>
            </a:r>
            <a:r>
              <a:rPr lang="en-GB" sz="1400">
                <a:solidFill>
                  <a:srgbClr val="000000"/>
                </a:solidFill>
                <a:highlight>
                  <a:srgbClr val="FFFFFF"/>
                </a:highlight>
              </a:rPr>
              <a:t>. This is the </a:t>
            </a:r>
            <a:r>
              <a:rPr lang="en-GB" sz="1400" b="1">
                <a:solidFill>
                  <a:srgbClr val="000000"/>
                </a:solidFill>
                <a:highlight>
                  <a:srgbClr val="FFFFFF"/>
                </a:highlight>
              </a:rPr>
              <a:t>eyes-and-ears</a:t>
            </a:r>
            <a:r>
              <a:rPr lang="en-GB" sz="1400">
                <a:solidFill>
                  <a:srgbClr val="000000"/>
                </a:solidFill>
                <a:highlight>
                  <a:srgbClr val="FFFFFF"/>
                </a:highlight>
              </a:rPr>
              <a:t> data that IoT devices provide to applications. Telemetry is </a:t>
            </a:r>
            <a:r>
              <a:rPr lang="en-GB" sz="1400" b="1">
                <a:solidFill>
                  <a:srgbClr val="000000"/>
                </a:solidFill>
                <a:highlight>
                  <a:srgbClr val="FFFFFF"/>
                </a:highlight>
              </a:rPr>
              <a:t>read-only</a:t>
            </a:r>
            <a:r>
              <a:rPr lang="en-GB" sz="1400">
                <a:solidFill>
                  <a:srgbClr val="000000"/>
                </a:solidFill>
                <a:highlight>
                  <a:srgbClr val="FFFFFF"/>
                </a:highlight>
              </a:rPr>
              <a:t> data about the environment, usually collected through </a:t>
            </a:r>
            <a:r>
              <a:rPr lang="en-GB" sz="1400" b="1">
                <a:solidFill>
                  <a:srgbClr val="000000"/>
                </a:solidFill>
                <a:highlight>
                  <a:srgbClr val="FFFFFF"/>
                </a:highlight>
              </a:rPr>
              <a:t>sensors</a:t>
            </a:r>
            <a:r>
              <a:rPr lang="en-GB" sz="1400">
                <a:solidFill>
                  <a:srgbClr val="000000"/>
                </a:solidFill>
                <a:highlight>
                  <a:srgbClr val="FFFFFF"/>
                </a:highlight>
              </a:rPr>
              <a:t>.</a:t>
            </a:r>
          </a:p>
          <a:p>
            <a:pPr lvl="0" rtl="0">
              <a:spcBef>
                <a:spcPts val="0"/>
              </a:spcBef>
              <a:buNone/>
            </a:pPr>
            <a:r>
              <a:rPr lang="en-GB" sz="1400">
                <a:solidFill>
                  <a:srgbClr val="000000"/>
                </a:solidFill>
                <a:highlight>
                  <a:srgbClr val="FFFFFF"/>
                </a:highlight>
              </a:rPr>
              <a:t>Although each device might send only a </a:t>
            </a:r>
            <a:r>
              <a:rPr lang="en-GB" sz="1400" b="1">
                <a:solidFill>
                  <a:srgbClr val="000000"/>
                </a:solidFill>
                <a:highlight>
                  <a:srgbClr val="FFFFFF"/>
                </a:highlight>
              </a:rPr>
              <a:t>single data point</a:t>
            </a:r>
            <a:r>
              <a:rPr lang="en-GB" sz="1400">
                <a:solidFill>
                  <a:srgbClr val="000000"/>
                </a:solidFill>
                <a:highlight>
                  <a:srgbClr val="FFFFFF"/>
                </a:highlight>
              </a:rPr>
              <a:t> every minute, when you multiply that data by a large number of devices, you quickly need to apply </a:t>
            </a:r>
            <a:r>
              <a:rPr lang="en-GB" sz="1400" b="1">
                <a:solidFill>
                  <a:srgbClr val="000000"/>
                </a:solidFill>
                <a:highlight>
                  <a:srgbClr val="FFFFFF"/>
                </a:highlight>
              </a:rPr>
              <a:t>big data</a:t>
            </a:r>
            <a:r>
              <a:rPr lang="en-GB" sz="1400">
                <a:solidFill>
                  <a:srgbClr val="000000"/>
                </a:solidFill>
                <a:highlight>
                  <a:srgbClr val="FFFFFF"/>
                </a:highlight>
              </a:rPr>
              <a:t> strategies and patterns. </a:t>
            </a:r>
            <a:r>
              <a:rPr lang="en-GB" sz="1400" u="sng">
                <a:solidFill>
                  <a:schemeClr val="hlink"/>
                </a:solidFill>
                <a:highlight>
                  <a:srgbClr val="FFFFFF"/>
                </a:highlight>
                <a:hlinkClick r:id="rId3"/>
              </a:rPr>
              <a:t>Details are here</a:t>
            </a:r>
          </a:p>
          <a:p>
            <a:pPr lvl="0" rtl="0">
              <a:spcBef>
                <a:spcPts val="0"/>
              </a:spcBef>
              <a:buNone/>
            </a:pPr>
            <a:endParaRPr sz="1400">
              <a:solidFill>
                <a:srgbClr val="000000"/>
              </a:solidFill>
              <a:highlight>
                <a:srgbClr val="FFFFFF"/>
              </a:highlight>
            </a:endParaRPr>
          </a:p>
          <a:p>
            <a:pPr lvl="0" algn="ctr" rtl="0">
              <a:lnSpc>
                <a:spcPct val="100000"/>
              </a:lnSpc>
              <a:spcBef>
                <a:spcPts val="0"/>
              </a:spcBef>
              <a:spcAft>
                <a:spcPts val="0"/>
              </a:spcAft>
              <a:buClr>
                <a:srgbClr val="000000"/>
              </a:buClr>
              <a:buSzPct val="78571"/>
              <a:buFont typeface="Arial"/>
              <a:buNone/>
            </a:pPr>
            <a:endParaRPr sz="1400">
              <a:solidFill>
                <a:srgbClr val="000000"/>
              </a:solidFill>
              <a:highlight>
                <a:srgbClr val="FFFFFF"/>
              </a:highlight>
            </a:endParaRPr>
          </a:p>
          <a:p>
            <a:pPr lvl="0" algn="ctr" rtl="0">
              <a:spcBef>
                <a:spcPts val="0"/>
              </a:spcBef>
              <a:buNone/>
            </a:pPr>
            <a:endParaRPr sz="1400">
              <a:solidFill>
                <a:srgbClr val="000000"/>
              </a:solidFill>
              <a:highlight>
                <a:srgbClr val="FFFFFF"/>
              </a:highlight>
            </a:endParaRPr>
          </a:p>
          <a:p>
            <a:pPr lvl="0" algn="ctr" rtl="0">
              <a:spcBef>
                <a:spcPts val="0"/>
              </a:spcBef>
              <a:buNone/>
            </a:pPr>
            <a:r>
              <a:rPr lang="en-GB" sz="2400" u="sng">
                <a:solidFill>
                  <a:schemeClr val="accent5"/>
                </a:solidFill>
                <a:hlinkClick r:id="rId4"/>
              </a:rPr>
              <a:t>IoT with Agriculture</a:t>
            </a:r>
          </a:p>
          <a:p>
            <a:pPr lvl="0" algn="ctr" rtl="0">
              <a:spcBef>
                <a:spcPts val="0"/>
              </a:spcBef>
              <a:buNone/>
            </a:pPr>
            <a:r>
              <a:rPr lang="en-GB" sz="2400" u="sng">
                <a:solidFill>
                  <a:schemeClr val="accent5"/>
                </a:solidFill>
                <a:hlinkClick r:id="rId5"/>
              </a:rPr>
              <a:t>Smart Workplace</a:t>
            </a:r>
          </a:p>
          <a:p>
            <a:pPr lvl="0" algn="ctr" rtl="0">
              <a:spcBef>
                <a:spcPts val="0"/>
              </a:spcBef>
              <a:buClr>
                <a:schemeClr val="dk1"/>
              </a:buClr>
              <a:buSzPct val="78571"/>
              <a:buFont typeface="Arial"/>
              <a:buNone/>
            </a:pPr>
            <a:endParaRPr sz="1400">
              <a:solidFill>
                <a:srgbClr val="000000"/>
              </a:solidFill>
              <a:highlight>
                <a:srgbClr val="FFFFFF"/>
              </a:highlight>
            </a:endParaRPr>
          </a:p>
        </p:txBody>
      </p:sp>
      <p:sp>
        <p:nvSpPr>
          <p:cNvPr id="1337" name="Shape 13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150</a:t>
            </a:fld>
            <a:endParaRPr lang="en-GB"/>
          </a:p>
        </p:txBody>
      </p:sp>
      <p:sp>
        <p:nvSpPr>
          <p:cNvPr id="1338" name="Shape 1338"/>
          <p:cNvSpPr txBox="1">
            <a:spLocks noGrp="1"/>
          </p:cNvSpPr>
          <p:nvPr>
            <p:ph type="title"/>
          </p:nvPr>
        </p:nvSpPr>
        <p:spPr>
          <a:xfrm>
            <a:off x="196775" y="2393725"/>
            <a:ext cx="8520600" cy="572700"/>
          </a:xfrm>
          <a:prstGeom prst="rect">
            <a:avLst/>
          </a:prstGeom>
        </p:spPr>
        <p:txBody>
          <a:bodyPr lIns="91425" tIns="91425" rIns="91425" bIns="91425" anchor="t" anchorCtr="0">
            <a:noAutofit/>
          </a:bodyPr>
          <a:lstStyle/>
          <a:p>
            <a:pPr lvl="0" algn="ctr" rtl="0">
              <a:spcBef>
                <a:spcPts val="0"/>
              </a:spcBef>
              <a:buNone/>
            </a:pPr>
            <a:r>
              <a:rPr lang="en-GB"/>
              <a:t>IoT and Cloud based projects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Shape 1343"/>
          <p:cNvSpPr txBox="1">
            <a:spLocks noGrp="1"/>
          </p:cNvSpPr>
          <p:nvPr>
            <p:ph type="title"/>
          </p:nvPr>
        </p:nvSpPr>
        <p:spPr>
          <a:xfrm>
            <a:off x="67525" y="205975"/>
            <a:ext cx="8981400" cy="672000"/>
          </a:xfrm>
          <a:prstGeom prst="rect">
            <a:avLst/>
          </a:prstGeom>
        </p:spPr>
        <p:txBody>
          <a:bodyPr lIns="91425" tIns="91425" rIns="91425" bIns="91425" anchor="b" anchorCtr="0">
            <a:noAutofit/>
          </a:bodyPr>
          <a:lstStyle/>
          <a:p>
            <a:pPr lvl="0" algn="ctr">
              <a:lnSpc>
                <a:spcPct val="110000"/>
              </a:lnSpc>
              <a:spcBef>
                <a:spcPts val="1700"/>
              </a:spcBef>
              <a:spcAft>
                <a:spcPts val="800"/>
              </a:spcAft>
              <a:buClr>
                <a:schemeClr val="dk1"/>
              </a:buClr>
              <a:buSzPct val="45833"/>
              <a:buFont typeface="Arial"/>
              <a:buNone/>
            </a:pPr>
            <a:r>
              <a:rPr lang="en-GB" sz="2400">
                <a:highlight>
                  <a:srgbClr val="FFFFFF"/>
                </a:highlight>
              </a:rPr>
              <a:t>RPi Cam Image Analysis using Visual Recognition method</a:t>
            </a:r>
          </a:p>
        </p:txBody>
      </p:sp>
      <p:sp>
        <p:nvSpPr>
          <p:cNvPr id="1344" name="Shape 1344"/>
          <p:cNvSpPr txBox="1">
            <a:spLocks noGrp="1"/>
          </p:cNvSpPr>
          <p:nvPr>
            <p:ph type="body" idx="1"/>
          </p:nvPr>
        </p:nvSpPr>
        <p:spPr>
          <a:xfrm>
            <a:off x="168825" y="821600"/>
            <a:ext cx="8801400" cy="4104300"/>
          </a:xfrm>
          <a:prstGeom prst="rect">
            <a:avLst/>
          </a:prstGeom>
        </p:spPr>
        <p:txBody>
          <a:bodyPr lIns="91425" tIns="91425" rIns="91425" bIns="91425" anchor="t" anchorCtr="0">
            <a:noAutofit/>
          </a:bodyPr>
          <a:lstStyle/>
          <a:p>
            <a:pPr lvl="0" rtl="0">
              <a:lnSpc>
                <a:spcPct val="110000"/>
              </a:lnSpc>
              <a:spcBef>
                <a:spcPts val="1700"/>
              </a:spcBef>
              <a:spcAft>
                <a:spcPts val="800"/>
              </a:spcAft>
              <a:buNone/>
            </a:pPr>
            <a:endParaRPr sz="1900" b="1">
              <a:solidFill>
                <a:srgbClr val="000000"/>
              </a:solidFill>
              <a:highlight>
                <a:srgbClr val="FFFFFF"/>
              </a:highlight>
            </a:endParaRPr>
          </a:p>
          <a:p>
            <a:pPr lvl="0">
              <a:lnSpc>
                <a:spcPct val="110000"/>
              </a:lnSpc>
              <a:spcBef>
                <a:spcPts val="1700"/>
              </a:spcBef>
              <a:spcAft>
                <a:spcPts val="800"/>
              </a:spcAft>
              <a:buClr>
                <a:schemeClr val="dk1"/>
              </a:buClr>
              <a:buSzPct val="57894"/>
              <a:buFont typeface="Arial"/>
              <a:buNone/>
            </a:pPr>
            <a:endParaRPr sz="1900" b="1">
              <a:solidFill>
                <a:srgbClr val="000000"/>
              </a:solidFill>
              <a:highlight>
                <a:srgbClr val="FFFFFF"/>
              </a:highlight>
            </a:endParaRPr>
          </a:p>
          <a:p>
            <a:pPr lvl="0">
              <a:spcBef>
                <a:spcPts val="0"/>
              </a:spcBef>
              <a:buNone/>
            </a:pPr>
            <a:endParaRPr>
              <a:solidFill>
                <a:srgbClr val="000000"/>
              </a:solidFill>
              <a:highlight>
                <a:srgbClr val="FFFFFF"/>
              </a:highlight>
            </a:endParaRPr>
          </a:p>
        </p:txBody>
      </p:sp>
      <p:sp>
        <p:nvSpPr>
          <p:cNvPr id="1345" name="Shape 134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151</a:t>
            </a:fld>
            <a:endParaRPr lang="en-GB"/>
          </a:p>
        </p:txBody>
      </p:sp>
      <p:pic>
        <p:nvPicPr>
          <p:cNvPr id="1346" name="Shape 1346"/>
          <p:cNvPicPr preferRelativeResize="0"/>
          <p:nvPr/>
        </p:nvPicPr>
        <p:blipFill rotWithShape="1">
          <a:blip r:embed="rId3">
            <a:alphaModFix/>
          </a:blip>
          <a:srcRect t="21652" b="12992"/>
          <a:stretch/>
        </p:blipFill>
        <p:spPr>
          <a:xfrm>
            <a:off x="129387" y="799100"/>
            <a:ext cx="8857673" cy="3545299"/>
          </a:xfrm>
          <a:prstGeom prst="rect">
            <a:avLst/>
          </a:prstGeom>
          <a:noFill/>
          <a:ln>
            <a:noFill/>
          </a:ln>
        </p:spPr>
      </p:pic>
      <p:sp>
        <p:nvSpPr>
          <p:cNvPr id="1347" name="Shape 1347"/>
          <p:cNvSpPr txBox="1"/>
          <p:nvPr/>
        </p:nvSpPr>
        <p:spPr>
          <a:xfrm>
            <a:off x="2521100" y="4502300"/>
            <a:ext cx="3849300" cy="3936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chemeClr val="hlink"/>
                </a:solidFill>
                <a:hlinkClick r:id="rId4"/>
              </a:rPr>
              <a:t>Click here for the steps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Shape 1352"/>
          <p:cNvSpPr txBox="1">
            <a:spLocks noGrp="1"/>
          </p:cNvSpPr>
          <p:nvPr>
            <p:ph type="body" idx="1"/>
          </p:nvPr>
        </p:nvSpPr>
        <p:spPr>
          <a:xfrm>
            <a:off x="0" y="74850"/>
            <a:ext cx="9021300" cy="4982100"/>
          </a:xfrm>
          <a:prstGeom prst="rect">
            <a:avLst/>
          </a:prstGeom>
        </p:spPr>
        <p:txBody>
          <a:bodyPr lIns="91425" tIns="91425" rIns="91425" bIns="91425" anchor="t" anchorCtr="0">
            <a:noAutofit/>
          </a:bodyPr>
          <a:lstStyle/>
          <a:p>
            <a:pPr lvl="0" rtl="0">
              <a:spcBef>
                <a:spcPts val="0"/>
              </a:spcBef>
              <a:spcAft>
                <a:spcPts val="600"/>
              </a:spcAft>
              <a:buNone/>
            </a:pPr>
            <a:endParaRPr/>
          </a:p>
          <a:p>
            <a:pPr lvl="0" rtl="0">
              <a:spcBef>
                <a:spcPts val="0"/>
              </a:spcBef>
              <a:spcAft>
                <a:spcPts val="600"/>
              </a:spcAft>
              <a:buNone/>
            </a:pPr>
            <a:endParaRPr/>
          </a:p>
          <a:p>
            <a:pPr lvl="0" rtl="0">
              <a:spcBef>
                <a:spcPts val="0"/>
              </a:spcBef>
              <a:spcAft>
                <a:spcPts val="600"/>
              </a:spcAft>
              <a:buNone/>
            </a:pPr>
            <a:r>
              <a:rPr lang="en-GB" sz="2300" b="1" u="sng">
                <a:solidFill>
                  <a:schemeClr val="hlink"/>
                </a:solidFill>
                <a:highlight>
                  <a:srgbClr val="FFFFFF"/>
                </a:highlight>
                <a:hlinkClick r:id="rId3"/>
              </a:rPr>
              <a:t>Raspberry Pi 3 Model B (RASPBERRYPI-MODB-1GB) with in-built WiFI and Bluetooth</a:t>
            </a:r>
          </a:p>
          <a:p>
            <a:pPr lvl="0" rtl="0">
              <a:spcBef>
                <a:spcPts val="0"/>
              </a:spcBef>
              <a:spcAft>
                <a:spcPts val="600"/>
              </a:spcAft>
              <a:buNone/>
            </a:pPr>
            <a:endParaRPr sz="2300" b="1">
              <a:solidFill>
                <a:srgbClr val="111111"/>
              </a:solidFill>
              <a:highlight>
                <a:srgbClr val="FFFFFF"/>
              </a:highlight>
            </a:endParaRPr>
          </a:p>
          <a:p>
            <a:pPr lvl="0" rtl="0">
              <a:spcBef>
                <a:spcPts val="0"/>
              </a:spcBef>
              <a:spcAft>
                <a:spcPts val="600"/>
              </a:spcAft>
              <a:buNone/>
            </a:pPr>
            <a:r>
              <a:rPr lang="en-GB" sz="2300" b="1" u="sng">
                <a:solidFill>
                  <a:schemeClr val="hlink"/>
                </a:solidFill>
                <a:highlight>
                  <a:srgbClr val="FFFFFF"/>
                </a:highlight>
                <a:hlinkClick r:id="rId4"/>
              </a:rPr>
              <a:t>Raspberry Pi Camera</a:t>
            </a:r>
          </a:p>
          <a:p>
            <a:pPr lvl="0" rtl="0">
              <a:spcBef>
                <a:spcPts val="0"/>
              </a:spcBef>
              <a:spcAft>
                <a:spcPts val="600"/>
              </a:spcAft>
              <a:buNone/>
            </a:pPr>
            <a:endParaRPr sz="2300" b="1">
              <a:solidFill>
                <a:srgbClr val="111111"/>
              </a:solidFill>
              <a:highlight>
                <a:srgbClr val="FFFFFF"/>
              </a:highlight>
            </a:endParaRPr>
          </a:p>
          <a:p>
            <a:pPr lvl="0" rtl="0">
              <a:spcBef>
                <a:spcPts val="0"/>
              </a:spcBef>
              <a:spcAft>
                <a:spcPts val="600"/>
              </a:spcAft>
              <a:buNone/>
            </a:pPr>
            <a:r>
              <a:rPr lang="en-GB" sz="2300" b="1" u="sng">
                <a:solidFill>
                  <a:schemeClr val="hlink"/>
                </a:solidFill>
                <a:highlight>
                  <a:srgbClr val="FFFFFF"/>
                </a:highlight>
                <a:hlinkClick r:id="rId5"/>
              </a:rPr>
              <a:t>Working with PiCamera</a:t>
            </a:r>
          </a:p>
          <a:p>
            <a:pPr lvl="0" rtl="0">
              <a:spcBef>
                <a:spcPts val="0"/>
              </a:spcBef>
              <a:spcAft>
                <a:spcPts val="600"/>
              </a:spcAft>
              <a:buClr>
                <a:schemeClr val="dk1"/>
              </a:buClr>
              <a:buSzPct val="47826"/>
              <a:buFont typeface="Arial"/>
              <a:buNone/>
            </a:pPr>
            <a:endParaRPr sz="2300" b="1">
              <a:solidFill>
                <a:srgbClr val="111111"/>
              </a:solidFill>
              <a:highlight>
                <a:srgbClr val="FFFFFF"/>
              </a:highlight>
            </a:endParaRPr>
          </a:p>
          <a:p>
            <a:pPr lvl="0" rtl="0">
              <a:spcBef>
                <a:spcPts val="0"/>
              </a:spcBef>
              <a:buNone/>
            </a:pPr>
            <a:endParaRPr/>
          </a:p>
        </p:txBody>
      </p:sp>
      <p:sp>
        <p:nvSpPr>
          <p:cNvPr id="1353" name="Shape 135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152</a:t>
            </a:fld>
            <a:endParaRPr lang="en-GB"/>
          </a:p>
        </p:txBody>
      </p:sp>
      <p:pic>
        <p:nvPicPr>
          <p:cNvPr id="1354" name="Shape 1354"/>
          <p:cNvPicPr preferRelativeResize="0"/>
          <p:nvPr/>
        </p:nvPicPr>
        <p:blipFill>
          <a:blip r:embed="rId6">
            <a:alphaModFix/>
          </a:blip>
          <a:stretch>
            <a:fillRect/>
          </a:stretch>
        </p:blipFill>
        <p:spPr>
          <a:xfrm>
            <a:off x="3977925" y="1753699"/>
            <a:ext cx="4822700" cy="30048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Shape 1359"/>
          <p:cNvSpPr txBox="1">
            <a:spLocks noGrp="1"/>
          </p:cNvSpPr>
          <p:nvPr>
            <p:ph type="title"/>
          </p:nvPr>
        </p:nvSpPr>
        <p:spPr>
          <a:xfrm>
            <a:off x="311700" y="101250"/>
            <a:ext cx="8520600" cy="393600"/>
          </a:xfrm>
          <a:prstGeom prst="rect">
            <a:avLst/>
          </a:prstGeom>
        </p:spPr>
        <p:txBody>
          <a:bodyPr lIns="91425" tIns="91425" rIns="91425" bIns="91425" anchor="t" anchorCtr="0">
            <a:noAutofit/>
          </a:bodyPr>
          <a:lstStyle/>
          <a:p>
            <a:pPr lvl="0" algn="ctr">
              <a:spcBef>
                <a:spcPts val="0"/>
              </a:spcBef>
              <a:buNone/>
            </a:pPr>
            <a:r>
              <a:rPr lang="en-GB" sz="1800"/>
              <a:t>Image Credits: </a:t>
            </a:r>
            <a:r>
              <a:rPr lang="en-GB" sz="1800" u="sng">
                <a:solidFill>
                  <a:schemeClr val="hlink"/>
                </a:solidFill>
                <a:hlinkClick r:id="rId3"/>
              </a:rPr>
              <a:t>Google</a:t>
            </a:r>
          </a:p>
        </p:txBody>
      </p:sp>
      <p:sp>
        <p:nvSpPr>
          <p:cNvPr id="1360" name="Shape 1360"/>
          <p:cNvSpPr txBox="1">
            <a:spLocks noGrp="1"/>
          </p:cNvSpPr>
          <p:nvPr>
            <p:ph type="body" idx="1"/>
          </p:nvPr>
        </p:nvSpPr>
        <p:spPr>
          <a:xfrm>
            <a:off x="311700" y="519900"/>
            <a:ext cx="8520600" cy="4049100"/>
          </a:xfrm>
          <a:prstGeom prst="rect">
            <a:avLst/>
          </a:prstGeom>
        </p:spPr>
        <p:txBody>
          <a:bodyPr lIns="91425" tIns="91425" rIns="91425" bIns="91425" anchor="t" anchorCtr="0">
            <a:noAutofit/>
          </a:bodyPr>
          <a:lstStyle/>
          <a:p>
            <a:pPr lvl="0">
              <a:spcBef>
                <a:spcPts val="0"/>
              </a:spcBef>
              <a:buNone/>
            </a:pPr>
            <a:endParaRPr/>
          </a:p>
        </p:txBody>
      </p:sp>
      <p:sp>
        <p:nvSpPr>
          <p:cNvPr id="1361" name="Shape 13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153</a:t>
            </a:fld>
            <a:endParaRPr lang="en-GB"/>
          </a:p>
        </p:txBody>
      </p:sp>
      <p:sp>
        <p:nvSpPr>
          <p:cNvPr id="1362" name="Shape 1362"/>
          <p:cNvSpPr txBox="1"/>
          <p:nvPr/>
        </p:nvSpPr>
        <p:spPr>
          <a:xfrm>
            <a:off x="2795525" y="4935950"/>
            <a:ext cx="3619200" cy="1947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1363" name="Shape 1363"/>
          <p:cNvPicPr preferRelativeResize="0"/>
          <p:nvPr/>
        </p:nvPicPr>
        <p:blipFill>
          <a:blip r:embed="rId4">
            <a:alphaModFix/>
          </a:blip>
          <a:stretch>
            <a:fillRect/>
          </a:stretch>
        </p:blipFill>
        <p:spPr>
          <a:xfrm>
            <a:off x="603225" y="887000"/>
            <a:ext cx="3759699" cy="4048950"/>
          </a:xfrm>
          <a:prstGeom prst="rect">
            <a:avLst/>
          </a:prstGeom>
          <a:noFill/>
          <a:ln>
            <a:noFill/>
          </a:ln>
        </p:spPr>
      </p:pic>
      <p:pic>
        <p:nvPicPr>
          <p:cNvPr id="1364" name="Shape 1364"/>
          <p:cNvPicPr preferRelativeResize="0"/>
          <p:nvPr/>
        </p:nvPicPr>
        <p:blipFill>
          <a:blip r:embed="rId5">
            <a:alphaModFix/>
          </a:blip>
          <a:stretch>
            <a:fillRect/>
          </a:stretch>
        </p:blipFill>
        <p:spPr>
          <a:xfrm>
            <a:off x="5204400" y="673949"/>
            <a:ext cx="3078375" cy="2268699"/>
          </a:xfrm>
          <a:prstGeom prst="rect">
            <a:avLst/>
          </a:prstGeom>
          <a:noFill/>
          <a:ln>
            <a:noFill/>
          </a:ln>
        </p:spPr>
      </p:pic>
      <p:pic>
        <p:nvPicPr>
          <p:cNvPr id="1365" name="Shape 1365"/>
          <p:cNvPicPr preferRelativeResize="0"/>
          <p:nvPr/>
        </p:nvPicPr>
        <p:blipFill>
          <a:blip r:embed="rId6">
            <a:alphaModFix/>
          </a:blip>
          <a:stretch>
            <a:fillRect/>
          </a:stretch>
        </p:blipFill>
        <p:spPr>
          <a:xfrm>
            <a:off x="4755475" y="3024898"/>
            <a:ext cx="3810000" cy="191104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Shape 1370"/>
          <p:cNvSpPr txBox="1">
            <a:spLocks noGrp="1"/>
          </p:cNvSpPr>
          <p:nvPr>
            <p:ph type="title"/>
          </p:nvPr>
        </p:nvSpPr>
        <p:spPr>
          <a:xfrm>
            <a:off x="100" y="2210025"/>
            <a:ext cx="9144000" cy="2947200"/>
          </a:xfrm>
          <a:prstGeom prst="rect">
            <a:avLst/>
          </a:prstGeom>
        </p:spPr>
        <p:txBody>
          <a:bodyPr lIns="91425" tIns="91425" rIns="91425" bIns="91425" anchor="t" anchorCtr="0">
            <a:noAutofit/>
          </a:bodyPr>
          <a:lstStyle/>
          <a:p>
            <a:pPr lvl="0" rtl="0">
              <a:spcBef>
                <a:spcPts val="0"/>
              </a:spcBef>
              <a:buNone/>
            </a:pPr>
            <a:endParaRPr>
              <a:solidFill>
                <a:srgbClr val="0000FF"/>
              </a:solidFill>
            </a:endParaRPr>
          </a:p>
          <a:p>
            <a:pPr lvl="0">
              <a:spcBef>
                <a:spcPts val="0"/>
              </a:spcBef>
              <a:buNone/>
            </a:pPr>
            <a:endParaRPr>
              <a:solidFill>
                <a:srgbClr val="0000FF"/>
              </a:solidFill>
            </a:endParaRPr>
          </a:p>
        </p:txBody>
      </p:sp>
      <p:sp>
        <p:nvSpPr>
          <p:cNvPr id="1371" name="Shape 137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154</a:t>
            </a:fld>
            <a:endParaRPr lang="en-GB"/>
          </a:p>
        </p:txBody>
      </p:sp>
      <p:pic>
        <p:nvPicPr>
          <p:cNvPr id="1372" name="Shape 1372"/>
          <p:cNvPicPr preferRelativeResize="0"/>
          <p:nvPr/>
        </p:nvPicPr>
        <p:blipFill>
          <a:blip r:embed="rId3">
            <a:alphaModFix/>
          </a:blip>
          <a:stretch>
            <a:fillRect/>
          </a:stretch>
        </p:blipFill>
        <p:spPr>
          <a:xfrm>
            <a:off x="1510500" y="1218962"/>
            <a:ext cx="6202500" cy="24120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Shape 1377"/>
          <p:cNvSpPr txBox="1">
            <a:spLocks noGrp="1"/>
          </p:cNvSpPr>
          <p:nvPr>
            <p:ph type="title"/>
          </p:nvPr>
        </p:nvSpPr>
        <p:spPr>
          <a:xfrm>
            <a:off x="311700" y="0"/>
            <a:ext cx="8520600" cy="478500"/>
          </a:xfrm>
          <a:prstGeom prst="rect">
            <a:avLst/>
          </a:prstGeom>
        </p:spPr>
        <p:txBody>
          <a:bodyPr lIns="91425" tIns="91425" rIns="91425" bIns="91425" anchor="t" anchorCtr="0">
            <a:noAutofit/>
          </a:bodyPr>
          <a:lstStyle/>
          <a:p>
            <a:pPr lvl="0" algn="ctr">
              <a:lnSpc>
                <a:spcPct val="115000"/>
              </a:lnSpc>
              <a:spcBef>
                <a:spcPts val="0"/>
              </a:spcBef>
              <a:spcAft>
                <a:spcPts val="1500"/>
              </a:spcAft>
              <a:buClr>
                <a:schemeClr val="dk1"/>
              </a:buClr>
              <a:buSzPct val="30555"/>
              <a:buFont typeface="Arial"/>
              <a:buNone/>
            </a:pPr>
            <a:r>
              <a:rPr lang="en-GB" sz="3600" u="sng">
                <a:solidFill>
                  <a:schemeClr val="hlink"/>
                </a:solidFill>
                <a:latin typeface="Trebuchet MS"/>
                <a:ea typeface="Trebuchet MS"/>
                <a:cs typeface="Trebuchet MS"/>
                <a:sym typeface="Trebuchet MS"/>
                <a:hlinkClick r:id="rId3"/>
              </a:rPr>
              <a:t>Temboo</a:t>
            </a:r>
            <a:r>
              <a:rPr lang="en-GB" sz="3600">
                <a:solidFill>
                  <a:srgbClr val="333333"/>
                </a:solidFill>
                <a:latin typeface="Trebuchet MS"/>
                <a:ea typeface="Trebuchet MS"/>
                <a:cs typeface="Trebuchet MS"/>
                <a:sym typeface="Trebuchet MS"/>
              </a:rPr>
              <a:t> - Put the </a:t>
            </a:r>
            <a:r>
              <a:rPr lang="en-GB" sz="3600" b="1">
                <a:solidFill>
                  <a:srgbClr val="333333"/>
                </a:solidFill>
                <a:latin typeface="Trebuchet MS"/>
                <a:ea typeface="Trebuchet MS"/>
                <a:cs typeface="Trebuchet MS"/>
                <a:sym typeface="Trebuchet MS"/>
              </a:rPr>
              <a:t>IoT</a:t>
            </a:r>
            <a:r>
              <a:rPr lang="en-GB" sz="3600">
                <a:solidFill>
                  <a:srgbClr val="333333"/>
                </a:solidFill>
                <a:latin typeface="Trebuchet MS"/>
                <a:ea typeface="Trebuchet MS"/>
                <a:cs typeface="Trebuchet MS"/>
                <a:sym typeface="Trebuchet MS"/>
              </a:rPr>
              <a:t> to work for you</a:t>
            </a:r>
          </a:p>
          <a:p>
            <a:pPr lvl="0">
              <a:spcBef>
                <a:spcPts val="0"/>
              </a:spcBef>
              <a:buNone/>
            </a:pPr>
            <a:endParaRPr/>
          </a:p>
        </p:txBody>
      </p:sp>
      <p:sp>
        <p:nvSpPr>
          <p:cNvPr id="1378" name="Shape 1378"/>
          <p:cNvSpPr txBox="1">
            <a:spLocks noGrp="1"/>
          </p:cNvSpPr>
          <p:nvPr>
            <p:ph type="body" idx="1"/>
          </p:nvPr>
        </p:nvSpPr>
        <p:spPr>
          <a:xfrm>
            <a:off x="311700" y="722975"/>
            <a:ext cx="8520600" cy="4333800"/>
          </a:xfrm>
          <a:prstGeom prst="rect">
            <a:avLst/>
          </a:prstGeom>
        </p:spPr>
        <p:txBody>
          <a:bodyPr lIns="91425" tIns="91425" rIns="91425" bIns="91425" anchor="t" anchorCtr="0">
            <a:noAutofit/>
          </a:bodyPr>
          <a:lstStyle/>
          <a:p>
            <a:pPr lvl="0">
              <a:spcBef>
                <a:spcPts val="0"/>
              </a:spcBef>
              <a:buNone/>
            </a:pPr>
            <a:endParaRPr/>
          </a:p>
        </p:txBody>
      </p:sp>
      <p:sp>
        <p:nvSpPr>
          <p:cNvPr id="1379" name="Shape 137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155</a:t>
            </a:fld>
            <a:endParaRPr lang="en-GB"/>
          </a:p>
        </p:txBody>
      </p:sp>
      <p:pic>
        <p:nvPicPr>
          <p:cNvPr id="1380" name="Shape 1380"/>
          <p:cNvPicPr preferRelativeResize="0"/>
          <p:nvPr/>
        </p:nvPicPr>
        <p:blipFill rotWithShape="1">
          <a:blip r:embed="rId4">
            <a:alphaModFix/>
          </a:blip>
          <a:srcRect t="8112" r="1244" b="20217"/>
          <a:stretch/>
        </p:blipFill>
        <p:spPr>
          <a:xfrm>
            <a:off x="311700" y="728700"/>
            <a:ext cx="8520600" cy="433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207" name="Shape 20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16</a:t>
            </a:fld>
            <a:endParaRPr lang="en-GB"/>
          </a:p>
        </p:txBody>
      </p:sp>
      <p:pic>
        <p:nvPicPr>
          <p:cNvPr id="208" name="Shape 208"/>
          <p:cNvPicPr preferRelativeResize="0"/>
          <p:nvPr/>
        </p:nvPicPr>
        <p:blipFill>
          <a:blip r:embed="rId3">
            <a:alphaModFix/>
          </a:blip>
          <a:stretch>
            <a:fillRect/>
          </a:stretch>
        </p:blipFill>
        <p:spPr>
          <a:xfrm>
            <a:off x="0" y="2165150"/>
            <a:ext cx="9144000" cy="2978349"/>
          </a:xfrm>
          <a:prstGeom prst="rect">
            <a:avLst/>
          </a:prstGeom>
          <a:noFill/>
          <a:ln>
            <a:noFill/>
          </a:ln>
        </p:spPr>
      </p:pic>
      <p:pic>
        <p:nvPicPr>
          <p:cNvPr id="209" name="Shape 209"/>
          <p:cNvPicPr preferRelativeResize="0"/>
          <p:nvPr/>
        </p:nvPicPr>
        <p:blipFill>
          <a:blip r:embed="rId4">
            <a:alphaModFix/>
          </a:blip>
          <a:stretch>
            <a:fillRect/>
          </a:stretch>
        </p:blipFill>
        <p:spPr>
          <a:xfrm>
            <a:off x="0" y="0"/>
            <a:ext cx="9144001" cy="2016149"/>
          </a:xfrm>
          <a:prstGeom prst="rect">
            <a:avLst/>
          </a:prstGeom>
          <a:noFill/>
          <a:ln>
            <a:noFill/>
          </a:ln>
        </p:spPr>
      </p:pic>
      <p:cxnSp>
        <p:nvCxnSpPr>
          <p:cNvPr id="210" name="Shape 210"/>
          <p:cNvCxnSpPr/>
          <p:nvPr/>
        </p:nvCxnSpPr>
        <p:spPr>
          <a:xfrm>
            <a:off x="8004575" y="160725"/>
            <a:ext cx="632100" cy="10800"/>
          </a:xfrm>
          <a:prstGeom prst="straightConnector1">
            <a:avLst/>
          </a:prstGeom>
          <a:noFill/>
          <a:ln w="114300" cap="flat" cmpd="sng">
            <a:solidFill>
              <a:srgbClr val="595959"/>
            </a:solidFill>
            <a:prstDash val="solid"/>
            <a:round/>
            <a:headEnd type="none" w="lg" len="lg"/>
            <a:tailEnd type="none" w="lg" len="lg"/>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17</a:t>
            </a:fld>
            <a:endParaRPr lang="en-GB"/>
          </a:p>
        </p:txBody>
      </p:sp>
      <p:pic>
        <p:nvPicPr>
          <p:cNvPr id="216" name="Shape 216"/>
          <p:cNvPicPr preferRelativeResize="0"/>
          <p:nvPr/>
        </p:nvPicPr>
        <p:blipFill>
          <a:blip r:embed="rId3">
            <a:alphaModFix/>
          </a:blip>
          <a:stretch>
            <a:fillRect/>
          </a:stretch>
        </p:blipFill>
        <p:spPr>
          <a:xfrm>
            <a:off x="481125" y="0"/>
            <a:ext cx="2533650" cy="1863834"/>
          </a:xfrm>
          <a:prstGeom prst="rect">
            <a:avLst/>
          </a:prstGeom>
          <a:noFill/>
          <a:ln w="9525" cap="flat" cmpd="sng">
            <a:solidFill>
              <a:schemeClr val="dk2"/>
            </a:solidFill>
            <a:prstDash val="solid"/>
            <a:round/>
            <a:headEnd type="none" w="med" len="med"/>
            <a:tailEnd type="none" w="med" len="med"/>
          </a:ln>
        </p:spPr>
      </p:pic>
      <p:pic>
        <p:nvPicPr>
          <p:cNvPr id="217" name="Shape 217"/>
          <p:cNvPicPr preferRelativeResize="0"/>
          <p:nvPr/>
        </p:nvPicPr>
        <p:blipFill>
          <a:blip r:embed="rId4">
            <a:alphaModFix/>
          </a:blip>
          <a:stretch>
            <a:fillRect/>
          </a:stretch>
        </p:blipFill>
        <p:spPr>
          <a:xfrm>
            <a:off x="3529000" y="-8508"/>
            <a:ext cx="2085975" cy="1914525"/>
          </a:xfrm>
          <a:prstGeom prst="rect">
            <a:avLst/>
          </a:prstGeom>
          <a:noFill/>
          <a:ln w="9525" cap="flat" cmpd="sng">
            <a:solidFill>
              <a:schemeClr val="dk2"/>
            </a:solidFill>
            <a:prstDash val="solid"/>
            <a:round/>
            <a:headEnd type="none" w="med" len="med"/>
            <a:tailEnd type="none" w="med" len="med"/>
          </a:ln>
        </p:spPr>
      </p:pic>
      <p:pic>
        <p:nvPicPr>
          <p:cNvPr id="218" name="Shape 218"/>
          <p:cNvPicPr preferRelativeResize="0"/>
          <p:nvPr/>
        </p:nvPicPr>
        <p:blipFill>
          <a:blip r:embed="rId5">
            <a:alphaModFix/>
          </a:blip>
          <a:stretch>
            <a:fillRect/>
          </a:stretch>
        </p:blipFill>
        <p:spPr>
          <a:xfrm>
            <a:off x="6298650" y="34362"/>
            <a:ext cx="2533650" cy="1924050"/>
          </a:xfrm>
          <a:prstGeom prst="rect">
            <a:avLst/>
          </a:prstGeom>
          <a:noFill/>
          <a:ln w="9525" cap="flat" cmpd="sng">
            <a:solidFill>
              <a:schemeClr val="dk2"/>
            </a:solidFill>
            <a:prstDash val="solid"/>
            <a:round/>
            <a:headEnd type="none" w="med" len="med"/>
            <a:tailEnd type="none" w="med" len="med"/>
          </a:ln>
        </p:spPr>
      </p:pic>
      <p:pic>
        <p:nvPicPr>
          <p:cNvPr id="219" name="Shape 219"/>
          <p:cNvPicPr preferRelativeResize="0"/>
          <p:nvPr/>
        </p:nvPicPr>
        <p:blipFill rotWithShape="1">
          <a:blip r:embed="rId6">
            <a:alphaModFix/>
          </a:blip>
          <a:srcRect b="18633"/>
          <a:stretch/>
        </p:blipFill>
        <p:spPr>
          <a:xfrm>
            <a:off x="1028376" y="1954706"/>
            <a:ext cx="4800600" cy="1240012"/>
          </a:xfrm>
          <a:prstGeom prst="rect">
            <a:avLst/>
          </a:prstGeom>
          <a:noFill/>
          <a:ln w="9525" cap="flat" cmpd="sng">
            <a:solidFill>
              <a:schemeClr val="dk2"/>
            </a:solidFill>
            <a:prstDash val="solid"/>
            <a:round/>
            <a:headEnd type="none" w="med" len="med"/>
            <a:tailEnd type="none" w="med" len="med"/>
          </a:ln>
        </p:spPr>
      </p:pic>
      <p:pic>
        <p:nvPicPr>
          <p:cNvPr id="220" name="Shape 220"/>
          <p:cNvPicPr preferRelativeResize="0"/>
          <p:nvPr/>
        </p:nvPicPr>
        <p:blipFill rotWithShape="1">
          <a:blip r:embed="rId7">
            <a:alphaModFix/>
          </a:blip>
          <a:srcRect t="24721"/>
          <a:stretch/>
        </p:blipFill>
        <p:spPr>
          <a:xfrm>
            <a:off x="480238" y="3228971"/>
            <a:ext cx="8343900" cy="1914524"/>
          </a:xfrm>
          <a:prstGeom prst="rect">
            <a:avLst/>
          </a:prstGeom>
          <a:noFill/>
          <a:ln w="9525" cap="flat" cmpd="sng">
            <a:solidFill>
              <a:schemeClr val="dk2"/>
            </a:solidFill>
            <a:prstDash val="solid"/>
            <a:round/>
            <a:headEnd type="none" w="med" len="med"/>
            <a:tailEnd type="none" w="med" len="med"/>
          </a:ln>
        </p:spPr>
      </p:pic>
      <p:sp>
        <p:nvSpPr>
          <p:cNvPr id="221" name="Shape 221"/>
          <p:cNvSpPr txBox="1"/>
          <p:nvPr/>
        </p:nvSpPr>
        <p:spPr>
          <a:xfrm>
            <a:off x="11450" y="8"/>
            <a:ext cx="458100" cy="629999"/>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GB" sz="2400" b="1"/>
              <a:t>1.</a:t>
            </a:r>
          </a:p>
        </p:txBody>
      </p:sp>
      <p:sp>
        <p:nvSpPr>
          <p:cNvPr id="222" name="Shape 222"/>
          <p:cNvSpPr txBox="1"/>
          <p:nvPr/>
        </p:nvSpPr>
        <p:spPr>
          <a:xfrm>
            <a:off x="3070900" y="8"/>
            <a:ext cx="458100" cy="629999"/>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GB" sz="2400" b="1"/>
              <a:t>2.</a:t>
            </a:r>
          </a:p>
        </p:txBody>
      </p:sp>
      <p:sp>
        <p:nvSpPr>
          <p:cNvPr id="223" name="Shape 223"/>
          <p:cNvSpPr txBox="1"/>
          <p:nvPr/>
        </p:nvSpPr>
        <p:spPr>
          <a:xfrm>
            <a:off x="5829094" y="34375"/>
            <a:ext cx="458100" cy="629999"/>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GB" sz="2400" b="1"/>
              <a:t>3.</a:t>
            </a:r>
          </a:p>
        </p:txBody>
      </p:sp>
      <p:sp>
        <p:nvSpPr>
          <p:cNvPr id="224" name="Shape 224"/>
          <p:cNvSpPr txBox="1"/>
          <p:nvPr/>
        </p:nvSpPr>
        <p:spPr>
          <a:xfrm>
            <a:off x="570276" y="1954696"/>
            <a:ext cx="458100" cy="629999"/>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GB" sz="2400" b="1"/>
              <a:t>4.</a:t>
            </a:r>
          </a:p>
        </p:txBody>
      </p:sp>
      <p:sp>
        <p:nvSpPr>
          <p:cNvPr id="225" name="Shape 225"/>
          <p:cNvSpPr txBox="1"/>
          <p:nvPr/>
        </p:nvSpPr>
        <p:spPr>
          <a:xfrm>
            <a:off x="11450" y="3229088"/>
            <a:ext cx="458100" cy="629999"/>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GB" sz="2400" b="1"/>
              <a:t>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GB"/>
              <a:t>Built-in (Pin 13) LED Blink</a:t>
            </a:r>
          </a:p>
        </p:txBody>
      </p:sp>
      <p:sp>
        <p:nvSpPr>
          <p:cNvPr id="231" name="Shape 23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spcAft>
                <a:spcPts val="0"/>
              </a:spcAft>
              <a:buClr>
                <a:schemeClr val="dk1"/>
              </a:buClr>
              <a:buSzPct val="61111"/>
              <a:buFont typeface="Arial"/>
              <a:buNone/>
            </a:pPr>
            <a:r>
              <a:rPr lang="en-GB" b="1">
                <a:solidFill>
                  <a:srgbClr val="000000"/>
                </a:solidFill>
              </a:rPr>
              <a:t>void setup() {</a:t>
            </a:r>
          </a:p>
          <a:p>
            <a:pPr lvl="0" rtl="0">
              <a:spcBef>
                <a:spcPts val="0"/>
              </a:spcBef>
              <a:spcAft>
                <a:spcPts val="0"/>
              </a:spcAft>
              <a:buClr>
                <a:schemeClr val="dk1"/>
              </a:buClr>
              <a:buSzPct val="61111"/>
              <a:buFont typeface="Arial"/>
              <a:buNone/>
            </a:pPr>
            <a:r>
              <a:rPr lang="en-GB" b="1">
                <a:solidFill>
                  <a:srgbClr val="000000"/>
                </a:solidFill>
              </a:rPr>
              <a:t>  pinMode(13, OUTPUT);</a:t>
            </a:r>
          </a:p>
          <a:p>
            <a:pPr lvl="0" rtl="0">
              <a:spcBef>
                <a:spcPts val="0"/>
              </a:spcBef>
              <a:spcAft>
                <a:spcPts val="0"/>
              </a:spcAft>
              <a:buClr>
                <a:schemeClr val="dk1"/>
              </a:buClr>
              <a:buSzPct val="61111"/>
              <a:buFont typeface="Arial"/>
              <a:buNone/>
            </a:pPr>
            <a:r>
              <a:rPr lang="en-GB" b="1">
                <a:solidFill>
                  <a:srgbClr val="000000"/>
                </a:solidFill>
              </a:rPr>
              <a:t>}</a:t>
            </a:r>
          </a:p>
          <a:p>
            <a:pPr lvl="0" rtl="0">
              <a:spcBef>
                <a:spcPts val="0"/>
              </a:spcBef>
              <a:spcAft>
                <a:spcPts val="0"/>
              </a:spcAft>
              <a:buClr>
                <a:schemeClr val="dk1"/>
              </a:buClr>
              <a:buSzPct val="61111"/>
              <a:buFont typeface="Arial"/>
              <a:buNone/>
            </a:pPr>
            <a:r>
              <a:rPr lang="en-GB" b="1">
                <a:solidFill>
                  <a:srgbClr val="000000"/>
                </a:solidFill>
              </a:rPr>
              <a:t> </a:t>
            </a:r>
          </a:p>
          <a:p>
            <a:pPr lvl="0" rtl="0">
              <a:spcBef>
                <a:spcPts val="0"/>
              </a:spcBef>
              <a:spcAft>
                <a:spcPts val="0"/>
              </a:spcAft>
              <a:buClr>
                <a:schemeClr val="dk1"/>
              </a:buClr>
              <a:buSzPct val="61111"/>
              <a:buFont typeface="Arial"/>
              <a:buNone/>
            </a:pPr>
            <a:r>
              <a:rPr lang="en-GB" b="1">
                <a:solidFill>
                  <a:srgbClr val="000000"/>
                </a:solidFill>
              </a:rPr>
              <a:t>void loop() {</a:t>
            </a:r>
          </a:p>
          <a:p>
            <a:pPr lvl="0" rtl="0">
              <a:spcBef>
                <a:spcPts val="0"/>
              </a:spcBef>
              <a:spcAft>
                <a:spcPts val="0"/>
              </a:spcAft>
              <a:buClr>
                <a:schemeClr val="dk1"/>
              </a:buClr>
              <a:buSzPct val="61111"/>
              <a:buFont typeface="Arial"/>
              <a:buNone/>
            </a:pPr>
            <a:r>
              <a:rPr lang="en-GB" b="1">
                <a:solidFill>
                  <a:srgbClr val="000000"/>
                </a:solidFill>
              </a:rPr>
              <a:t>  digitalWrite(13, HIGH);</a:t>
            </a:r>
          </a:p>
          <a:p>
            <a:pPr lvl="0" rtl="0">
              <a:spcBef>
                <a:spcPts val="0"/>
              </a:spcBef>
              <a:spcAft>
                <a:spcPts val="0"/>
              </a:spcAft>
              <a:buClr>
                <a:schemeClr val="dk1"/>
              </a:buClr>
              <a:buSzPct val="61111"/>
              <a:buFont typeface="Arial"/>
              <a:buNone/>
            </a:pPr>
            <a:r>
              <a:rPr lang="en-GB" b="1">
                <a:solidFill>
                  <a:srgbClr val="000000"/>
                </a:solidFill>
              </a:rPr>
              <a:t>  delay(500);</a:t>
            </a:r>
          </a:p>
          <a:p>
            <a:pPr lvl="0" rtl="0">
              <a:spcBef>
                <a:spcPts val="0"/>
              </a:spcBef>
              <a:spcAft>
                <a:spcPts val="0"/>
              </a:spcAft>
              <a:buClr>
                <a:schemeClr val="dk1"/>
              </a:buClr>
              <a:buSzPct val="61111"/>
              <a:buFont typeface="Arial"/>
              <a:buNone/>
            </a:pPr>
            <a:r>
              <a:rPr lang="en-GB" b="1">
                <a:solidFill>
                  <a:srgbClr val="000000"/>
                </a:solidFill>
              </a:rPr>
              <a:t>  digitalWrite(13, LOW);</a:t>
            </a:r>
          </a:p>
          <a:p>
            <a:pPr lvl="0" rtl="0">
              <a:spcBef>
                <a:spcPts val="0"/>
              </a:spcBef>
              <a:spcAft>
                <a:spcPts val="0"/>
              </a:spcAft>
              <a:buClr>
                <a:schemeClr val="dk1"/>
              </a:buClr>
              <a:buSzPct val="61111"/>
              <a:buFont typeface="Arial"/>
              <a:buNone/>
            </a:pPr>
            <a:r>
              <a:rPr lang="en-GB" b="1">
                <a:solidFill>
                  <a:srgbClr val="000000"/>
                </a:solidFill>
              </a:rPr>
              <a:t>  delay(500);</a:t>
            </a:r>
          </a:p>
          <a:p>
            <a:pPr lvl="0" rtl="0">
              <a:spcBef>
                <a:spcPts val="0"/>
              </a:spcBef>
              <a:spcAft>
                <a:spcPts val="0"/>
              </a:spcAft>
              <a:buClr>
                <a:schemeClr val="dk1"/>
              </a:buClr>
              <a:buSzPct val="61111"/>
              <a:buFont typeface="Arial"/>
              <a:buNone/>
            </a:pPr>
            <a:r>
              <a:rPr lang="en-GB" b="1">
                <a:solidFill>
                  <a:srgbClr val="000000"/>
                </a:solidFill>
              </a:rPr>
              <a:t>}</a:t>
            </a:r>
          </a:p>
          <a:p>
            <a:pPr lvl="0" rtl="0">
              <a:spcBef>
                <a:spcPts val="0"/>
              </a:spcBef>
              <a:spcAft>
                <a:spcPts val="0"/>
              </a:spcAft>
              <a:buClr>
                <a:schemeClr val="dk1"/>
              </a:buClr>
              <a:buSzPct val="61111"/>
              <a:buFont typeface="Arial"/>
              <a:buNone/>
            </a:pPr>
            <a:endParaRPr b="1">
              <a:solidFill>
                <a:srgbClr val="000000"/>
              </a:solidFill>
            </a:endParaRPr>
          </a:p>
          <a:p>
            <a:pPr lvl="0">
              <a:spcBef>
                <a:spcPts val="0"/>
              </a:spcBef>
              <a:spcAft>
                <a:spcPts val="0"/>
              </a:spcAft>
              <a:buNone/>
            </a:pPr>
            <a:endParaRPr b="1">
              <a:solidFill>
                <a:srgbClr val="000000"/>
              </a:solidFill>
            </a:endParaRPr>
          </a:p>
        </p:txBody>
      </p:sp>
      <p:sp>
        <p:nvSpPr>
          <p:cNvPr id="232" name="Shape 23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GB"/>
              <a:t>RGB - LED</a:t>
            </a:r>
          </a:p>
        </p:txBody>
      </p:sp>
      <p:sp>
        <p:nvSpPr>
          <p:cNvPr id="238" name="Shape 238"/>
          <p:cNvSpPr txBox="1">
            <a:spLocks noGrp="1"/>
          </p:cNvSpPr>
          <p:nvPr>
            <p:ph type="body" idx="1"/>
          </p:nvPr>
        </p:nvSpPr>
        <p:spPr>
          <a:xfrm>
            <a:off x="247600" y="1152475"/>
            <a:ext cx="8584799" cy="3416400"/>
          </a:xfrm>
          <a:prstGeom prst="rect">
            <a:avLst/>
          </a:prstGeom>
        </p:spPr>
        <p:txBody>
          <a:bodyPr lIns="91425" tIns="91425" rIns="91425" bIns="91425" anchor="t" anchorCtr="0">
            <a:noAutofit/>
          </a:bodyPr>
          <a:lstStyle/>
          <a:p>
            <a:pPr lvl="0">
              <a:spcBef>
                <a:spcPts val="0"/>
              </a:spcBef>
              <a:buNone/>
            </a:pPr>
            <a:endParaRPr/>
          </a:p>
        </p:txBody>
      </p:sp>
      <p:pic>
        <p:nvPicPr>
          <p:cNvPr id="239" name="Shape 239" descr="https://arduino-info.wikispaces.com/file/view/RGB-animation.gif/264579766/RGB-animation.gif">
            <a:hlinkClick r:id="rId3"/>
          </p:cNvPr>
          <p:cNvPicPr preferRelativeResize="0"/>
          <p:nvPr/>
        </p:nvPicPr>
        <p:blipFill>
          <a:blip r:embed="rId4">
            <a:alphaModFix/>
          </a:blip>
          <a:stretch>
            <a:fillRect/>
          </a:stretch>
        </p:blipFill>
        <p:spPr>
          <a:xfrm>
            <a:off x="2062162" y="1017725"/>
            <a:ext cx="5019675" cy="1905000"/>
          </a:xfrm>
          <a:prstGeom prst="rect">
            <a:avLst/>
          </a:prstGeom>
          <a:noFill/>
          <a:ln>
            <a:noFill/>
          </a:ln>
        </p:spPr>
      </p:pic>
      <p:pic>
        <p:nvPicPr>
          <p:cNvPr id="240" name="Shape 240" descr="http://bildr.org/blog/wp-content/uploads/2011/01/RGBLEDs2.png">
            <a:hlinkClick r:id="rId5"/>
          </p:cNvPr>
          <p:cNvPicPr preferRelativeResize="0"/>
          <p:nvPr/>
        </p:nvPicPr>
        <p:blipFill>
          <a:blip r:embed="rId6">
            <a:alphaModFix/>
          </a:blip>
          <a:stretch>
            <a:fillRect/>
          </a:stretch>
        </p:blipFill>
        <p:spPr>
          <a:xfrm>
            <a:off x="1109662" y="3059900"/>
            <a:ext cx="6924675" cy="1824975"/>
          </a:xfrm>
          <a:prstGeom prst="rect">
            <a:avLst/>
          </a:prstGeom>
          <a:noFill/>
          <a:ln>
            <a:noFill/>
          </a:ln>
        </p:spPr>
      </p:pic>
      <p:sp>
        <p:nvSpPr>
          <p:cNvPr id="241" name="Shape 24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endParaRPr/>
          </a:p>
        </p:txBody>
      </p:sp>
      <p:sp>
        <p:nvSpPr>
          <p:cNvPr id="92" name="Shape 9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2</a:t>
            </a:fld>
            <a:endParaRPr lang="en-GB"/>
          </a:p>
        </p:txBody>
      </p:sp>
      <p:pic>
        <p:nvPicPr>
          <p:cNvPr id="94" name="Shape 94"/>
          <p:cNvPicPr preferRelativeResize="0"/>
          <p:nvPr/>
        </p:nvPicPr>
        <p:blipFill>
          <a:blip r:embed="rId3">
            <a:alphaModFix/>
          </a:blip>
          <a:stretch>
            <a:fillRect/>
          </a:stretch>
        </p:blipFill>
        <p:spPr>
          <a:xfrm>
            <a:off x="1331662" y="0"/>
            <a:ext cx="6480667" cy="4568875"/>
          </a:xfrm>
          <a:prstGeom prst="rect">
            <a:avLst/>
          </a:prstGeom>
          <a:noFill/>
          <a:ln>
            <a:noFill/>
          </a:ln>
        </p:spPr>
      </p:pic>
      <p:sp>
        <p:nvSpPr>
          <p:cNvPr id="95" name="Shape 95"/>
          <p:cNvSpPr txBox="1"/>
          <p:nvPr/>
        </p:nvSpPr>
        <p:spPr>
          <a:xfrm>
            <a:off x="0" y="4662375"/>
            <a:ext cx="9144000" cy="393600"/>
          </a:xfrm>
          <a:prstGeom prst="rect">
            <a:avLst/>
          </a:prstGeom>
          <a:noFill/>
          <a:ln>
            <a:noFill/>
          </a:ln>
        </p:spPr>
        <p:txBody>
          <a:bodyPr lIns="91425" tIns="91425" rIns="91425" bIns="91425" anchor="t" anchorCtr="0">
            <a:noAutofit/>
          </a:bodyPr>
          <a:lstStyle/>
          <a:p>
            <a:pPr lvl="0" algn="ctr">
              <a:spcBef>
                <a:spcPts val="0"/>
              </a:spcBef>
              <a:buNone/>
            </a:pPr>
            <a:r>
              <a:rPr lang="en-GB" sz="1000" u="sng">
                <a:solidFill>
                  <a:srgbClr val="0000FF"/>
                </a:solidFill>
                <a:hlinkClick r:id="rId4"/>
              </a:rPr>
              <a:t>http://blog.atollic.com/one-trillion-iot-devices-expected-by-2025-what-development-tools-to-use-for-development-of-internet-connected-iot-products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311700" y="263500"/>
            <a:ext cx="8520599" cy="534300"/>
          </a:xfrm>
          <a:prstGeom prst="rect">
            <a:avLst/>
          </a:prstGeom>
        </p:spPr>
        <p:txBody>
          <a:bodyPr lIns="91425" tIns="91425" rIns="91425" bIns="91425" anchor="t" anchorCtr="0">
            <a:noAutofit/>
          </a:bodyPr>
          <a:lstStyle/>
          <a:p>
            <a:pPr lvl="0">
              <a:spcBef>
                <a:spcPts val="0"/>
              </a:spcBef>
              <a:buNone/>
            </a:pPr>
            <a:r>
              <a:rPr lang="en-GB"/>
              <a:t>1 - RGB Connections - Safer to connect via resistors</a:t>
            </a:r>
          </a:p>
        </p:txBody>
      </p:sp>
      <p:sp>
        <p:nvSpPr>
          <p:cNvPr id="247" name="Shape 24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pic>
        <p:nvPicPr>
          <p:cNvPr id="248" name="Shape 248" descr="http://fritzing.org/media/fritzing-repo/projects/s/simple-rgb-led-on-an-arduino-uno/images/RGBLed.png">
            <a:hlinkClick r:id="rId3"/>
          </p:cNvPr>
          <p:cNvPicPr preferRelativeResize="0"/>
          <p:nvPr/>
        </p:nvPicPr>
        <p:blipFill>
          <a:blip r:embed="rId4">
            <a:alphaModFix/>
          </a:blip>
          <a:stretch>
            <a:fillRect/>
          </a:stretch>
        </p:blipFill>
        <p:spPr>
          <a:xfrm>
            <a:off x="627749" y="797787"/>
            <a:ext cx="7888500" cy="4125775"/>
          </a:xfrm>
          <a:prstGeom prst="rect">
            <a:avLst/>
          </a:prstGeom>
          <a:noFill/>
          <a:ln>
            <a:noFill/>
          </a:ln>
        </p:spPr>
      </p:pic>
      <p:sp>
        <p:nvSpPr>
          <p:cNvPr id="249" name="Shape 2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11700" y="343725"/>
            <a:ext cx="8520599" cy="572699"/>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GB"/>
              <a:t>2 - RGB Connections - Safer to connect via resistors</a:t>
            </a:r>
          </a:p>
        </p:txBody>
      </p:sp>
      <p:sp>
        <p:nvSpPr>
          <p:cNvPr id="255" name="Shape 25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pic>
        <p:nvPicPr>
          <p:cNvPr id="256" name="Shape 256" descr="Picture of Arduino Examples #1 Make An RGB Led Randomly Flash Different Colors"/>
          <p:cNvPicPr preferRelativeResize="0"/>
          <p:nvPr/>
        </p:nvPicPr>
        <p:blipFill>
          <a:blip r:embed="rId3">
            <a:alphaModFix/>
          </a:blip>
          <a:stretch>
            <a:fillRect/>
          </a:stretch>
        </p:blipFill>
        <p:spPr>
          <a:xfrm>
            <a:off x="1141075" y="961975"/>
            <a:ext cx="6861850" cy="4071999"/>
          </a:xfrm>
          <a:prstGeom prst="rect">
            <a:avLst/>
          </a:prstGeom>
          <a:noFill/>
          <a:ln>
            <a:noFill/>
          </a:ln>
        </p:spPr>
      </p:pic>
      <p:sp>
        <p:nvSpPr>
          <p:cNvPr id="257" name="Shape 25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71450" y="532850"/>
            <a:ext cx="8692199" cy="46107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10000"/>
              <a:buFont typeface="Arial"/>
              <a:buNone/>
            </a:pPr>
            <a:r>
              <a:rPr lang="en-GB" sz="1000" b="1">
                <a:solidFill>
                  <a:srgbClr val="000000"/>
                </a:solidFill>
              </a:rPr>
              <a:t>If you want to use it for common cathode leds you'll have to change all  the "analogWrite( COLOR, 255 - colorVal );" lines to "analogWrite( COLOR, colorVal );" (without the "255 - "), then it should work (i didn't test it). </a:t>
            </a:r>
            <a:r>
              <a:rPr lang="en-GB" sz="1000" b="1" u="sng">
                <a:solidFill>
                  <a:srgbClr val="000000"/>
                </a:solidFill>
                <a:hlinkClick r:id="rId3"/>
              </a:rPr>
              <a:t>http://www.instructables.com/id/Fading-RGB-LED-Arduino/?ALLSTEPS</a:t>
            </a:r>
          </a:p>
          <a:p>
            <a:pPr lvl="0" rtl="0">
              <a:lnSpc>
                <a:spcPct val="100000"/>
              </a:lnSpc>
              <a:spcBef>
                <a:spcPts val="0"/>
              </a:spcBef>
              <a:spcAft>
                <a:spcPts val="0"/>
              </a:spcAft>
              <a:buClr>
                <a:schemeClr val="dk1"/>
              </a:buClr>
              <a:buSzPct val="110000"/>
              <a:buFont typeface="Arial"/>
              <a:buNone/>
            </a:pPr>
            <a:r>
              <a:rPr lang="en-GB" sz="1000" b="1">
                <a:solidFill>
                  <a:srgbClr val="000000"/>
                </a:solidFill>
              </a:rPr>
              <a:t>#define GREEN 3</a:t>
            </a:r>
          </a:p>
          <a:p>
            <a:pPr lvl="0" rtl="0">
              <a:lnSpc>
                <a:spcPct val="100000"/>
              </a:lnSpc>
              <a:spcBef>
                <a:spcPts val="0"/>
              </a:spcBef>
              <a:spcAft>
                <a:spcPts val="0"/>
              </a:spcAft>
              <a:buClr>
                <a:schemeClr val="dk1"/>
              </a:buClr>
              <a:buSzPct val="110000"/>
              <a:buFont typeface="Arial"/>
              <a:buNone/>
            </a:pPr>
            <a:r>
              <a:rPr lang="en-GB" sz="1000" b="1">
                <a:solidFill>
                  <a:srgbClr val="000000"/>
                </a:solidFill>
              </a:rPr>
              <a:t>#define BLUE 5</a:t>
            </a:r>
          </a:p>
          <a:p>
            <a:pPr lvl="0" rtl="0">
              <a:lnSpc>
                <a:spcPct val="100000"/>
              </a:lnSpc>
              <a:spcBef>
                <a:spcPts val="0"/>
              </a:spcBef>
              <a:spcAft>
                <a:spcPts val="0"/>
              </a:spcAft>
              <a:buClr>
                <a:schemeClr val="dk1"/>
              </a:buClr>
              <a:buSzPct val="110000"/>
              <a:buFont typeface="Arial"/>
              <a:buNone/>
            </a:pPr>
            <a:r>
              <a:rPr lang="en-GB" sz="1000" b="1">
                <a:solidFill>
                  <a:srgbClr val="000000"/>
                </a:solidFill>
              </a:rPr>
              <a:t>#define RED 6</a:t>
            </a:r>
          </a:p>
          <a:p>
            <a:pPr lvl="0" rtl="0">
              <a:lnSpc>
                <a:spcPct val="100000"/>
              </a:lnSpc>
              <a:spcBef>
                <a:spcPts val="0"/>
              </a:spcBef>
              <a:spcAft>
                <a:spcPts val="0"/>
              </a:spcAft>
              <a:buClr>
                <a:schemeClr val="dk1"/>
              </a:buClr>
              <a:buSzPct val="110000"/>
              <a:buFont typeface="Arial"/>
              <a:buNone/>
            </a:pPr>
            <a:r>
              <a:rPr lang="en-GB" sz="1000" b="1">
                <a:solidFill>
                  <a:srgbClr val="000000"/>
                </a:solidFill>
              </a:rPr>
              <a:t>#define delayTime 20</a:t>
            </a:r>
          </a:p>
          <a:p>
            <a:pPr lvl="0" rtl="0">
              <a:lnSpc>
                <a:spcPct val="100000"/>
              </a:lnSpc>
              <a:spcBef>
                <a:spcPts val="0"/>
              </a:spcBef>
              <a:spcAft>
                <a:spcPts val="0"/>
              </a:spcAft>
              <a:buClr>
                <a:schemeClr val="dk1"/>
              </a:buClr>
              <a:buSzPct val="110000"/>
              <a:buFont typeface="Arial"/>
              <a:buNone/>
            </a:pPr>
            <a:r>
              <a:rPr lang="en-GB" sz="1000" b="1">
                <a:solidFill>
                  <a:srgbClr val="000000"/>
                </a:solidFill>
              </a:rPr>
              <a:t>void setup()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pinMode(GREEN, OUTPUT);</a:t>
            </a:r>
          </a:p>
          <a:p>
            <a:pPr lvl="0" rtl="0">
              <a:lnSpc>
                <a:spcPct val="100000"/>
              </a:lnSpc>
              <a:spcBef>
                <a:spcPts val="0"/>
              </a:spcBef>
              <a:spcAft>
                <a:spcPts val="0"/>
              </a:spcAft>
              <a:buClr>
                <a:schemeClr val="dk1"/>
              </a:buClr>
              <a:buSzPct val="110000"/>
              <a:buFont typeface="Arial"/>
              <a:buNone/>
            </a:pPr>
            <a:r>
              <a:rPr lang="en-GB" sz="1000" b="1">
                <a:solidFill>
                  <a:srgbClr val="000000"/>
                </a:solidFill>
              </a:rPr>
              <a:t>  pinMode(BLUE, OUTPUT);</a:t>
            </a:r>
          </a:p>
          <a:p>
            <a:pPr lvl="0" rtl="0">
              <a:lnSpc>
                <a:spcPct val="100000"/>
              </a:lnSpc>
              <a:spcBef>
                <a:spcPts val="0"/>
              </a:spcBef>
              <a:spcAft>
                <a:spcPts val="0"/>
              </a:spcAft>
              <a:buClr>
                <a:schemeClr val="dk1"/>
              </a:buClr>
              <a:buSzPct val="110000"/>
              <a:buFont typeface="Arial"/>
              <a:buNone/>
            </a:pPr>
            <a:r>
              <a:rPr lang="en-GB" sz="1000" b="1">
                <a:solidFill>
                  <a:srgbClr val="000000"/>
                </a:solidFill>
              </a:rPr>
              <a:t>  pinMode(RED, OUTPUT);</a:t>
            </a:r>
          </a:p>
          <a:p>
            <a:pPr lvl="0" rtl="0">
              <a:lnSpc>
                <a:spcPct val="100000"/>
              </a:lnSpc>
              <a:spcBef>
                <a:spcPts val="0"/>
              </a:spcBef>
              <a:spcAft>
                <a:spcPts val="0"/>
              </a:spcAft>
              <a:buClr>
                <a:schemeClr val="dk1"/>
              </a:buClr>
              <a:buSzPct val="110000"/>
              <a:buFont typeface="Arial"/>
              <a:buNone/>
            </a:pPr>
            <a:r>
              <a:rPr lang="en-GB" sz="1000" b="1">
                <a:solidFill>
                  <a:srgbClr val="000000"/>
                </a:solidFill>
              </a:rPr>
              <a:t>  digitalWrite(GREEN, HIGH);</a:t>
            </a:r>
          </a:p>
          <a:p>
            <a:pPr lvl="0" rtl="0">
              <a:lnSpc>
                <a:spcPct val="100000"/>
              </a:lnSpc>
              <a:spcBef>
                <a:spcPts val="0"/>
              </a:spcBef>
              <a:spcAft>
                <a:spcPts val="0"/>
              </a:spcAft>
              <a:buClr>
                <a:schemeClr val="dk1"/>
              </a:buClr>
              <a:buSzPct val="110000"/>
              <a:buFont typeface="Arial"/>
              <a:buNone/>
            </a:pPr>
            <a:r>
              <a:rPr lang="en-GB" sz="1000" b="1">
                <a:solidFill>
                  <a:srgbClr val="000000"/>
                </a:solidFill>
              </a:rPr>
              <a:t>  digitalWrite(BLUE, HIGH);</a:t>
            </a:r>
          </a:p>
          <a:p>
            <a:pPr lvl="0" rtl="0">
              <a:lnSpc>
                <a:spcPct val="100000"/>
              </a:lnSpc>
              <a:spcBef>
                <a:spcPts val="0"/>
              </a:spcBef>
              <a:spcAft>
                <a:spcPts val="0"/>
              </a:spcAft>
              <a:buClr>
                <a:schemeClr val="dk1"/>
              </a:buClr>
              <a:buSzPct val="110000"/>
              <a:buFont typeface="Arial"/>
              <a:buNone/>
            </a:pPr>
            <a:r>
              <a:rPr lang="en-GB" sz="1000" b="1">
                <a:solidFill>
                  <a:srgbClr val="000000"/>
                </a:solidFill>
              </a:rPr>
              <a:t>  digitalWrite(RED, HIGH);</a:t>
            </a:r>
          </a:p>
          <a:p>
            <a:pPr lvl="0" rtl="0">
              <a:lnSpc>
                <a:spcPct val="100000"/>
              </a:lnSpc>
              <a:spcBef>
                <a:spcPts val="0"/>
              </a:spcBef>
              <a:spcAft>
                <a:spcPts val="0"/>
              </a:spcAft>
              <a:buClr>
                <a:schemeClr val="dk1"/>
              </a:buClr>
              <a:buSzPct val="110000"/>
              <a:buFont typeface="Arial"/>
              <a:buNone/>
            </a:pPr>
            <a:r>
              <a:rPr lang="en-GB" sz="1000" b="1">
                <a:solidFill>
                  <a:srgbClr val="000000"/>
                </a:solidFill>
              </a:rPr>
              <a:t>}</a:t>
            </a:r>
          </a:p>
          <a:p>
            <a:pPr lvl="0" rtl="0">
              <a:lnSpc>
                <a:spcPct val="100000"/>
              </a:lnSpc>
              <a:spcBef>
                <a:spcPts val="0"/>
              </a:spcBef>
              <a:spcAft>
                <a:spcPts val="0"/>
              </a:spcAft>
              <a:buClr>
                <a:schemeClr val="dk1"/>
              </a:buClr>
              <a:buSzPct val="110000"/>
              <a:buFont typeface="Arial"/>
              <a:buNone/>
            </a:pPr>
            <a:r>
              <a:rPr lang="en-GB" sz="1000" b="1">
                <a:solidFill>
                  <a:srgbClr val="000000"/>
                </a:solidFill>
              </a:rPr>
              <a:t>int redVal;</a:t>
            </a:r>
          </a:p>
          <a:p>
            <a:pPr lvl="0" rtl="0">
              <a:lnSpc>
                <a:spcPct val="100000"/>
              </a:lnSpc>
              <a:spcBef>
                <a:spcPts val="0"/>
              </a:spcBef>
              <a:spcAft>
                <a:spcPts val="0"/>
              </a:spcAft>
              <a:buClr>
                <a:schemeClr val="dk1"/>
              </a:buClr>
              <a:buSzPct val="110000"/>
              <a:buFont typeface="Arial"/>
              <a:buNone/>
            </a:pPr>
            <a:r>
              <a:rPr lang="en-GB" sz="1000" b="1">
                <a:solidFill>
                  <a:srgbClr val="000000"/>
                </a:solidFill>
              </a:rPr>
              <a:t>int blueVal;</a:t>
            </a:r>
          </a:p>
          <a:p>
            <a:pPr lvl="0" rtl="0">
              <a:lnSpc>
                <a:spcPct val="100000"/>
              </a:lnSpc>
              <a:spcBef>
                <a:spcPts val="0"/>
              </a:spcBef>
              <a:spcAft>
                <a:spcPts val="0"/>
              </a:spcAft>
              <a:buClr>
                <a:schemeClr val="dk1"/>
              </a:buClr>
              <a:buSzPct val="110000"/>
              <a:buFont typeface="Arial"/>
              <a:buNone/>
            </a:pPr>
            <a:r>
              <a:rPr lang="en-GB" sz="1000" b="1">
                <a:solidFill>
                  <a:srgbClr val="000000"/>
                </a:solidFill>
              </a:rPr>
              <a:t>int greenVal;</a:t>
            </a:r>
          </a:p>
          <a:p>
            <a:pPr lvl="0" rtl="0">
              <a:lnSpc>
                <a:spcPct val="100000"/>
              </a:lnSpc>
              <a:spcBef>
                <a:spcPts val="0"/>
              </a:spcBef>
              <a:spcAft>
                <a:spcPts val="0"/>
              </a:spcAft>
              <a:buClr>
                <a:schemeClr val="dk1"/>
              </a:buClr>
              <a:buSzPct val="110000"/>
              <a:buFont typeface="Arial"/>
              <a:buNone/>
            </a:pPr>
            <a:r>
              <a:rPr lang="en-GB" sz="1000" b="1">
                <a:solidFill>
                  <a:srgbClr val="000000"/>
                </a:solidFill>
              </a:rPr>
              <a:t>void loop()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int redVal = 255;</a:t>
            </a:r>
          </a:p>
          <a:p>
            <a:pPr lvl="0" rtl="0">
              <a:lnSpc>
                <a:spcPct val="100000"/>
              </a:lnSpc>
              <a:spcBef>
                <a:spcPts val="0"/>
              </a:spcBef>
              <a:spcAft>
                <a:spcPts val="0"/>
              </a:spcAft>
              <a:buClr>
                <a:schemeClr val="dk1"/>
              </a:buClr>
              <a:buSzPct val="110000"/>
              <a:buFont typeface="Arial"/>
              <a:buNone/>
            </a:pPr>
            <a:r>
              <a:rPr lang="en-GB" sz="1000" b="1">
                <a:solidFill>
                  <a:srgbClr val="000000"/>
                </a:solidFill>
              </a:rPr>
              <a:t>  int blueVal = 0;</a:t>
            </a:r>
          </a:p>
          <a:p>
            <a:pPr lvl="0" rtl="0">
              <a:lnSpc>
                <a:spcPct val="100000"/>
              </a:lnSpc>
              <a:spcBef>
                <a:spcPts val="0"/>
              </a:spcBef>
              <a:spcAft>
                <a:spcPts val="0"/>
              </a:spcAft>
              <a:buClr>
                <a:schemeClr val="dk1"/>
              </a:buClr>
              <a:buSzPct val="110000"/>
              <a:buFont typeface="Arial"/>
              <a:buNone/>
            </a:pPr>
            <a:r>
              <a:rPr lang="en-GB" sz="1000" b="1">
                <a:solidFill>
                  <a:srgbClr val="000000"/>
                </a:solidFill>
              </a:rPr>
              <a:t>  int greenVal = 0;</a:t>
            </a:r>
          </a:p>
          <a:p>
            <a:pPr lvl="0" rtl="0">
              <a:lnSpc>
                <a:spcPct val="100000"/>
              </a:lnSpc>
              <a:spcBef>
                <a:spcPts val="0"/>
              </a:spcBef>
              <a:spcAft>
                <a:spcPts val="0"/>
              </a:spcAft>
              <a:buClr>
                <a:schemeClr val="dk1"/>
              </a:buClr>
              <a:buSzPct val="110000"/>
              <a:buFont typeface="Arial"/>
              <a:buNone/>
            </a:pPr>
            <a:r>
              <a:rPr lang="en-GB" sz="1000" b="1">
                <a:solidFill>
                  <a:srgbClr val="000000"/>
                </a:solidFill>
              </a:rPr>
              <a:t>  for( int i = 0 ; i &lt; 255 ; i += 1 ){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greenVal += 1;</a:t>
            </a:r>
          </a:p>
          <a:p>
            <a:pPr lvl="0" rtl="0">
              <a:lnSpc>
                <a:spcPct val="100000"/>
              </a:lnSpc>
              <a:spcBef>
                <a:spcPts val="0"/>
              </a:spcBef>
              <a:spcAft>
                <a:spcPts val="0"/>
              </a:spcAft>
              <a:buClr>
                <a:schemeClr val="dk1"/>
              </a:buClr>
              <a:buSzPct val="110000"/>
              <a:buFont typeface="Arial"/>
              <a:buNone/>
            </a:pPr>
            <a:r>
              <a:rPr lang="en-GB" sz="1000" b="1">
                <a:solidFill>
                  <a:srgbClr val="000000"/>
                </a:solidFill>
              </a:rPr>
              <a:t>	redVal -= 1;</a:t>
            </a:r>
          </a:p>
          <a:p>
            <a:pPr lvl="0" rtl="0">
              <a:lnSpc>
                <a:spcPct val="100000"/>
              </a:lnSpc>
              <a:spcBef>
                <a:spcPts val="0"/>
              </a:spcBef>
              <a:spcAft>
                <a:spcPts val="0"/>
              </a:spcAft>
              <a:buClr>
                <a:schemeClr val="dk1"/>
              </a:buClr>
              <a:buSzPct val="110000"/>
              <a:buFont typeface="Arial"/>
              <a:buNone/>
            </a:pPr>
            <a:r>
              <a:rPr lang="en-GB" sz="1000" b="1">
                <a:solidFill>
                  <a:srgbClr val="000000"/>
                </a:solidFill>
              </a:rPr>
              <a:t>	analogWrite( GREEN, 255 - greenVal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analogWrite( RED, 255 - redVal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delay( delayTime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a:t>
            </a:r>
          </a:p>
          <a:p>
            <a:pPr lvl="0">
              <a:lnSpc>
                <a:spcPct val="100000"/>
              </a:lnSpc>
              <a:spcBef>
                <a:spcPts val="0"/>
              </a:spcBef>
              <a:spcAft>
                <a:spcPts val="0"/>
              </a:spcAft>
              <a:buNone/>
            </a:pPr>
            <a:endParaRPr sz="800" b="1">
              <a:solidFill>
                <a:srgbClr val="000000"/>
              </a:solidFill>
            </a:endParaRPr>
          </a:p>
        </p:txBody>
      </p:sp>
      <p:sp>
        <p:nvSpPr>
          <p:cNvPr id="263" name="Shape 263"/>
          <p:cNvSpPr txBox="1"/>
          <p:nvPr/>
        </p:nvSpPr>
        <p:spPr>
          <a:xfrm>
            <a:off x="472700" y="90050"/>
            <a:ext cx="7889699" cy="442799"/>
          </a:xfrm>
          <a:prstGeom prst="rect">
            <a:avLst/>
          </a:prstGeom>
          <a:noFill/>
          <a:ln>
            <a:noFill/>
          </a:ln>
        </p:spPr>
        <p:txBody>
          <a:bodyPr lIns="91425" tIns="91425" rIns="91425" bIns="91425" anchor="t" anchorCtr="0">
            <a:noAutofit/>
          </a:bodyPr>
          <a:lstStyle/>
          <a:p>
            <a:pPr lvl="0" algn="ctr">
              <a:spcBef>
                <a:spcPts val="0"/>
              </a:spcBef>
              <a:buNone/>
            </a:pPr>
            <a:r>
              <a:rPr lang="en-GB" sz="1800" b="1"/>
              <a:t>Fading RGB</a:t>
            </a:r>
          </a:p>
        </p:txBody>
      </p:sp>
      <p:sp>
        <p:nvSpPr>
          <p:cNvPr id="264" name="Shape 26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22</a:t>
            </a:fld>
            <a:endParaRPr lang="en-GB"/>
          </a:p>
        </p:txBody>
      </p:sp>
      <p:sp>
        <p:nvSpPr>
          <p:cNvPr id="265" name="Shape 265"/>
          <p:cNvSpPr txBox="1"/>
          <p:nvPr/>
        </p:nvSpPr>
        <p:spPr>
          <a:xfrm>
            <a:off x="4245500" y="924300"/>
            <a:ext cx="4116900" cy="4132500"/>
          </a:xfrm>
          <a:prstGeom prst="rect">
            <a:avLst/>
          </a:prstGeom>
          <a:noFill/>
          <a:ln>
            <a:noFill/>
          </a:ln>
        </p:spPr>
        <p:txBody>
          <a:bodyPr lIns="91425" tIns="91425" rIns="91425" bIns="91425" anchor="t" anchorCtr="0">
            <a:noAutofit/>
          </a:bodyPr>
          <a:lstStyle/>
          <a:p>
            <a:pPr lvl="0" rtl="0">
              <a:spcBef>
                <a:spcPts val="0"/>
              </a:spcBef>
              <a:buClr>
                <a:schemeClr val="dk1"/>
              </a:buClr>
              <a:buSzPct val="137500"/>
              <a:buFont typeface="Arial"/>
              <a:buNone/>
            </a:pPr>
            <a:r>
              <a:rPr lang="en-GB" sz="800" b="1">
                <a:solidFill>
                  <a:schemeClr val="dk1"/>
                </a:solidFill>
              </a:rPr>
              <a:t>   </a:t>
            </a:r>
            <a:r>
              <a:rPr lang="en-GB" sz="1000" b="1">
                <a:solidFill>
                  <a:schemeClr val="dk1"/>
                </a:solidFill>
              </a:rPr>
              <a:t>redVal = 0;</a:t>
            </a:r>
          </a:p>
          <a:p>
            <a:pPr lvl="0" rtl="0">
              <a:spcBef>
                <a:spcPts val="0"/>
              </a:spcBef>
              <a:buClr>
                <a:schemeClr val="dk1"/>
              </a:buClr>
              <a:buSzPct val="110000"/>
              <a:buFont typeface="Arial"/>
              <a:buNone/>
            </a:pPr>
            <a:r>
              <a:rPr lang="en-GB" sz="1000" b="1">
                <a:solidFill>
                  <a:schemeClr val="dk1"/>
                </a:solidFill>
              </a:rPr>
              <a:t>  blueVal = 0;</a:t>
            </a:r>
          </a:p>
          <a:p>
            <a:pPr lvl="0" rtl="0">
              <a:spcBef>
                <a:spcPts val="0"/>
              </a:spcBef>
              <a:buClr>
                <a:schemeClr val="dk1"/>
              </a:buClr>
              <a:buSzPct val="110000"/>
              <a:buFont typeface="Arial"/>
              <a:buNone/>
            </a:pPr>
            <a:r>
              <a:rPr lang="en-GB" sz="1000" b="1">
                <a:solidFill>
                  <a:schemeClr val="dk1"/>
                </a:solidFill>
              </a:rPr>
              <a:t>  greenVal = 255;</a:t>
            </a:r>
          </a:p>
          <a:p>
            <a:pPr lvl="0" rtl="0">
              <a:spcBef>
                <a:spcPts val="0"/>
              </a:spcBef>
              <a:buClr>
                <a:schemeClr val="dk1"/>
              </a:buClr>
              <a:buSzPct val="110000"/>
              <a:buFont typeface="Arial"/>
              <a:buNone/>
            </a:pPr>
            <a:r>
              <a:rPr lang="en-GB" sz="1000" b="1">
                <a:solidFill>
                  <a:schemeClr val="dk1"/>
                </a:solidFill>
              </a:rPr>
              <a:t>  for( int i = 0 ; i &lt; 255 ; i += 1 ){</a:t>
            </a:r>
          </a:p>
          <a:p>
            <a:pPr lvl="0" rtl="0">
              <a:spcBef>
                <a:spcPts val="0"/>
              </a:spcBef>
              <a:buClr>
                <a:schemeClr val="dk1"/>
              </a:buClr>
              <a:buSzPct val="110000"/>
              <a:buFont typeface="Arial"/>
              <a:buNone/>
            </a:pPr>
            <a:r>
              <a:rPr lang="en-GB" sz="1000" b="1">
                <a:solidFill>
                  <a:schemeClr val="dk1"/>
                </a:solidFill>
              </a:rPr>
              <a:t>	blueVal += 1;</a:t>
            </a:r>
          </a:p>
          <a:p>
            <a:pPr lvl="0" rtl="0">
              <a:spcBef>
                <a:spcPts val="0"/>
              </a:spcBef>
              <a:buClr>
                <a:schemeClr val="dk1"/>
              </a:buClr>
              <a:buSzPct val="110000"/>
              <a:buFont typeface="Arial"/>
              <a:buNone/>
            </a:pPr>
            <a:r>
              <a:rPr lang="en-GB" sz="1000" b="1">
                <a:solidFill>
                  <a:schemeClr val="dk1"/>
                </a:solidFill>
              </a:rPr>
              <a:t>	greenVal -= 1;</a:t>
            </a:r>
          </a:p>
          <a:p>
            <a:pPr lvl="0" rtl="0">
              <a:spcBef>
                <a:spcPts val="0"/>
              </a:spcBef>
              <a:buClr>
                <a:schemeClr val="dk1"/>
              </a:buClr>
              <a:buSzPct val="110000"/>
              <a:buFont typeface="Arial"/>
              <a:buNone/>
            </a:pPr>
            <a:r>
              <a:rPr lang="en-GB" sz="1000" b="1">
                <a:solidFill>
                  <a:schemeClr val="dk1"/>
                </a:solidFill>
              </a:rPr>
              <a:t>	analogWrite( BLUE, 255 - blueVal );</a:t>
            </a:r>
          </a:p>
          <a:p>
            <a:pPr lvl="0" rtl="0">
              <a:spcBef>
                <a:spcPts val="0"/>
              </a:spcBef>
              <a:buClr>
                <a:schemeClr val="dk1"/>
              </a:buClr>
              <a:buSzPct val="110000"/>
              <a:buFont typeface="Arial"/>
              <a:buNone/>
            </a:pPr>
            <a:r>
              <a:rPr lang="en-GB" sz="1000" b="1">
                <a:solidFill>
                  <a:schemeClr val="dk1"/>
                </a:solidFill>
              </a:rPr>
              <a:t>	analogWrite( GREEN, 255 - greenVal );</a:t>
            </a:r>
          </a:p>
          <a:p>
            <a:pPr lvl="0" rtl="0">
              <a:spcBef>
                <a:spcPts val="0"/>
              </a:spcBef>
              <a:buClr>
                <a:schemeClr val="dk1"/>
              </a:buClr>
              <a:buFont typeface="Arial"/>
              <a:buNone/>
            </a:pPr>
            <a:endParaRPr sz="1000" b="1">
              <a:solidFill>
                <a:schemeClr val="dk1"/>
              </a:solidFill>
            </a:endParaRPr>
          </a:p>
          <a:p>
            <a:pPr lvl="0" rtl="0">
              <a:spcBef>
                <a:spcPts val="0"/>
              </a:spcBef>
              <a:buClr>
                <a:schemeClr val="dk1"/>
              </a:buClr>
              <a:buSzPct val="110000"/>
              <a:buFont typeface="Arial"/>
              <a:buNone/>
            </a:pPr>
            <a:r>
              <a:rPr lang="en-GB" sz="1000" b="1">
                <a:solidFill>
                  <a:schemeClr val="dk1"/>
                </a:solidFill>
              </a:rPr>
              <a:t>	delay( delayTime );</a:t>
            </a:r>
          </a:p>
          <a:p>
            <a:pPr lvl="0" rtl="0">
              <a:spcBef>
                <a:spcPts val="0"/>
              </a:spcBef>
              <a:buClr>
                <a:schemeClr val="dk1"/>
              </a:buClr>
              <a:buSzPct val="110000"/>
              <a:buFont typeface="Arial"/>
              <a:buNone/>
            </a:pPr>
            <a:r>
              <a:rPr lang="en-GB" sz="1000" b="1">
                <a:solidFill>
                  <a:schemeClr val="dk1"/>
                </a:solidFill>
              </a:rPr>
              <a:t>  }</a:t>
            </a:r>
          </a:p>
          <a:p>
            <a:pPr lvl="0" rtl="0">
              <a:spcBef>
                <a:spcPts val="0"/>
              </a:spcBef>
              <a:buClr>
                <a:schemeClr val="dk1"/>
              </a:buClr>
              <a:buSzPct val="110000"/>
              <a:buFont typeface="Arial"/>
              <a:buNone/>
            </a:pPr>
            <a:r>
              <a:rPr lang="en-GB" sz="1000" b="1">
                <a:solidFill>
                  <a:schemeClr val="dk1"/>
                </a:solidFill>
              </a:rPr>
              <a:t> </a:t>
            </a:r>
          </a:p>
          <a:p>
            <a:pPr lvl="0" rtl="0">
              <a:spcBef>
                <a:spcPts val="0"/>
              </a:spcBef>
              <a:buClr>
                <a:schemeClr val="dk1"/>
              </a:buClr>
              <a:buSzPct val="110000"/>
              <a:buFont typeface="Arial"/>
              <a:buNone/>
            </a:pPr>
            <a:r>
              <a:rPr lang="en-GB" sz="1000" b="1">
                <a:solidFill>
                  <a:schemeClr val="dk1"/>
                </a:solidFill>
              </a:rPr>
              <a:t>  redVal = 0;</a:t>
            </a:r>
          </a:p>
          <a:p>
            <a:pPr lvl="0" rtl="0">
              <a:spcBef>
                <a:spcPts val="0"/>
              </a:spcBef>
              <a:buClr>
                <a:schemeClr val="dk1"/>
              </a:buClr>
              <a:buSzPct val="110000"/>
              <a:buFont typeface="Arial"/>
              <a:buNone/>
            </a:pPr>
            <a:r>
              <a:rPr lang="en-GB" sz="1000" b="1">
                <a:solidFill>
                  <a:schemeClr val="dk1"/>
                </a:solidFill>
              </a:rPr>
              <a:t>  blueVal = 255;</a:t>
            </a:r>
          </a:p>
          <a:p>
            <a:pPr lvl="0" rtl="0">
              <a:spcBef>
                <a:spcPts val="0"/>
              </a:spcBef>
              <a:buClr>
                <a:schemeClr val="dk1"/>
              </a:buClr>
              <a:buSzPct val="110000"/>
              <a:buFont typeface="Arial"/>
              <a:buNone/>
            </a:pPr>
            <a:r>
              <a:rPr lang="en-GB" sz="1000" b="1">
                <a:solidFill>
                  <a:schemeClr val="dk1"/>
                </a:solidFill>
              </a:rPr>
              <a:t>  greenVal = 0;</a:t>
            </a:r>
          </a:p>
          <a:p>
            <a:pPr lvl="0" rtl="0">
              <a:spcBef>
                <a:spcPts val="0"/>
              </a:spcBef>
              <a:buClr>
                <a:schemeClr val="dk1"/>
              </a:buClr>
              <a:buSzPct val="110000"/>
              <a:buFont typeface="Arial"/>
              <a:buNone/>
            </a:pPr>
            <a:r>
              <a:rPr lang="en-GB" sz="1000" b="1">
                <a:solidFill>
                  <a:schemeClr val="dk1"/>
                </a:solidFill>
              </a:rPr>
              <a:t>  for( int i = 0 ; i &lt; 255 ; i += 1 ){</a:t>
            </a:r>
          </a:p>
          <a:p>
            <a:pPr lvl="0" rtl="0">
              <a:spcBef>
                <a:spcPts val="0"/>
              </a:spcBef>
              <a:buClr>
                <a:schemeClr val="dk1"/>
              </a:buClr>
              <a:buSzPct val="110000"/>
              <a:buFont typeface="Arial"/>
              <a:buNone/>
            </a:pPr>
            <a:r>
              <a:rPr lang="en-GB" sz="1000" b="1">
                <a:solidFill>
                  <a:schemeClr val="dk1"/>
                </a:solidFill>
              </a:rPr>
              <a:t>	redVal += 1;</a:t>
            </a:r>
          </a:p>
          <a:p>
            <a:pPr lvl="0" rtl="0">
              <a:spcBef>
                <a:spcPts val="0"/>
              </a:spcBef>
              <a:buClr>
                <a:schemeClr val="dk1"/>
              </a:buClr>
              <a:buSzPct val="110000"/>
              <a:buFont typeface="Arial"/>
              <a:buNone/>
            </a:pPr>
            <a:r>
              <a:rPr lang="en-GB" sz="1000" b="1">
                <a:solidFill>
                  <a:schemeClr val="dk1"/>
                </a:solidFill>
              </a:rPr>
              <a:t>	blueVal -= 1;</a:t>
            </a:r>
          </a:p>
          <a:p>
            <a:pPr lvl="0" rtl="0">
              <a:spcBef>
                <a:spcPts val="0"/>
              </a:spcBef>
              <a:buClr>
                <a:schemeClr val="dk1"/>
              </a:buClr>
              <a:buSzPct val="110000"/>
              <a:buFont typeface="Arial"/>
              <a:buNone/>
            </a:pPr>
            <a:r>
              <a:rPr lang="en-GB" sz="1000" b="1">
                <a:solidFill>
                  <a:schemeClr val="dk1"/>
                </a:solidFill>
              </a:rPr>
              <a:t>	analogWrite( RED, 255 - redVal );</a:t>
            </a:r>
          </a:p>
          <a:p>
            <a:pPr lvl="0" rtl="0">
              <a:spcBef>
                <a:spcPts val="0"/>
              </a:spcBef>
              <a:buClr>
                <a:schemeClr val="dk1"/>
              </a:buClr>
              <a:buSzPct val="110000"/>
              <a:buFont typeface="Arial"/>
              <a:buNone/>
            </a:pPr>
            <a:r>
              <a:rPr lang="en-GB" sz="1000" b="1">
                <a:solidFill>
                  <a:schemeClr val="dk1"/>
                </a:solidFill>
              </a:rPr>
              <a:t>	analogWrite( BLUE, 255 - blueVal );</a:t>
            </a:r>
          </a:p>
          <a:p>
            <a:pPr lvl="0" rtl="0">
              <a:spcBef>
                <a:spcPts val="0"/>
              </a:spcBef>
              <a:buClr>
                <a:schemeClr val="dk1"/>
              </a:buClr>
              <a:buFont typeface="Arial"/>
              <a:buNone/>
            </a:pPr>
            <a:endParaRPr sz="1000" b="1">
              <a:solidFill>
                <a:schemeClr val="dk1"/>
              </a:solidFill>
            </a:endParaRPr>
          </a:p>
          <a:p>
            <a:pPr lvl="0" rtl="0">
              <a:spcBef>
                <a:spcPts val="0"/>
              </a:spcBef>
              <a:buClr>
                <a:schemeClr val="dk1"/>
              </a:buClr>
              <a:buSzPct val="110000"/>
              <a:buFont typeface="Arial"/>
              <a:buNone/>
            </a:pPr>
            <a:r>
              <a:rPr lang="en-GB" sz="1000" b="1">
                <a:solidFill>
                  <a:schemeClr val="dk1"/>
                </a:solidFill>
              </a:rPr>
              <a:t>	delay( delayTime );</a:t>
            </a:r>
          </a:p>
          <a:p>
            <a:pPr lvl="0" rtl="0">
              <a:spcBef>
                <a:spcPts val="0"/>
              </a:spcBef>
              <a:buClr>
                <a:schemeClr val="dk1"/>
              </a:buClr>
              <a:buSzPct val="110000"/>
              <a:buFont typeface="Arial"/>
              <a:buNone/>
            </a:pPr>
            <a:r>
              <a:rPr lang="en-GB" sz="1000" b="1">
                <a:solidFill>
                  <a:schemeClr val="dk1"/>
                </a:solidFill>
              </a:rPr>
              <a:t>  }</a:t>
            </a:r>
          </a:p>
          <a:p>
            <a:pPr lvl="0" rtl="0">
              <a:spcBef>
                <a:spcPts val="0"/>
              </a:spcBef>
              <a:buClr>
                <a:schemeClr val="dk1"/>
              </a:buClr>
              <a:buSzPct val="110000"/>
              <a:buFont typeface="Arial"/>
              <a:buNone/>
            </a:pPr>
            <a:r>
              <a:rPr lang="en-GB" sz="1000" b="1">
                <a:solidFill>
                  <a:schemeClr val="dk1"/>
                </a:solidFill>
              </a:rPr>
              <a:t>} </a:t>
            </a:r>
          </a:p>
          <a:p>
            <a:pPr lv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155850" y="574125"/>
            <a:ext cx="5921699" cy="44738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37500"/>
              <a:buFont typeface="Arial"/>
              <a:buNone/>
            </a:pPr>
            <a:r>
              <a:rPr lang="en-GB" sz="800" b="1">
                <a:solidFill>
                  <a:srgbClr val="000000"/>
                </a:solidFill>
              </a:rPr>
              <a:t>int ledcolor = 0; //</a:t>
            </a:r>
            <a:r>
              <a:rPr lang="en-GB" sz="800" b="1" u="sng">
                <a:solidFill>
                  <a:srgbClr val="000000"/>
                </a:solidFill>
                <a:hlinkClick r:id="rId3"/>
              </a:rPr>
              <a:t>http://www.instructables.com/id/Arduino-Examples-1-Make-An-RGB-Led-Randomly-Flash/?ALLSTEPS</a:t>
            </a:r>
          </a:p>
          <a:p>
            <a:pPr lvl="0" rtl="0">
              <a:lnSpc>
                <a:spcPct val="100000"/>
              </a:lnSpc>
              <a:spcBef>
                <a:spcPts val="0"/>
              </a:spcBef>
              <a:spcAft>
                <a:spcPts val="0"/>
              </a:spcAft>
              <a:buClr>
                <a:schemeClr val="dk1"/>
              </a:buClr>
              <a:buSzPct val="137500"/>
              <a:buFont typeface="Arial"/>
              <a:buNone/>
            </a:pPr>
            <a:r>
              <a:rPr lang="en-GB" sz="800" b="1">
                <a:solidFill>
                  <a:srgbClr val="000000"/>
                </a:solidFill>
              </a:rPr>
              <a:t>int a = 1000; //this sets how long the stays one color for</a:t>
            </a:r>
          </a:p>
          <a:p>
            <a:pPr lvl="0" rtl="0">
              <a:lnSpc>
                <a:spcPct val="100000"/>
              </a:lnSpc>
              <a:spcBef>
                <a:spcPts val="0"/>
              </a:spcBef>
              <a:spcAft>
                <a:spcPts val="0"/>
              </a:spcAft>
              <a:buClr>
                <a:schemeClr val="dk1"/>
              </a:buClr>
              <a:buSzPct val="137500"/>
              <a:buFont typeface="Arial"/>
              <a:buNone/>
            </a:pPr>
            <a:r>
              <a:rPr lang="en-GB" sz="800" b="1">
                <a:solidFill>
                  <a:srgbClr val="000000"/>
                </a:solidFill>
              </a:rPr>
              <a:t>int red = 11; //this sets the red led pin</a:t>
            </a:r>
          </a:p>
          <a:p>
            <a:pPr lvl="0" rtl="0">
              <a:lnSpc>
                <a:spcPct val="100000"/>
              </a:lnSpc>
              <a:spcBef>
                <a:spcPts val="0"/>
              </a:spcBef>
              <a:spcAft>
                <a:spcPts val="0"/>
              </a:spcAft>
              <a:buClr>
                <a:schemeClr val="dk1"/>
              </a:buClr>
              <a:buSzPct val="137500"/>
              <a:buFont typeface="Arial"/>
              <a:buNone/>
            </a:pPr>
            <a:r>
              <a:rPr lang="en-GB" sz="800" b="1">
                <a:solidFill>
                  <a:srgbClr val="000000"/>
                </a:solidFill>
              </a:rPr>
              <a:t>int green = 12; //this sets the green led pin</a:t>
            </a:r>
          </a:p>
          <a:p>
            <a:pPr lvl="0" rtl="0">
              <a:lnSpc>
                <a:spcPct val="100000"/>
              </a:lnSpc>
              <a:spcBef>
                <a:spcPts val="0"/>
              </a:spcBef>
              <a:spcAft>
                <a:spcPts val="0"/>
              </a:spcAft>
              <a:buClr>
                <a:schemeClr val="dk1"/>
              </a:buClr>
              <a:buSzPct val="137500"/>
              <a:buFont typeface="Arial"/>
              <a:buNone/>
            </a:pPr>
            <a:r>
              <a:rPr lang="en-GB" sz="800" b="1">
                <a:solidFill>
                  <a:srgbClr val="000000"/>
                </a:solidFill>
              </a:rPr>
              <a:t>int blue = 13; //this sets the blue led pin</a:t>
            </a:r>
          </a:p>
          <a:p>
            <a:pPr lvl="0" rtl="0">
              <a:lnSpc>
                <a:spcPct val="100000"/>
              </a:lnSpc>
              <a:spcBef>
                <a:spcPts val="0"/>
              </a:spcBef>
              <a:spcAft>
                <a:spcPts val="0"/>
              </a:spcAft>
              <a:buClr>
                <a:schemeClr val="dk1"/>
              </a:buClr>
              <a:buSzPct val="137500"/>
              <a:buFont typeface="Arial"/>
              <a:buNone/>
            </a:pPr>
            <a:endParaRPr sz="800" b="1">
              <a:solidFill>
                <a:srgbClr val="000000"/>
              </a:solidFill>
            </a:endParaRPr>
          </a:p>
          <a:p>
            <a:pPr lvl="0" rtl="0">
              <a:lnSpc>
                <a:spcPct val="100000"/>
              </a:lnSpc>
              <a:spcBef>
                <a:spcPts val="0"/>
              </a:spcBef>
              <a:spcAft>
                <a:spcPts val="0"/>
              </a:spcAft>
              <a:buClr>
                <a:schemeClr val="dk1"/>
              </a:buClr>
              <a:buSzPct val="137500"/>
              <a:buFont typeface="Arial"/>
              <a:buNone/>
            </a:pPr>
            <a:r>
              <a:rPr lang="en-GB" sz="800" b="1">
                <a:solidFill>
                  <a:srgbClr val="000000"/>
                </a:solidFill>
              </a:rPr>
              <a:t>void setup() { //this sets the output pins</a:t>
            </a:r>
          </a:p>
          <a:p>
            <a:pPr lvl="0" rtl="0">
              <a:lnSpc>
                <a:spcPct val="100000"/>
              </a:lnSpc>
              <a:spcBef>
                <a:spcPts val="0"/>
              </a:spcBef>
              <a:spcAft>
                <a:spcPts val="0"/>
              </a:spcAft>
              <a:buClr>
                <a:schemeClr val="dk1"/>
              </a:buClr>
              <a:buSzPct val="137500"/>
              <a:buFont typeface="Arial"/>
              <a:buNone/>
            </a:pPr>
            <a:endParaRPr sz="800" b="1">
              <a:solidFill>
                <a:srgbClr val="000000"/>
              </a:solidFill>
            </a:endParaRPr>
          </a:p>
          <a:p>
            <a:pPr lvl="0" rtl="0">
              <a:lnSpc>
                <a:spcPct val="100000"/>
              </a:lnSpc>
              <a:spcBef>
                <a:spcPts val="0"/>
              </a:spcBef>
              <a:spcAft>
                <a:spcPts val="0"/>
              </a:spcAft>
              <a:buClr>
                <a:schemeClr val="dk1"/>
              </a:buClr>
              <a:buSzPct val="137500"/>
              <a:buFont typeface="Arial"/>
              <a:buNone/>
            </a:pPr>
            <a:r>
              <a:rPr lang="en-GB" sz="800" b="1">
                <a:solidFill>
                  <a:srgbClr val="000000"/>
                </a:solidFill>
              </a:rPr>
              <a:t>pinMode(red, OUTPUT);</a:t>
            </a:r>
          </a:p>
          <a:p>
            <a:pPr lvl="0" rtl="0">
              <a:lnSpc>
                <a:spcPct val="100000"/>
              </a:lnSpc>
              <a:spcBef>
                <a:spcPts val="0"/>
              </a:spcBef>
              <a:spcAft>
                <a:spcPts val="0"/>
              </a:spcAft>
              <a:buClr>
                <a:schemeClr val="dk1"/>
              </a:buClr>
              <a:buSzPct val="137500"/>
              <a:buFont typeface="Arial"/>
              <a:buNone/>
            </a:pPr>
            <a:r>
              <a:rPr lang="en-GB" sz="800" b="1">
                <a:solidFill>
                  <a:srgbClr val="000000"/>
                </a:solidFill>
              </a:rPr>
              <a:t>pinMode(green, OUTPUT);</a:t>
            </a:r>
          </a:p>
          <a:p>
            <a:pPr lvl="0" rtl="0">
              <a:lnSpc>
                <a:spcPct val="100000"/>
              </a:lnSpc>
              <a:spcBef>
                <a:spcPts val="0"/>
              </a:spcBef>
              <a:spcAft>
                <a:spcPts val="0"/>
              </a:spcAft>
              <a:buClr>
                <a:schemeClr val="dk1"/>
              </a:buClr>
              <a:buSzPct val="137500"/>
              <a:buFont typeface="Arial"/>
              <a:buNone/>
            </a:pPr>
            <a:r>
              <a:rPr lang="en-GB" sz="800" b="1">
                <a:solidFill>
                  <a:srgbClr val="000000"/>
                </a:solidFill>
              </a:rPr>
              <a:t>pinMode(blue, OUTPUT);</a:t>
            </a:r>
          </a:p>
          <a:p>
            <a:pPr lvl="0" rtl="0">
              <a:lnSpc>
                <a:spcPct val="100000"/>
              </a:lnSpc>
              <a:spcBef>
                <a:spcPts val="0"/>
              </a:spcBef>
              <a:spcAft>
                <a:spcPts val="0"/>
              </a:spcAft>
              <a:buClr>
                <a:schemeClr val="dk1"/>
              </a:buClr>
              <a:buSzPct val="137500"/>
              <a:buFont typeface="Arial"/>
              <a:buNone/>
            </a:pPr>
            <a:r>
              <a:rPr lang="en-GB" sz="800" b="1">
                <a:solidFill>
                  <a:srgbClr val="000000"/>
                </a:solidFill>
              </a:rPr>
              <a:t>}</a:t>
            </a:r>
          </a:p>
          <a:p>
            <a:pPr lvl="0" rtl="0">
              <a:lnSpc>
                <a:spcPct val="100000"/>
              </a:lnSpc>
              <a:spcBef>
                <a:spcPts val="0"/>
              </a:spcBef>
              <a:spcAft>
                <a:spcPts val="0"/>
              </a:spcAft>
              <a:buClr>
                <a:schemeClr val="dk1"/>
              </a:buClr>
              <a:buSzPct val="137500"/>
              <a:buFont typeface="Arial"/>
              <a:buNone/>
            </a:pPr>
            <a:endParaRPr sz="800" b="1">
              <a:solidFill>
                <a:srgbClr val="000000"/>
              </a:solidFill>
            </a:endParaRPr>
          </a:p>
          <a:p>
            <a:pPr lvl="0" rtl="0">
              <a:lnSpc>
                <a:spcPct val="100000"/>
              </a:lnSpc>
              <a:spcBef>
                <a:spcPts val="0"/>
              </a:spcBef>
              <a:spcAft>
                <a:spcPts val="0"/>
              </a:spcAft>
              <a:buClr>
                <a:schemeClr val="dk1"/>
              </a:buClr>
              <a:buSzPct val="137500"/>
              <a:buFont typeface="Arial"/>
              <a:buNone/>
            </a:pPr>
            <a:r>
              <a:rPr lang="en-GB" sz="800" b="1">
                <a:solidFill>
                  <a:srgbClr val="000000"/>
                </a:solidFill>
              </a:rPr>
              <a:t>void loop() {</a:t>
            </a:r>
          </a:p>
          <a:p>
            <a:pPr lvl="0" rtl="0">
              <a:lnSpc>
                <a:spcPct val="100000"/>
              </a:lnSpc>
              <a:spcBef>
                <a:spcPts val="0"/>
              </a:spcBef>
              <a:spcAft>
                <a:spcPts val="0"/>
              </a:spcAft>
              <a:buClr>
                <a:schemeClr val="dk1"/>
              </a:buClr>
              <a:buSzPct val="137500"/>
              <a:buFont typeface="Arial"/>
              <a:buNone/>
            </a:pPr>
            <a:r>
              <a:rPr lang="en-GB" sz="800" b="1">
                <a:solidFill>
                  <a:srgbClr val="000000"/>
                </a:solidFill>
              </a:rPr>
              <a:t>int ledcolor = random(7); //this randomly selects a number between 0 and 6</a:t>
            </a:r>
          </a:p>
          <a:p>
            <a:pPr lvl="0" rtl="0">
              <a:lnSpc>
                <a:spcPct val="100000"/>
              </a:lnSpc>
              <a:spcBef>
                <a:spcPts val="0"/>
              </a:spcBef>
              <a:spcAft>
                <a:spcPts val="0"/>
              </a:spcAft>
              <a:buClr>
                <a:schemeClr val="dk1"/>
              </a:buClr>
              <a:buSzPct val="137500"/>
              <a:buFont typeface="Arial"/>
              <a:buNone/>
            </a:pPr>
            <a:endParaRPr sz="800" b="1">
              <a:solidFill>
                <a:srgbClr val="000000"/>
              </a:solidFill>
            </a:endParaRPr>
          </a:p>
          <a:p>
            <a:pPr lvl="0" rtl="0">
              <a:lnSpc>
                <a:spcPct val="100000"/>
              </a:lnSpc>
              <a:spcBef>
                <a:spcPts val="0"/>
              </a:spcBef>
              <a:spcAft>
                <a:spcPts val="0"/>
              </a:spcAft>
              <a:buClr>
                <a:schemeClr val="dk1"/>
              </a:buClr>
              <a:buSzPct val="137500"/>
              <a:buFont typeface="Arial"/>
              <a:buNone/>
            </a:pPr>
            <a:r>
              <a:rPr lang="en-GB" sz="800" b="1">
                <a:solidFill>
                  <a:srgbClr val="000000"/>
                </a:solidFill>
              </a:rPr>
              <a:t>switch (ledcolor) {</a:t>
            </a:r>
          </a:p>
          <a:p>
            <a:pPr lvl="0" rtl="0">
              <a:lnSpc>
                <a:spcPct val="100000"/>
              </a:lnSpc>
              <a:spcBef>
                <a:spcPts val="0"/>
              </a:spcBef>
              <a:spcAft>
                <a:spcPts val="0"/>
              </a:spcAft>
              <a:buClr>
                <a:schemeClr val="dk1"/>
              </a:buClr>
              <a:buSzPct val="137500"/>
              <a:buFont typeface="Arial"/>
              <a:buNone/>
            </a:pPr>
            <a:r>
              <a:rPr lang="en-GB" sz="800" b="1">
                <a:solidFill>
                  <a:srgbClr val="000000"/>
                </a:solidFill>
              </a:rPr>
              <a:t>case 0: //if ledcolor equals 0 then the led will turn red</a:t>
            </a:r>
          </a:p>
          <a:p>
            <a:pPr lvl="0" rtl="0">
              <a:lnSpc>
                <a:spcPct val="100000"/>
              </a:lnSpc>
              <a:spcBef>
                <a:spcPts val="0"/>
              </a:spcBef>
              <a:spcAft>
                <a:spcPts val="0"/>
              </a:spcAft>
              <a:buClr>
                <a:schemeClr val="dk1"/>
              </a:buClr>
              <a:buSzPct val="137500"/>
              <a:buFont typeface="Arial"/>
              <a:buNone/>
            </a:pPr>
            <a:r>
              <a:rPr lang="en-GB" sz="800" b="1">
                <a:solidFill>
                  <a:srgbClr val="000000"/>
                </a:solidFill>
              </a:rPr>
              <a:t>analogWrite(red, 204);</a:t>
            </a:r>
          </a:p>
          <a:p>
            <a:pPr lvl="0" rtl="0">
              <a:lnSpc>
                <a:spcPct val="100000"/>
              </a:lnSpc>
              <a:spcBef>
                <a:spcPts val="0"/>
              </a:spcBef>
              <a:spcAft>
                <a:spcPts val="0"/>
              </a:spcAft>
              <a:buClr>
                <a:schemeClr val="dk1"/>
              </a:buClr>
              <a:buSzPct val="137500"/>
              <a:buFont typeface="Arial"/>
              <a:buNone/>
            </a:pPr>
            <a:r>
              <a:rPr lang="en-GB" sz="800" b="1">
                <a:solidFill>
                  <a:srgbClr val="000000"/>
                </a:solidFill>
              </a:rPr>
              <a:t>delay(a);</a:t>
            </a:r>
          </a:p>
          <a:p>
            <a:pPr lvl="0" rtl="0">
              <a:lnSpc>
                <a:spcPct val="100000"/>
              </a:lnSpc>
              <a:spcBef>
                <a:spcPts val="0"/>
              </a:spcBef>
              <a:spcAft>
                <a:spcPts val="0"/>
              </a:spcAft>
              <a:buClr>
                <a:schemeClr val="dk1"/>
              </a:buClr>
              <a:buSzPct val="137500"/>
              <a:buFont typeface="Arial"/>
              <a:buNone/>
            </a:pPr>
            <a:r>
              <a:rPr lang="en-GB" sz="800" b="1">
                <a:solidFill>
                  <a:srgbClr val="000000"/>
                </a:solidFill>
              </a:rPr>
              <a:t>analogWrite(red, 0);</a:t>
            </a:r>
          </a:p>
          <a:p>
            <a:pPr lvl="0" rtl="0">
              <a:lnSpc>
                <a:spcPct val="100000"/>
              </a:lnSpc>
              <a:spcBef>
                <a:spcPts val="0"/>
              </a:spcBef>
              <a:spcAft>
                <a:spcPts val="0"/>
              </a:spcAft>
              <a:buClr>
                <a:schemeClr val="dk1"/>
              </a:buClr>
              <a:buSzPct val="137500"/>
              <a:buFont typeface="Arial"/>
              <a:buNone/>
            </a:pPr>
            <a:r>
              <a:rPr lang="en-GB" sz="800" b="1">
                <a:solidFill>
                  <a:srgbClr val="000000"/>
                </a:solidFill>
              </a:rPr>
              <a:t>break;</a:t>
            </a:r>
          </a:p>
          <a:p>
            <a:pPr lvl="0" rtl="0">
              <a:lnSpc>
                <a:spcPct val="100000"/>
              </a:lnSpc>
              <a:spcBef>
                <a:spcPts val="0"/>
              </a:spcBef>
              <a:spcAft>
                <a:spcPts val="0"/>
              </a:spcAft>
              <a:buClr>
                <a:schemeClr val="dk1"/>
              </a:buClr>
              <a:buSzPct val="137500"/>
              <a:buFont typeface="Arial"/>
              <a:buNone/>
            </a:pPr>
            <a:r>
              <a:rPr lang="en-GB" sz="800" b="1">
                <a:solidFill>
                  <a:srgbClr val="000000"/>
                </a:solidFill>
              </a:rPr>
              <a:t>case 1: //if ledcolor equals 1 then the led will turn green</a:t>
            </a:r>
          </a:p>
          <a:p>
            <a:pPr lvl="0" rtl="0">
              <a:lnSpc>
                <a:spcPct val="100000"/>
              </a:lnSpc>
              <a:spcBef>
                <a:spcPts val="0"/>
              </a:spcBef>
              <a:spcAft>
                <a:spcPts val="0"/>
              </a:spcAft>
              <a:buClr>
                <a:schemeClr val="dk1"/>
              </a:buClr>
              <a:buSzPct val="137500"/>
              <a:buFont typeface="Arial"/>
              <a:buNone/>
            </a:pPr>
            <a:r>
              <a:rPr lang="en-GB" sz="800" b="1">
                <a:solidFill>
                  <a:srgbClr val="000000"/>
                </a:solidFill>
              </a:rPr>
              <a:t>digitalWrite(green, HIGH);</a:t>
            </a:r>
          </a:p>
          <a:p>
            <a:pPr lvl="0" rtl="0">
              <a:lnSpc>
                <a:spcPct val="100000"/>
              </a:lnSpc>
              <a:spcBef>
                <a:spcPts val="0"/>
              </a:spcBef>
              <a:spcAft>
                <a:spcPts val="0"/>
              </a:spcAft>
              <a:buClr>
                <a:schemeClr val="dk1"/>
              </a:buClr>
              <a:buSzPct val="137500"/>
              <a:buFont typeface="Arial"/>
              <a:buNone/>
            </a:pPr>
            <a:r>
              <a:rPr lang="en-GB" sz="800" b="1">
                <a:solidFill>
                  <a:srgbClr val="000000"/>
                </a:solidFill>
              </a:rPr>
              <a:t>delay(a);</a:t>
            </a:r>
          </a:p>
          <a:p>
            <a:pPr lvl="0" rtl="0">
              <a:lnSpc>
                <a:spcPct val="100000"/>
              </a:lnSpc>
              <a:spcBef>
                <a:spcPts val="0"/>
              </a:spcBef>
              <a:spcAft>
                <a:spcPts val="0"/>
              </a:spcAft>
              <a:buClr>
                <a:schemeClr val="dk1"/>
              </a:buClr>
              <a:buSzPct val="137500"/>
              <a:buFont typeface="Arial"/>
              <a:buNone/>
            </a:pPr>
            <a:r>
              <a:rPr lang="en-GB" sz="800" b="1">
                <a:solidFill>
                  <a:srgbClr val="000000"/>
                </a:solidFill>
              </a:rPr>
              <a:t>digitalWrite(green, LOW);</a:t>
            </a:r>
          </a:p>
          <a:p>
            <a:pPr lvl="0" rtl="0">
              <a:lnSpc>
                <a:spcPct val="100000"/>
              </a:lnSpc>
              <a:spcBef>
                <a:spcPts val="0"/>
              </a:spcBef>
              <a:spcAft>
                <a:spcPts val="0"/>
              </a:spcAft>
              <a:buClr>
                <a:schemeClr val="dk1"/>
              </a:buClr>
              <a:buSzPct val="137500"/>
              <a:buFont typeface="Arial"/>
              <a:buNone/>
            </a:pPr>
            <a:r>
              <a:rPr lang="en-GB" sz="800" b="1">
                <a:solidFill>
                  <a:srgbClr val="000000"/>
                </a:solidFill>
              </a:rPr>
              <a:t>break;</a:t>
            </a:r>
          </a:p>
          <a:p>
            <a:pPr lvl="0" rtl="0">
              <a:lnSpc>
                <a:spcPct val="100000"/>
              </a:lnSpc>
              <a:spcBef>
                <a:spcPts val="0"/>
              </a:spcBef>
              <a:spcAft>
                <a:spcPts val="0"/>
              </a:spcAft>
              <a:buClr>
                <a:schemeClr val="dk1"/>
              </a:buClr>
              <a:buSzPct val="137500"/>
              <a:buFont typeface="Arial"/>
              <a:buNone/>
            </a:pPr>
            <a:r>
              <a:rPr lang="en-GB" sz="800" b="1">
                <a:solidFill>
                  <a:srgbClr val="000000"/>
                </a:solidFill>
              </a:rPr>
              <a:t>case 2: //if ledcolor equals 2 then the led will turn blue</a:t>
            </a:r>
          </a:p>
          <a:p>
            <a:pPr lvl="0" rtl="0">
              <a:lnSpc>
                <a:spcPct val="100000"/>
              </a:lnSpc>
              <a:spcBef>
                <a:spcPts val="0"/>
              </a:spcBef>
              <a:spcAft>
                <a:spcPts val="0"/>
              </a:spcAft>
              <a:buClr>
                <a:schemeClr val="dk1"/>
              </a:buClr>
              <a:buSzPct val="137500"/>
              <a:buFont typeface="Arial"/>
              <a:buNone/>
            </a:pPr>
            <a:r>
              <a:rPr lang="en-GB" sz="800" b="1">
                <a:solidFill>
                  <a:srgbClr val="000000"/>
                </a:solidFill>
              </a:rPr>
              <a:t>digitalWrite(blue, HIGH);</a:t>
            </a:r>
          </a:p>
          <a:p>
            <a:pPr lvl="0" rtl="0">
              <a:lnSpc>
                <a:spcPct val="100000"/>
              </a:lnSpc>
              <a:spcBef>
                <a:spcPts val="0"/>
              </a:spcBef>
              <a:spcAft>
                <a:spcPts val="0"/>
              </a:spcAft>
              <a:buClr>
                <a:schemeClr val="dk1"/>
              </a:buClr>
              <a:buSzPct val="137500"/>
              <a:buFont typeface="Arial"/>
              <a:buNone/>
            </a:pPr>
            <a:r>
              <a:rPr lang="en-GB" sz="800" b="1">
                <a:solidFill>
                  <a:srgbClr val="000000"/>
                </a:solidFill>
              </a:rPr>
              <a:t>delay(a);</a:t>
            </a:r>
          </a:p>
          <a:p>
            <a:pPr lvl="0" rtl="0">
              <a:lnSpc>
                <a:spcPct val="100000"/>
              </a:lnSpc>
              <a:spcBef>
                <a:spcPts val="0"/>
              </a:spcBef>
              <a:spcAft>
                <a:spcPts val="0"/>
              </a:spcAft>
              <a:buClr>
                <a:schemeClr val="dk1"/>
              </a:buClr>
              <a:buSzPct val="137500"/>
              <a:buFont typeface="Arial"/>
              <a:buNone/>
            </a:pPr>
            <a:r>
              <a:rPr lang="en-GB" sz="800" b="1">
                <a:solidFill>
                  <a:srgbClr val="000000"/>
                </a:solidFill>
              </a:rPr>
              <a:t>digitalWrite(blue, LOW);</a:t>
            </a:r>
          </a:p>
          <a:p>
            <a:pPr lvl="0" rtl="0">
              <a:lnSpc>
                <a:spcPct val="100000"/>
              </a:lnSpc>
              <a:spcBef>
                <a:spcPts val="0"/>
              </a:spcBef>
              <a:spcAft>
                <a:spcPts val="0"/>
              </a:spcAft>
              <a:buClr>
                <a:schemeClr val="dk1"/>
              </a:buClr>
              <a:buSzPct val="137500"/>
              <a:buFont typeface="Arial"/>
              <a:buNone/>
            </a:pPr>
            <a:r>
              <a:rPr lang="en-GB" sz="800" b="1">
                <a:solidFill>
                  <a:srgbClr val="000000"/>
                </a:solidFill>
              </a:rPr>
              <a:t>break;</a:t>
            </a:r>
          </a:p>
          <a:p>
            <a:pPr lvl="0" rtl="0">
              <a:lnSpc>
                <a:spcPct val="100000"/>
              </a:lnSpc>
              <a:spcBef>
                <a:spcPts val="0"/>
              </a:spcBef>
              <a:spcAft>
                <a:spcPts val="0"/>
              </a:spcAft>
              <a:buClr>
                <a:schemeClr val="dk1"/>
              </a:buClr>
              <a:buSzPct val="137500"/>
              <a:buFont typeface="Arial"/>
              <a:buNone/>
            </a:pPr>
            <a:r>
              <a:rPr lang="en-GB" sz="800" b="1">
                <a:solidFill>
                  <a:srgbClr val="000000"/>
                </a:solidFill>
              </a:rPr>
              <a:t>case 3: //if ledcolor equals 3 then the led will turn yellow</a:t>
            </a:r>
          </a:p>
          <a:p>
            <a:pPr lvl="0" rtl="0">
              <a:lnSpc>
                <a:spcPct val="100000"/>
              </a:lnSpc>
              <a:spcBef>
                <a:spcPts val="0"/>
              </a:spcBef>
              <a:spcAft>
                <a:spcPts val="0"/>
              </a:spcAft>
              <a:buClr>
                <a:schemeClr val="dk1"/>
              </a:buClr>
              <a:buSzPct val="137500"/>
              <a:buFont typeface="Arial"/>
              <a:buNone/>
            </a:pPr>
            <a:r>
              <a:rPr lang="en-GB" sz="800" b="1">
                <a:solidFill>
                  <a:srgbClr val="000000"/>
                </a:solidFill>
              </a:rPr>
              <a:t>analogWrite(red, 160);</a:t>
            </a:r>
          </a:p>
          <a:p>
            <a:pPr lvl="0" rtl="0">
              <a:lnSpc>
                <a:spcPct val="100000"/>
              </a:lnSpc>
              <a:spcBef>
                <a:spcPts val="0"/>
              </a:spcBef>
              <a:spcAft>
                <a:spcPts val="0"/>
              </a:spcAft>
              <a:buClr>
                <a:schemeClr val="dk1"/>
              </a:buClr>
              <a:buSzPct val="137500"/>
              <a:buFont typeface="Arial"/>
              <a:buNone/>
            </a:pPr>
            <a:r>
              <a:rPr lang="en-GB" sz="800" b="1">
                <a:solidFill>
                  <a:srgbClr val="000000"/>
                </a:solidFill>
              </a:rPr>
              <a:t>digitalWrite(green, HIGH);</a:t>
            </a:r>
          </a:p>
          <a:p>
            <a:pPr lvl="0">
              <a:lnSpc>
                <a:spcPct val="100000"/>
              </a:lnSpc>
              <a:spcBef>
                <a:spcPts val="0"/>
              </a:spcBef>
              <a:spcAft>
                <a:spcPts val="0"/>
              </a:spcAft>
              <a:buNone/>
            </a:pPr>
            <a:endParaRPr sz="800" b="1">
              <a:solidFill>
                <a:srgbClr val="000000"/>
              </a:solidFill>
            </a:endParaRPr>
          </a:p>
        </p:txBody>
      </p:sp>
      <p:sp>
        <p:nvSpPr>
          <p:cNvPr id="271" name="Shape 271"/>
          <p:cNvSpPr txBox="1"/>
          <p:nvPr/>
        </p:nvSpPr>
        <p:spPr>
          <a:xfrm>
            <a:off x="382675" y="146325"/>
            <a:ext cx="8148600" cy="427799"/>
          </a:xfrm>
          <a:prstGeom prst="rect">
            <a:avLst/>
          </a:prstGeom>
          <a:noFill/>
          <a:ln>
            <a:noFill/>
          </a:ln>
        </p:spPr>
        <p:txBody>
          <a:bodyPr lIns="91425" tIns="91425" rIns="91425" bIns="91425" anchor="t" anchorCtr="0">
            <a:noAutofit/>
          </a:bodyPr>
          <a:lstStyle/>
          <a:p>
            <a:pPr lvl="0">
              <a:spcBef>
                <a:spcPts val="0"/>
              </a:spcBef>
              <a:buNone/>
            </a:pPr>
            <a:r>
              <a:rPr lang="en-GB" sz="1800" b="1"/>
              <a:t>RGB Random Colors</a:t>
            </a:r>
          </a:p>
        </p:txBody>
      </p:sp>
      <p:sp>
        <p:nvSpPr>
          <p:cNvPr id="272" name="Shape 27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23</a:t>
            </a:fld>
            <a:endParaRPr lang="en-GB"/>
          </a:p>
        </p:txBody>
      </p:sp>
      <p:sp>
        <p:nvSpPr>
          <p:cNvPr id="273" name="Shape 273"/>
          <p:cNvSpPr txBox="1"/>
          <p:nvPr/>
        </p:nvSpPr>
        <p:spPr>
          <a:xfrm>
            <a:off x="6257725" y="877925"/>
            <a:ext cx="2577299" cy="3481500"/>
          </a:xfrm>
          <a:prstGeom prst="rect">
            <a:avLst/>
          </a:prstGeom>
          <a:noFill/>
          <a:ln>
            <a:noFill/>
          </a:ln>
        </p:spPr>
        <p:txBody>
          <a:bodyPr lIns="91425" tIns="91425" rIns="91425" bIns="91425" anchor="t" anchorCtr="0">
            <a:noAutofit/>
          </a:bodyPr>
          <a:lstStyle/>
          <a:p>
            <a:pPr lvl="0" rtl="0">
              <a:spcBef>
                <a:spcPts val="0"/>
              </a:spcBef>
              <a:buClr>
                <a:schemeClr val="dk1"/>
              </a:buClr>
              <a:buSzPct val="137500"/>
              <a:buFont typeface="Arial"/>
              <a:buNone/>
            </a:pPr>
            <a:r>
              <a:rPr lang="en-GB" sz="800" b="1">
                <a:solidFill>
                  <a:schemeClr val="dk1"/>
                </a:solidFill>
              </a:rPr>
              <a:t>delay(a);</a:t>
            </a:r>
          </a:p>
          <a:p>
            <a:pPr lvl="0" rtl="0">
              <a:spcBef>
                <a:spcPts val="0"/>
              </a:spcBef>
              <a:buClr>
                <a:schemeClr val="dk1"/>
              </a:buClr>
              <a:buSzPct val="137500"/>
              <a:buFont typeface="Arial"/>
              <a:buNone/>
            </a:pPr>
            <a:r>
              <a:rPr lang="en-GB" sz="800" b="1">
                <a:solidFill>
                  <a:schemeClr val="dk1"/>
                </a:solidFill>
              </a:rPr>
              <a:t>analogWrite(red, 0);</a:t>
            </a:r>
          </a:p>
          <a:p>
            <a:pPr lvl="0" rtl="0">
              <a:spcBef>
                <a:spcPts val="0"/>
              </a:spcBef>
              <a:buClr>
                <a:schemeClr val="dk1"/>
              </a:buClr>
              <a:buSzPct val="137500"/>
              <a:buFont typeface="Arial"/>
              <a:buNone/>
            </a:pPr>
            <a:r>
              <a:rPr lang="en-GB" sz="800" b="1">
                <a:solidFill>
                  <a:schemeClr val="dk1"/>
                </a:solidFill>
              </a:rPr>
              <a:t>digitalWrite(green, LOW);</a:t>
            </a:r>
          </a:p>
          <a:p>
            <a:pPr lvl="0" rtl="0">
              <a:spcBef>
                <a:spcPts val="0"/>
              </a:spcBef>
              <a:buClr>
                <a:schemeClr val="dk1"/>
              </a:buClr>
              <a:buSzPct val="137500"/>
              <a:buFont typeface="Arial"/>
              <a:buNone/>
            </a:pPr>
            <a:r>
              <a:rPr lang="en-GB" sz="800" b="1">
                <a:solidFill>
                  <a:schemeClr val="dk1"/>
                </a:solidFill>
              </a:rPr>
              <a:t>break;</a:t>
            </a:r>
          </a:p>
          <a:p>
            <a:pPr lvl="0" rtl="0">
              <a:spcBef>
                <a:spcPts val="0"/>
              </a:spcBef>
              <a:buClr>
                <a:schemeClr val="dk1"/>
              </a:buClr>
              <a:buSzPct val="137500"/>
              <a:buFont typeface="Arial"/>
              <a:buNone/>
            </a:pPr>
            <a:r>
              <a:rPr lang="en-GB" sz="800" b="1">
                <a:solidFill>
                  <a:schemeClr val="dk1"/>
                </a:solidFill>
              </a:rPr>
              <a:t>case 4: //if ledcolor equals 4 then the led will turn cyan</a:t>
            </a:r>
          </a:p>
          <a:p>
            <a:pPr lvl="0" rtl="0">
              <a:spcBef>
                <a:spcPts val="0"/>
              </a:spcBef>
              <a:buClr>
                <a:schemeClr val="dk1"/>
              </a:buClr>
              <a:buSzPct val="137500"/>
              <a:buFont typeface="Arial"/>
              <a:buNone/>
            </a:pPr>
            <a:r>
              <a:rPr lang="en-GB" sz="800" b="1">
                <a:solidFill>
                  <a:schemeClr val="dk1"/>
                </a:solidFill>
              </a:rPr>
              <a:t>analogWrite(red, 168);</a:t>
            </a:r>
          </a:p>
          <a:p>
            <a:pPr lvl="0" rtl="0">
              <a:spcBef>
                <a:spcPts val="0"/>
              </a:spcBef>
              <a:buClr>
                <a:schemeClr val="dk1"/>
              </a:buClr>
              <a:buSzPct val="137500"/>
              <a:buFont typeface="Arial"/>
              <a:buNone/>
            </a:pPr>
            <a:r>
              <a:rPr lang="en-GB" sz="800" b="1">
                <a:solidFill>
                  <a:schemeClr val="dk1"/>
                </a:solidFill>
              </a:rPr>
              <a:t>digitalWrite(blue, HIGH);</a:t>
            </a:r>
          </a:p>
          <a:p>
            <a:pPr lvl="0" rtl="0">
              <a:spcBef>
                <a:spcPts val="0"/>
              </a:spcBef>
              <a:buClr>
                <a:schemeClr val="dk1"/>
              </a:buClr>
              <a:buSzPct val="137500"/>
              <a:buFont typeface="Arial"/>
              <a:buNone/>
            </a:pPr>
            <a:r>
              <a:rPr lang="en-GB" sz="800" b="1">
                <a:solidFill>
                  <a:schemeClr val="dk1"/>
                </a:solidFill>
              </a:rPr>
              <a:t>delay(a);</a:t>
            </a:r>
          </a:p>
          <a:p>
            <a:pPr lvl="0" rtl="0">
              <a:spcBef>
                <a:spcPts val="0"/>
              </a:spcBef>
              <a:buClr>
                <a:schemeClr val="dk1"/>
              </a:buClr>
              <a:buSzPct val="137500"/>
              <a:buFont typeface="Arial"/>
              <a:buNone/>
            </a:pPr>
            <a:r>
              <a:rPr lang="en-GB" sz="800" b="1">
                <a:solidFill>
                  <a:schemeClr val="dk1"/>
                </a:solidFill>
              </a:rPr>
              <a:t>analogWrite(red, 0);</a:t>
            </a:r>
          </a:p>
          <a:p>
            <a:pPr lvl="0" rtl="0">
              <a:spcBef>
                <a:spcPts val="0"/>
              </a:spcBef>
              <a:buClr>
                <a:schemeClr val="dk1"/>
              </a:buClr>
              <a:buSzPct val="137500"/>
              <a:buFont typeface="Arial"/>
              <a:buNone/>
            </a:pPr>
            <a:r>
              <a:rPr lang="en-GB" sz="800" b="1">
                <a:solidFill>
                  <a:schemeClr val="dk1"/>
                </a:solidFill>
              </a:rPr>
              <a:t>digitalWrite(blue, LOW);</a:t>
            </a:r>
          </a:p>
          <a:p>
            <a:pPr lvl="0" rtl="0">
              <a:spcBef>
                <a:spcPts val="0"/>
              </a:spcBef>
              <a:buClr>
                <a:schemeClr val="dk1"/>
              </a:buClr>
              <a:buSzPct val="137500"/>
              <a:buFont typeface="Arial"/>
              <a:buNone/>
            </a:pPr>
            <a:r>
              <a:rPr lang="en-GB" sz="800" b="1">
                <a:solidFill>
                  <a:schemeClr val="dk1"/>
                </a:solidFill>
              </a:rPr>
              <a:t>break;</a:t>
            </a:r>
          </a:p>
          <a:p>
            <a:pPr lvl="0" rtl="0">
              <a:spcBef>
                <a:spcPts val="0"/>
              </a:spcBef>
              <a:buClr>
                <a:schemeClr val="dk1"/>
              </a:buClr>
              <a:buSzPct val="137500"/>
              <a:buFont typeface="Arial"/>
              <a:buNone/>
            </a:pPr>
            <a:r>
              <a:rPr lang="en-GB" sz="800" b="1">
                <a:solidFill>
                  <a:schemeClr val="dk1"/>
                </a:solidFill>
              </a:rPr>
              <a:t>case 5: //if ledcolor equals 5 then the led will turn magenta</a:t>
            </a:r>
          </a:p>
          <a:p>
            <a:pPr lvl="0" rtl="0">
              <a:spcBef>
                <a:spcPts val="0"/>
              </a:spcBef>
              <a:buClr>
                <a:schemeClr val="dk1"/>
              </a:buClr>
              <a:buSzPct val="137500"/>
              <a:buFont typeface="Arial"/>
              <a:buNone/>
            </a:pPr>
            <a:r>
              <a:rPr lang="en-GB" sz="800" b="1">
                <a:solidFill>
                  <a:schemeClr val="dk1"/>
                </a:solidFill>
              </a:rPr>
              <a:t>digitalWrite(green, HIGH);</a:t>
            </a:r>
          </a:p>
          <a:p>
            <a:pPr lvl="0" rtl="0">
              <a:spcBef>
                <a:spcPts val="0"/>
              </a:spcBef>
              <a:buClr>
                <a:schemeClr val="dk1"/>
              </a:buClr>
              <a:buSzPct val="137500"/>
              <a:buFont typeface="Arial"/>
              <a:buNone/>
            </a:pPr>
            <a:r>
              <a:rPr lang="en-GB" sz="800" b="1">
                <a:solidFill>
                  <a:schemeClr val="dk1"/>
                </a:solidFill>
              </a:rPr>
              <a:t>digitalWrite(blue, HIGH);</a:t>
            </a:r>
          </a:p>
          <a:p>
            <a:pPr lvl="0" rtl="0">
              <a:spcBef>
                <a:spcPts val="0"/>
              </a:spcBef>
              <a:buClr>
                <a:schemeClr val="dk1"/>
              </a:buClr>
              <a:buSzPct val="137500"/>
              <a:buFont typeface="Arial"/>
              <a:buNone/>
            </a:pPr>
            <a:r>
              <a:rPr lang="en-GB" sz="800" b="1">
                <a:solidFill>
                  <a:schemeClr val="dk1"/>
                </a:solidFill>
              </a:rPr>
              <a:t>delay(a);</a:t>
            </a:r>
          </a:p>
          <a:p>
            <a:pPr lvl="0" rtl="0">
              <a:spcBef>
                <a:spcPts val="0"/>
              </a:spcBef>
              <a:buClr>
                <a:schemeClr val="dk1"/>
              </a:buClr>
              <a:buSzPct val="137500"/>
              <a:buFont typeface="Arial"/>
              <a:buNone/>
            </a:pPr>
            <a:r>
              <a:rPr lang="en-GB" sz="800" b="1">
                <a:solidFill>
                  <a:schemeClr val="dk1"/>
                </a:solidFill>
              </a:rPr>
              <a:t>digitalWrite(green, LOW);</a:t>
            </a:r>
          </a:p>
          <a:p>
            <a:pPr lvl="0" rtl="0">
              <a:spcBef>
                <a:spcPts val="0"/>
              </a:spcBef>
              <a:buClr>
                <a:schemeClr val="dk1"/>
              </a:buClr>
              <a:buSzPct val="137500"/>
              <a:buFont typeface="Arial"/>
              <a:buNone/>
            </a:pPr>
            <a:r>
              <a:rPr lang="en-GB" sz="800" b="1">
                <a:solidFill>
                  <a:schemeClr val="dk1"/>
                </a:solidFill>
              </a:rPr>
              <a:t>digitalWrite(blue, LOW);</a:t>
            </a:r>
          </a:p>
          <a:p>
            <a:pPr lvl="0" rtl="0">
              <a:spcBef>
                <a:spcPts val="0"/>
              </a:spcBef>
              <a:buClr>
                <a:schemeClr val="dk1"/>
              </a:buClr>
              <a:buSzPct val="137500"/>
              <a:buFont typeface="Arial"/>
              <a:buNone/>
            </a:pPr>
            <a:r>
              <a:rPr lang="en-GB" sz="800" b="1">
                <a:solidFill>
                  <a:schemeClr val="dk1"/>
                </a:solidFill>
              </a:rPr>
              <a:t>break;</a:t>
            </a:r>
          </a:p>
          <a:p>
            <a:pPr lvl="0" rtl="0">
              <a:spcBef>
                <a:spcPts val="0"/>
              </a:spcBef>
              <a:buClr>
                <a:schemeClr val="dk1"/>
              </a:buClr>
              <a:buSzPct val="137500"/>
              <a:buFont typeface="Arial"/>
              <a:buNone/>
            </a:pPr>
            <a:r>
              <a:rPr lang="en-GB" sz="800" b="1">
                <a:solidFill>
                  <a:schemeClr val="dk1"/>
                </a:solidFill>
              </a:rPr>
              <a:t>case 6: //if ledcolor equals 6 then the led will turn white</a:t>
            </a:r>
          </a:p>
          <a:p>
            <a:pPr lvl="0" rtl="0">
              <a:spcBef>
                <a:spcPts val="0"/>
              </a:spcBef>
              <a:buClr>
                <a:schemeClr val="dk1"/>
              </a:buClr>
              <a:buSzPct val="137500"/>
              <a:buFont typeface="Arial"/>
              <a:buNone/>
            </a:pPr>
            <a:r>
              <a:rPr lang="en-GB" sz="800" b="1">
                <a:solidFill>
                  <a:schemeClr val="dk1"/>
                </a:solidFill>
              </a:rPr>
              <a:t>analogWrite(red, 100);</a:t>
            </a:r>
          </a:p>
          <a:p>
            <a:pPr lvl="0" rtl="0">
              <a:spcBef>
                <a:spcPts val="0"/>
              </a:spcBef>
              <a:buClr>
                <a:schemeClr val="dk1"/>
              </a:buClr>
              <a:buSzPct val="137500"/>
              <a:buFont typeface="Arial"/>
              <a:buNone/>
            </a:pPr>
            <a:r>
              <a:rPr lang="en-GB" sz="800" b="1">
                <a:solidFill>
                  <a:schemeClr val="dk1"/>
                </a:solidFill>
              </a:rPr>
              <a:t>digitalWrite(green, HIGH);</a:t>
            </a:r>
          </a:p>
          <a:p>
            <a:pPr lvl="0" rtl="0">
              <a:spcBef>
                <a:spcPts val="0"/>
              </a:spcBef>
              <a:buClr>
                <a:schemeClr val="dk1"/>
              </a:buClr>
              <a:buSzPct val="137500"/>
              <a:buFont typeface="Arial"/>
              <a:buNone/>
            </a:pPr>
            <a:r>
              <a:rPr lang="en-GB" sz="800" b="1">
                <a:solidFill>
                  <a:schemeClr val="dk1"/>
                </a:solidFill>
              </a:rPr>
              <a:t>digitalWrite(blue, HIGH);</a:t>
            </a:r>
          </a:p>
          <a:p>
            <a:pPr lvl="0" rtl="0">
              <a:spcBef>
                <a:spcPts val="0"/>
              </a:spcBef>
              <a:buClr>
                <a:schemeClr val="dk1"/>
              </a:buClr>
              <a:buSzPct val="137500"/>
              <a:buFont typeface="Arial"/>
              <a:buNone/>
            </a:pPr>
            <a:r>
              <a:rPr lang="en-GB" sz="800" b="1">
                <a:solidFill>
                  <a:schemeClr val="dk1"/>
                </a:solidFill>
              </a:rPr>
              <a:t>delay(a);</a:t>
            </a:r>
          </a:p>
          <a:p>
            <a:pPr lvl="0" rtl="0">
              <a:spcBef>
                <a:spcPts val="0"/>
              </a:spcBef>
              <a:buClr>
                <a:schemeClr val="dk1"/>
              </a:buClr>
              <a:buSzPct val="137500"/>
              <a:buFont typeface="Arial"/>
              <a:buNone/>
            </a:pPr>
            <a:r>
              <a:rPr lang="en-GB" sz="800" b="1">
                <a:solidFill>
                  <a:schemeClr val="dk1"/>
                </a:solidFill>
              </a:rPr>
              <a:t>analogWrite(red, 0);</a:t>
            </a:r>
          </a:p>
          <a:p>
            <a:pPr lvl="0" rtl="0">
              <a:spcBef>
                <a:spcPts val="0"/>
              </a:spcBef>
              <a:buClr>
                <a:schemeClr val="dk1"/>
              </a:buClr>
              <a:buSzPct val="137500"/>
              <a:buFont typeface="Arial"/>
              <a:buNone/>
            </a:pPr>
            <a:r>
              <a:rPr lang="en-GB" sz="800" b="1">
                <a:solidFill>
                  <a:schemeClr val="dk1"/>
                </a:solidFill>
              </a:rPr>
              <a:t>digitalWrite(green, LOW);</a:t>
            </a:r>
          </a:p>
          <a:p>
            <a:pPr lvl="0" rtl="0">
              <a:spcBef>
                <a:spcPts val="0"/>
              </a:spcBef>
              <a:buClr>
                <a:schemeClr val="dk1"/>
              </a:buClr>
              <a:buSzPct val="137500"/>
              <a:buFont typeface="Arial"/>
              <a:buNone/>
            </a:pPr>
            <a:r>
              <a:rPr lang="en-GB" sz="800" b="1">
                <a:solidFill>
                  <a:schemeClr val="dk1"/>
                </a:solidFill>
              </a:rPr>
              <a:t>digitalWrite(blue, LOW);</a:t>
            </a:r>
          </a:p>
          <a:p>
            <a:pPr lvl="0" rtl="0">
              <a:spcBef>
                <a:spcPts val="0"/>
              </a:spcBef>
              <a:buClr>
                <a:schemeClr val="dk1"/>
              </a:buClr>
              <a:buSzPct val="137500"/>
              <a:buFont typeface="Arial"/>
              <a:buNone/>
            </a:pPr>
            <a:r>
              <a:rPr lang="en-GB" sz="800" b="1">
                <a:solidFill>
                  <a:schemeClr val="dk1"/>
                </a:solidFill>
              </a:rPr>
              <a:t>break;</a:t>
            </a:r>
          </a:p>
          <a:p>
            <a:pPr lvl="0" rtl="0">
              <a:spcBef>
                <a:spcPts val="0"/>
              </a:spcBef>
              <a:buClr>
                <a:schemeClr val="dk1"/>
              </a:buClr>
              <a:buSzPct val="137500"/>
              <a:buFont typeface="Arial"/>
              <a:buNone/>
            </a:pPr>
            <a:r>
              <a:rPr lang="en-GB" sz="800" b="1">
                <a:solidFill>
                  <a:schemeClr val="dk1"/>
                </a:solidFill>
              </a:rPr>
              <a:t>}</a:t>
            </a:r>
          </a:p>
          <a:p>
            <a:pPr lvl="0" rtl="0">
              <a:spcBef>
                <a:spcPts val="0"/>
              </a:spcBef>
              <a:buClr>
                <a:schemeClr val="dk1"/>
              </a:buClr>
              <a:buFont typeface="Arial"/>
              <a:buNone/>
            </a:pPr>
            <a:endParaRPr sz="800" b="1">
              <a:solidFill>
                <a:schemeClr val="dk1"/>
              </a:solidFill>
            </a:endParaRPr>
          </a:p>
          <a:p>
            <a:pPr lvl="0" rtl="0">
              <a:spcBef>
                <a:spcPts val="0"/>
              </a:spcBef>
              <a:buClr>
                <a:schemeClr val="dk1"/>
              </a:buClr>
              <a:buSzPct val="137500"/>
              <a:buFont typeface="Arial"/>
              <a:buNone/>
            </a:pPr>
            <a:r>
              <a:rPr lang="en-GB" sz="800" b="1">
                <a:solidFill>
                  <a:schemeClr val="dk1"/>
                </a:solidFill>
              </a:rPr>
              <a:t>}</a:t>
            </a:r>
          </a:p>
          <a:p>
            <a:pPr lvl="0" rtl="0">
              <a:spcBef>
                <a:spcPts val="0"/>
              </a:spcBef>
              <a:buClr>
                <a:schemeClr val="dk1"/>
              </a:buClr>
              <a:buFont typeface="Arial"/>
              <a:buNone/>
            </a:pPr>
            <a:endParaRPr sz="800" b="1">
              <a:solidFill>
                <a:schemeClr val="dk1"/>
              </a:solidFill>
            </a:endParaRPr>
          </a:p>
          <a:p>
            <a:pPr lvl="0">
              <a:spcBef>
                <a:spcPts val="0"/>
              </a:spcBef>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0" y="0"/>
            <a:ext cx="9144000" cy="307200"/>
          </a:xfrm>
          <a:prstGeom prst="rect">
            <a:avLst/>
          </a:prstGeom>
        </p:spPr>
        <p:txBody>
          <a:bodyPr lIns="91425" tIns="91425" rIns="91425" bIns="91425" anchor="t" anchorCtr="0">
            <a:noAutofit/>
          </a:bodyPr>
          <a:lstStyle/>
          <a:p>
            <a:pPr lvl="0" algn="ctr">
              <a:spcBef>
                <a:spcPts val="0"/>
              </a:spcBef>
              <a:buNone/>
            </a:pPr>
            <a:r>
              <a:rPr lang="en-GB" sz="1400" b="1" u="sng">
                <a:solidFill>
                  <a:srgbClr val="0000FF"/>
                </a:solidFill>
                <a:hlinkClick r:id="rId3"/>
              </a:rPr>
              <a:t>123d.circuits.io</a:t>
            </a:r>
            <a:r>
              <a:rPr lang="en-GB" sz="1400" b="1">
                <a:solidFill>
                  <a:srgbClr val="0000FF"/>
                </a:solidFill>
              </a:rPr>
              <a:t> - </a:t>
            </a:r>
            <a:r>
              <a:rPr lang="en-GB" sz="1400" b="1">
                <a:solidFill>
                  <a:srgbClr val="333333"/>
                </a:solidFill>
                <a:highlight>
                  <a:srgbClr val="FAFAFA"/>
                </a:highlight>
              </a:rPr>
              <a:t>Design, Compile, and Simulate your electronic projects Online – for Free</a:t>
            </a:r>
          </a:p>
        </p:txBody>
      </p:sp>
      <p:sp>
        <p:nvSpPr>
          <p:cNvPr id="279" name="Shape 279"/>
          <p:cNvSpPr txBox="1">
            <a:spLocks noGrp="1"/>
          </p:cNvSpPr>
          <p:nvPr>
            <p:ph type="body" idx="1"/>
          </p:nvPr>
        </p:nvSpPr>
        <p:spPr>
          <a:xfrm>
            <a:off x="311700" y="686450"/>
            <a:ext cx="8520600" cy="38823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24</a:t>
            </a:fld>
            <a:endParaRPr lang="en-GB"/>
          </a:p>
        </p:txBody>
      </p:sp>
      <p:pic>
        <p:nvPicPr>
          <p:cNvPr id="281" name="Shape 281"/>
          <p:cNvPicPr preferRelativeResize="0"/>
          <p:nvPr/>
        </p:nvPicPr>
        <p:blipFill rotWithShape="1">
          <a:blip r:embed="rId4">
            <a:alphaModFix/>
          </a:blip>
          <a:srcRect l="18298" r="19904" b="5731"/>
          <a:stretch/>
        </p:blipFill>
        <p:spPr>
          <a:xfrm>
            <a:off x="0" y="2328949"/>
            <a:ext cx="4340775" cy="2767524"/>
          </a:xfrm>
          <a:prstGeom prst="rect">
            <a:avLst/>
          </a:prstGeom>
          <a:noFill/>
          <a:ln>
            <a:noFill/>
          </a:ln>
        </p:spPr>
      </p:pic>
      <p:pic>
        <p:nvPicPr>
          <p:cNvPr id="282" name="Shape 282">
            <a:hlinkClick r:id="rId5"/>
          </p:cNvPr>
          <p:cNvPicPr preferRelativeResize="0"/>
          <p:nvPr/>
        </p:nvPicPr>
        <p:blipFill rotWithShape="1">
          <a:blip r:embed="rId6">
            <a:alphaModFix/>
          </a:blip>
          <a:srcRect t="3769" b="20684"/>
          <a:stretch/>
        </p:blipFill>
        <p:spPr>
          <a:xfrm>
            <a:off x="4340775" y="2639625"/>
            <a:ext cx="4733876" cy="2456849"/>
          </a:xfrm>
          <a:prstGeom prst="rect">
            <a:avLst/>
          </a:prstGeom>
          <a:noFill/>
          <a:ln>
            <a:noFill/>
          </a:ln>
        </p:spPr>
      </p:pic>
      <p:pic>
        <p:nvPicPr>
          <p:cNvPr id="283" name="Shape 283"/>
          <p:cNvPicPr preferRelativeResize="0"/>
          <p:nvPr/>
        </p:nvPicPr>
        <p:blipFill rotWithShape="1">
          <a:blip r:embed="rId7">
            <a:alphaModFix/>
          </a:blip>
          <a:srcRect t="7608" r="1263" b="20681"/>
          <a:stretch/>
        </p:blipFill>
        <p:spPr>
          <a:xfrm>
            <a:off x="57800" y="307200"/>
            <a:ext cx="9028399" cy="2332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GB" sz="2400"/>
              <a:t>Random &amp; Fading RGB simulation using 123d.circuits.io </a:t>
            </a:r>
            <a:r>
              <a:rPr lang="en-GB" sz="1800" b="1">
                <a:solidFill>
                  <a:srgbClr val="000000"/>
                </a:solidFill>
              </a:rPr>
              <a:t>[Hands-on]</a:t>
            </a:r>
          </a:p>
        </p:txBody>
      </p:sp>
      <p:sp>
        <p:nvSpPr>
          <p:cNvPr id="289" name="Shape 28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just" rtl="0">
              <a:spcBef>
                <a:spcPts val="0"/>
              </a:spcBef>
              <a:buNone/>
            </a:pPr>
            <a:r>
              <a:rPr lang="en-GB">
                <a:solidFill>
                  <a:srgbClr val="000000"/>
                </a:solidFill>
              </a:rPr>
              <a:t>Random RGB:</a:t>
            </a:r>
          </a:p>
          <a:p>
            <a:pPr marL="457200" lvl="0" indent="-228600" algn="just" rtl="0">
              <a:spcBef>
                <a:spcPts val="0"/>
              </a:spcBef>
              <a:buClr>
                <a:srgbClr val="000000"/>
              </a:buClr>
            </a:pPr>
            <a:r>
              <a:rPr lang="en-GB" u="sng">
                <a:solidFill>
                  <a:srgbClr val="0000FF"/>
                </a:solidFill>
                <a:hlinkClick r:id="rId3"/>
              </a:rPr>
              <a:t>https://123d.circuits.io/circuits/1806406-random-rgb-leds/embed#breadboard</a:t>
            </a:r>
          </a:p>
          <a:p>
            <a:pPr marL="457200" lvl="0" indent="-228600" algn="just" rtl="0">
              <a:spcBef>
                <a:spcPts val="0"/>
              </a:spcBef>
              <a:buClr>
                <a:srgbClr val="000000"/>
              </a:buClr>
            </a:pPr>
            <a:r>
              <a:rPr lang="en-GB" u="sng">
                <a:solidFill>
                  <a:srgbClr val="0000FF"/>
                </a:solidFill>
                <a:hlinkClick r:id="rId3"/>
              </a:rPr>
              <a:t>https://123d.circuits.io/circuits/1806406-random-rgb-leds/embed#schematic</a:t>
            </a:r>
          </a:p>
          <a:p>
            <a:pPr marL="457200" lvl="0" indent="-228600" algn="just" rtl="0">
              <a:spcBef>
                <a:spcPts val="0"/>
              </a:spcBef>
              <a:buClr>
                <a:srgbClr val="000000"/>
              </a:buClr>
            </a:pPr>
            <a:r>
              <a:rPr lang="en-GB" u="sng">
                <a:solidFill>
                  <a:srgbClr val="0000FF"/>
                </a:solidFill>
                <a:hlinkClick r:id="rId3"/>
              </a:rPr>
              <a:t>https://123d.circuits.io/circuits/1806406-random-rgb-leds/embed#pcb</a:t>
            </a:r>
          </a:p>
          <a:p>
            <a:pPr lvl="0" algn="just" rtl="0">
              <a:spcBef>
                <a:spcPts val="0"/>
              </a:spcBef>
              <a:buNone/>
            </a:pPr>
            <a:r>
              <a:rPr lang="en-GB">
                <a:solidFill>
                  <a:srgbClr val="000000"/>
                </a:solidFill>
              </a:rPr>
              <a:t>Fading RGB:</a:t>
            </a:r>
          </a:p>
          <a:p>
            <a:pPr marL="457200" lvl="0" indent="-228600" algn="just" rtl="0">
              <a:spcBef>
                <a:spcPts val="0"/>
              </a:spcBef>
              <a:buClr>
                <a:srgbClr val="000000"/>
              </a:buClr>
            </a:pPr>
            <a:r>
              <a:rPr lang="en-GB" u="sng">
                <a:solidFill>
                  <a:srgbClr val="0000FF"/>
                </a:solidFill>
                <a:hlinkClick r:id="rId4"/>
              </a:rPr>
              <a:t>https://123d.circuits.io/circuits/1806331-fading-rgb-leds/embed#breadboard</a:t>
            </a:r>
          </a:p>
          <a:p>
            <a:pPr marL="457200" lvl="0" indent="-228600" algn="just" rtl="0">
              <a:spcBef>
                <a:spcPts val="0"/>
              </a:spcBef>
              <a:buClr>
                <a:srgbClr val="000000"/>
              </a:buClr>
            </a:pPr>
            <a:r>
              <a:rPr lang="en-GB" u="sng">
                <a:solidFill>
                  <a:srgbClr val="0000FF"/>
                </a:solidFill>
                <a:hlinkClick r:id="rId4"/>
              </a:rPr>
              <a:t>https://123d.circuits.io/circuits/1806331-fading-rgb-leds/embed#schematic</a:t>
            </a:r>
          </a:p>
          <a:p>
            <a:pPr marL="457200" lvl="0" indent="-228600" algn="just" rtl="0">
              <a:spcBef>
                <a:spcPts val="0"/>
              </a:spcBef>
              <a:buClr>
                <a:srgbClr val="000000"/>
              </a:buClr>
            </a:pPr>
            <a:r>
              <a:rPr lang="en-GB" u="sng">
                <a:solidFill>
                  <a:srgbClr val="0000FF"/>
                </a:solidFill>
                <a:hlinkClick r:id="rId4"/>
              </a:rPr>
              <a:t>https://123d.circuits.io/circuits/1806331-fading-rgb-leds/embed#pcb</a:t>
            </a:r>
          </a:p>
        </p:txBody>
      </p:sp>
      <p:sp>
        <p:nvSpPr>
          <p:cNvPr id="290" name="Shape 29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783000" y="231200"/>
            <a:ext cx="7969199" cy="572699"/>
          </a:xfrm>
          <a:prstGeom prst="rect">
            <a:avLst/>
          </a:prstGeom>
        </p:spPr>
        <p:txBody>
          <a:bodyPr lIns="91425" tIns="91425" rIns="91425" bIns="91425" anchor="t" anchorCtr="0">
            <a:noAutofit/>
          </a:bodyPr>
          <a:lstStyle/>
          <a:p>
            <a:pPr lvl="0">
              <a:spcBef>
                <a:spcPts val="0"/>
              </a:spcBef>
              <a:buClr>
                <a:schemeClr val="dk1"/>
              </a:buClr>
              <a:buSzPct val="30555"/>
              <a:buFont typeface="Arial"/>
              <a:buNone/>
            </a:pPr>
            <a:r>
              <a:rPr lang="en-GB" sz="3600" b="1"/>
              <a:t>LM35 Analog Temperature Sensor</a:t>
            </a:r>
          </a:p>
        </p:txBody>
      </p:sp>
      <p:sp>
        <p:nvSpPr>
          <p:cNvPr id="296" name="Shape 2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297" name="Shape 2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26</a:t>
            </a:fld>
            <a:endParaRPr lang="en-GB"/>
          </a:p>
        </p:txBody>
      </p:sp>
      <p:pic>
        <p:nvPicPr>
          <p:cNvPr id="298" name="Shape 298" descr="FE0DHQ4HV2AIB01.LARGE.jpg"/>
          <p:cNvPicPr preferRelativeResize="0"/>
          <p:nvPr/>
        </p:nvPicPr>
        <p:blipFill>
          <a:blip r:embed="rId3">
            <a:alphaModFix/>
          </a:blip>
          <a:stretch>
            <a:fillRect/>
          </a:stretch>
        </p:blipFill>
        <p:spPr>
          <a:xfrm>
            <a:off x="901300" y="1017725"/>
            <a:ext cx="7341400" cy="3889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Clr>
                <a:schemeClr val="dk1"/>
              </a:buClr>
              <a:buSzPct val="30555"/>
              <a:buFont typeface="Arial"/>
              <a:buNone/>
            </a:pPr>
            <a:r>
              <a:rPr lang="en-GB" sz="3600" b="1"/>
              <a:t>LM35 Features</a:t>
            </a:r>
          </a:p>
        </p:txBody>
      </p:sp>
      <p:sp>
        <p:nvSpPr>
          <p:cNvPr id="304" name="Shape 30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419100" rtl="0">
              <a:lnSpc>
                <a:spcPct val="100000"/>
              </a:lnSpc>
              <a:spcBef>
                <a:spcPts val="600"/>
              </a:spcBef>
              <a:spcAft>
                <a:spcPts val="0"/>
              </a:spcAft>
              <a:buClr>
                <a:schemeClr val="dk1"/>
              </a:buClr>
              <a:buSzPct val="100000"/>
            </a:pPr>
            <a:r>
              <a:rPr lang="en-GB" sz="3000">
                <a:solidFill>
                  <a:schemeClr val="dk1"/>
                </a:solidFill>
              </a:rPr>
              <a:t>Calibrated Directly in Celsius (Centigrade)</a:t>
            </a:r>
          </a:p>
          <a:p>
            <a:pPr marL="457200" lvl="0" indent="-419100" rtl="0">
              <a:lnSpc>
                <a:spcPct val="100000"/>
              </a:lnSpc>
              <a:spcBef>
                <a:spcPts val="600"/>
              </a:spcBef>
              <a:spcAft>
                <a:spcPts val="0"/>
              </a:spcAft>
              <a:buClr>
                <a:schemeClr val="dk1"/>
              </a:buClr>
              <a:buSzPct val="100000"/>
            </a:pPr>
            <a:r>
              <a:rPr lang="en-GB" sz="3000">
                <a:solidFill>
                  <a:schemeClr val="dk1"/>
                </a:solidFill>
              </a:rPr>
              <a:t>Linear + 10-mV/°C Scale Factor</a:t>
            </a:r>
          </a:p>
          <a:p>
            <a:pPr marL="457200" lvl="0" indent="-419100" rtl="0">
              <a:lnSpc>
                <a:spcPct val="100000"/>
              </a:lnSpc>
              <a:spcBef>
                <a:spcPts val="600"/>
              </a:spcBef>
              <a:spcAft>
                <a:spcPts val="0"/>
              </a:spcAft>
              <a:buClr>
                <a:schemeClr val="dk1"/>
              </a:buClr>
              <a:buSzPct val="100000"/>
            </a:pPr>
            <a:r>
              <a:rPr lang="en-GB" sz="3000">
                <a:solidFill>
                  <a:schemeClr val="dk1"/>
                </a:solidFill>
              </a:rPr>
              <a:t>Operates from 4 V to 30 V</a:t>
            </a:r>
          </a:p>
          <a:p>
            <a:pPr marL="457200" lvl="0" indent="-419100" rtl="0">
              <a:lnSpc>
                <a:spcPct val="100000"/>
              </a:lnSpc>
              <a:spcBef>
                <a:spcPts val="600"/>
              </a:spcBef>
              <a:spcAft>
                <a:spcPts val="0"/>
              </a:spcAft>
              <a:buClr>
                <a:schemeClr val="dk1"/>
              </a:buClr>
              <a:buSzPct val="100000"/>
            </a:pPr>
            <a:r>
              <a:rPr lang="en-GB" sz="3000">
                <a:solidFill>
                  <a:schemeClr val="dk1"/>
                </a:solidFill>
              </a:rPr>
              <a:t>Suitable for Remote Applications </a:t>
            </a:r>
          </a:p>
          <a:p>
            <a:pPr marL="457200" lvl="0" indent="-419100" rtl="0">
              <a:lnSpc>
                <a:spcPct val="100000"/>
              </a:lnSpc>
              <a:spcBef>
                <a:spcPts val="600"/>
              </a:spcBef>
              <a:spcAft>
                <a:spcPts val="0"/>
              </a:spcAft>
              <a:buClr>
                <a:schemeClr val="dk1"/>
              </a:buClr>
              <a:buSzPct val="100000"/>
            </a:pPr>
            <a:r>
              <a:rPr lang="en-GB" sz="3000">
                <a:solidFill>
                  <a:schemeClr val="dk1"/>
                </a:solidFill>
              </a:rPr>
              <a:t>Rated for Full −55°C to 150°C Range </a:t>
            </a:r>
          </a:p>
          <a:p>
            <a:pPr marL="457200" lvl="0" indent="-419100" rtl="0">
              <a:lnSpc>
                <a:spcPct val="100000"/>
              </a:lnSpc>
              <a:spcBef>
                <a:spcPts val="600"/>
              </a:spcBef>
              <a:spcAft>
                <a:spcPts val="0"/>
              </a:spcAft>
              <a:buClr>
                <a:schemeClr val="dk1"/>
              </a:buClr>
              <a:buSzPct val="100000"/>
            </a:pPr>
            <a:r>
              <a:rPr lang="en-GB" sz="3000">
                <a:solidFill>
                  <a:schemeClr val="dk1"/>
                </a:solidFill>
              </a:rPr>
              <a:t>Low Self-Heating, 0.08°C in Still Air</a:t>
            </a:r>
          </a:p>
          <a:p>
            <a:pPr lvl="0">
              <a:spcBef>
                <a:spcPts val="0"/>
              </a:spcBef>
              <a:buNone/>
            </a:pPr>
            <a:endParaRPr/>
          </a:p>
        </p:txBody>
      </p:sp>
      <p:sp>
        <p:nvSpPr>
          <p:cNvPr id="305" name="Shape 30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GB" sz="3600" b="1"/>
              <a:t>LM35 Applications</a:t>
            </a:r>
          </a:p>
          <a:p>
            <a:pPr lvl="0">
              <a:spcBef>
                <a:spcPts val="0"/>
              </a:spcBef>
              <a:buNone/>
            </a:pPr>
            <a:endParaRPr/>
          </a:p>
        </p:txBody>
      </p:sp>
      <p:sp>
        <p:nvSpPr>
          <p:cNvPr id="311" name="Shape 311"/>
          <p:cNvSpPr txBox="1">
            <a:spLocks noGrp="1"/>
          </p:cNvSpPr>
          <p:nvPr>
            <p:ph type="body" idx="1"/>
          </p:nvPr>
        </p:nvSpPr>
        <p:spPr>
          <a:xfrm>
            <a:off x="311700" y="1096348"/>
            <a:ext cx="8520599" cy="3796200"/>
          </a:xfrm>
          <a:prstGeom prst="rect">
            <a:avLst/>
          </a:prstGeom>
        </p:spPr>
        <p:txBody>
          <a:bodyPr lIns="91425" tIns="91425" rIns="91425" bIns="91425" anchor="t" anchorCtr="0">
            <a:noAutofit/>
          </a:bodyPr>
          <a:lstStyle/>
          <a:p>
            <a:pPr marL="457200" lvl="0" indent="-419100" rtl="0">
              <a:lnSpc>
                <a:spcPct val="100000"/>
              </a:lnSpc>
              <a:spcBef>
                <a:spcPts val="600"/>
              </a:spcBef>
              <a:spcAft>
                <a:spcPts val="0"/>
              </a:spcAft>
              <a:buClr>
                <a:schemeClr val="dk1"/>
              </a:buClr>
              <a:buSzPct val="100000"/>
            </a:pPr>
            <a:r>
              <a:rPr lang="en-GB" sz="3000">
                <a:solidFill>
                  <a:schemeClr val="dk1"/>
                </a:solidFill>
              </a:rPr>
              <a:t>Power Supplies</a:t>
            </a:r>
          </a:p>
          <a:p>
            <a:pPr lvl="0" rtl="0">
              <a:lnSpc>
                <a:spcPct val="100000"/>
              </a:lnSpc>
              <a:spcBef>
                <a:spcPts val="600"/>
              </a:spcBef>
              <a:spcAft>
                <a:spcPts val="0"/>
              </a:spcAft>
              <a:buNone/>
            </a:pPr>
            <a:endParaRPr sz="3000">
              <a:solidFill>
                <a:schemeClr val="dk1"/>
              </a:solidFill>
            </a:endParaRPr>
          </a:p>
          <a:p>
            <a:pPr marL="457200" lvl="0" indent="-419100" rtl="0">
              <a:lnSpc>
                <a:spcPct val="100000"/>
              </a:lnSpc>
              <a:spcBef>
                <a:spcPts val="600"/>
              </a:spcBef>
              <a:spcAft>
                <a:spcPts val="0"/>
              </a:spcAft>
              <a:buClr>
                <a:schemeClr val="dk1"/>
              </a:buClr>
              <a:buSzPct val="100000"/>
            </a:pPr>
            <a:r>
              <a:rPr lang="en-GB" sz="3000">
                <a:solidFill>
                  <a:schemeClr val="dk1"/>
                </a:solidFill>
              </a:rPr>
              <a:t>Battery Management</a:t>
            </a:r>
          </a:p>
          <a:p>
            <a:pPr lvl="0" rtl="0">
              <a:lnSpc>
                <a:spcPct val="100000"/>
              </a:lnSpc>
              <a:spcBef>
                <a:spcPts val="600"/>
              </a:spcBef>
              <a:spcAft>
                <a:spcPts val="0"/>
              </a:spcAft>
              <a:buNone/>
            </a:pPr>
            <a:endParaRPr sz="3000">
              <a:solidFill>
                <a:schemeClr val="dk1"/>
              </a:solidFill>
            </a:endParaRPr>
          </a:p>
          <a:p>
            <a:pPr marL="457200" lvl="0" indent="-419100" rtl="0">
              <a:lnSpc>
                <a:spcPct val="100000"/>
              </a:lnSpc>
              <a:spcBef>
                <a:spcPts val="600"/>
              </a:spcBef>
              <a:spcAft>
                <a:spcPts val="0"/>
              </a:spcAft>
              <a:buClr>
                <a:schemeClr val="dk1"/>
              </a:buClr>
              <a:buSzPct val="100000"/>
            </a:pPr>
            <a:r>
              <a:rPr lang="en-GB" sz="3000">
                <a:solidFill>
                  <a:schemeClr val="dk1"/>
                </a:solidFill>
              </a:rPr>
              <a:t>HVAC </a:t>
            </a:r>
          </a:p>
          <a:p>
            <a:pPr lvl="0" rtl="0">
              <a:lnSpc>
                <a:spcPct val="100000"/>
              </a:lnSpc>
              <a:spcBef>
                <a:spcPts val="600"/>
              </a:spcBef>
              <a:spcAft>
                <a:spcPts val="0"/>
              </a:spcAft>
              <a:buNone/>
            </a:pPr>
            <a:endParaRPr sz="1400">
              <a:solidFill>
                <a:srgbClr val="545454"/>
              </a:solidFill>
              <a:highlight>
                <a:srgbClr val="FFFFFF"/>
              </a:highlight>
            </a:endParaRPr>
          </a:p>
          <a:p>
            <a:pPr marL="457200" lvl="0" indent="-419100" rtl="0">
              <a:lnSpc>
                <a:spcPct val="100000"/>
              </a:lnSpc>
              <a:spcBef>
                <a:spcPts val="600"/>
              </a:spcBef>
              <a:spcAft>
                <a:spcPts val="0"/>
              </a:spcAft>
              <a:buClr>
                <a:schemeClr val="dk1"/>
              </a:buClr>
              <a:buSzPct val="100000"/>
            </a:pPr>
            <a:r>
              <a:rPr lang="en-GB" sz="3000">
                <a:solidFill>
                  <a:schemeClr val="dk1"/>
                </a:solidFill>
              </a:rPr>
              <a:t>Temperature Sensitive Appliances</a:t>
            </a:r>
          </a:p>
          <a:p>
            <a:pPr lvl="0">
              <a:spcBef>
                <a:spcPts val="0"/>
              </a:spcBef>
              <a:buNone/>
            </a:pPr>
            <a:endParaRPr/>
          </a:p>
        </p:txBody>
      </p:sp>
      <p:sp>
        <p:nvSpPr>
          <p:cNvPr id="312" name="Shape 3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28</a:t>
            </a:fld>
            <a:endParaRPr lang="en-GB"/>
          </a:p>
        </p:txBody>
      </p:sp>
      <p:pic>
        <p:nvPicPr>
          <p:cNvPr id="313" name="Shape 313"/>
          <p:cNvPicPr preferRelativeResize="0"/>
          <p:nvPr/>
        </p:nvPicPr>
        <p:blipFill>
          <a:blip r:embed="rId3">
            <a:alphaModFix/>
          </a:blip>
          <a:stretch>
            <a:fillRect/>
          </a:stretch>
        </p:blipFill>
        <p:spPr>
          <a:xfrm>
            <a:off x="5545912" y="188662"/>
            <a:ext cx="2619375" cy="1743075"/>
          </a:xfrm>
          <a:prstGeom prst="rect">
            <a:avLst/>
          </a:prstGeom>
          <a:noFill/>
          <a:ln>
            <a:noFill/>
          </a:ln>
        </p:spPr>
      </p:pic>
      <p:pic>
        <p:nvPicPr>
          <p:cNvPr id="314" name="Shape 314"/>
          <p:cNvPicPr preferRelativeResize="0"/>
          <p:nvPr/>
        </p:nvPicPr>
        <p:blipFill>
          <a:blip r:embed="rId4">
            <a:alphaModFix/>
          </a:blip>
          <a:stretch>
            <a:fillRect/>
          </a:stretch>
        </p:blipFill>
        <p:spPr>
          <a:xfrm>
            <a:off x="6279600" y="2046300"/>
            <a:ext cx="2552700" cy="1790700"/>
          </a:xfrm>
          <a:prstGeom prst="rect">
            <a:avLst/>
          </a:prstGeom>
          <a:noFill/>
          <a:ln>
            <a:noFill/>
          </a:ln>
        </p:spPr>
      </p:pic>
      <p:pic>
        <p:nvPicPr>
          <p:cNvPr id="315" name="Shape 315"/>
          <p:cNvPicPr preferRelativeResize="0"/>
          <p:nvPr/>
        </p:nvPicPr>
        <p:blipFill>
          <a:blip r:embed="rId5">
            <a:alphaModFix/>
          </a:blip>
          <a:stretch>
            <a:fillRect/>
          </a:stretch>
        </p:blipFill>
        <p:spPr>
          <a:xfrm>
            <a:off x="2361125" y="2835050"/>
            <a:ext cx="3521825" cy="1409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311700" y="183075"/>
            <a:ext cx="8520599" cy="393600"/>
          </a:xfrm>
          <a:prstGeom prst="rect">
            <a:avLst/>
          </a:prstGeom>
        </p:spPr>
        <p:txBody>
          <a:bodyPr lIns="91425" tIns="91425" rIns="91425" bIns="91425" anchor="t" anchorCtr="0">
            <a:noAutofit/>
          </a:bodyPr>
          <a:lstStyle/>
          <a:p>
            <a:pPr lvl="0">
              <a:spcBef>
                <a:spcPts val="0"/>
              </a:spcBef>
              <a:buNone/>
            </a:pPr>
            <a:r>
              <a:rPr lang="en-GB"/>
              <a:t>LM35 Analog Temperature Sensor Connections</a:t>
            </a:r>
          </a:p>
        </p:txBody>
      </p:sp>
      <p:sp>
        <p:nvSpPr>
          <p:cNvPr id="321" name="Shape 32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pic>
        <p:nvPicPr>
          <p:cNvPr id="322" name="Shape 322" descr="http://cdn.instructables.com/FDW/WCKV/HKBG733D/FDWWCKVHKBG733D.MEDIUM.jpg">
            <a:hlinkClick r:id="rId3"/>
          </p:cNvPr>
          <p:cNvPicPr preferRelativeResize="0"/>
          <p:nvPr/>
        </p:nvPicPr>
        <p:blipFill rotWithShape="1">
          <a:blip r:embed="rId4">
            <a:alphaModFix/>
          </a:blip>
          <a:srcRect t="4589"/>
          <a:stretch/>
        </p:blipFill>
        <p:spPr>
          <a:xfrm>
            <a:off x="1619250" y="1032574"/>
            <a:ext cx="5905500" cy="4024249"/>
          </a:xfrm>
          <a:prstGeom prst="rect">
            <a:avLst/>
          </a:prstGeom>
          <a:noFill/>
          <a:ln>
            <a:noFill/>
          </a:ln>
        </p:spPr>
      </p:pic>
      <p:sp>
        <p:nvSpPr>
          <p:cNvPr id="323" name="Shape 32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29</a:t>
            </a:fld>
            <a:endParaRPr lang="en-GB"/>
          </a:p>
        </p:txBody>
      </p:sp>
      <p:sp>
        <p:nvSpPr>
          <p:cNvPr id="324" name="Shape 324"/>
          <p:cNvSpPr txBox="1"/>
          <p:nvPr/>
        </p:nvSpPr>
        <p:spPr>
          <a:xfrm>
            <a:off x="1049250" y="652775"/>
            <a:ext cx="7045500" cy="265800"/>
          </a:xfrm>
          <a:prstGeom prst="rect">
            <a:avLst/>
          </a:prstGeom>
          <a:noFill/>
          <a:ln>
            <a:noFill/>
          </a:ln>
        </p:spPr>
        <p:txBody>
          <a:bodyPr lIns="91425" tIns="91425" rIns="91425" bIns="91425" anchor="t" anchorCtr="0">
            <a:noAutofit/>
          </a:bodyPr>
          <a:lstStyle/>
          <a:p>
            <a:pPr lvl="0" algn="ctr">
              <a:spcBef>
                <a:spcPts val="0"/>
              </a:spcBef>
              <a:buNone/>
            </a:pPr>
            <a:r>
              <a:rPr lang="en-GB"/>
              <a:t>Always connect LM35 on Arduino Board directly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0"/>
            <a:ext cx="8520600" cy="572700"/>
          </a:xfrm>
          <a:prstGeom prst="rect">
            <a:avLst/>
          </a:prstGeom>
        </p:spPr>
        <p:txBody>
          <a:bodyPr lIns="91425" tIns="91425" rIns="91425" bIns="91425" anchor="t" anchorCtr="0">
            <a:noAutofit/>
          </a:bodyPr>
          <a:lstStyle/>
          <a:p>
            <a:pPr lvl="0">
              <a:spcBef>
                <a:spcPts val="0"/>
              </a:spcBef>
              <a:buNone/>
            </a:pPr>
            <a:r>
              <a:rPr lang="en-GB"/>
              <a:t>What is IoT?</a:t>
            </a:r>
          </a:p>
        </p:txBody>
      </p:sp>
      <p:sp>
        <p:nvSpPr>
          <p:cNvPr id="101" name="Shape 101"/>
          <p:cNvSpPr txBox="1">
            <a:spLocks noGrp="1"/>
          </p:cNvSpPr>
          <p:nvPr>
            <p:ph type="body" idx="1"/>
          </p:nvPr>
        </p:nvSpPr>
        <p:spPr>
          <a:xfrm>
            <a:off x="106925" y="513275"/>
            <a:ext cx="8961000" cy="4543500"/>
          </a:xfrm>
          <a:prstGeom prst="rect">
            <a:avLst/>
          </a:prstGeom>
        </p:spPr>
        <p:txBody>
          <a:bodyPr lIns="91425" tIns="91425" rIns="91425" bIns="91425" anchor="t" anchorCtr="0">
            <a:noAutofit/>
          </a:bodyPr>
          <a:lstStyle/>
          <a:p>
            <a:pPr marL="457200" lvl="0" indent="-355600" algn="just" rtl="0">
              <a:lnSpc>
                <a:spcPct val="150000"/>
              </a:lnSpc>
              <a:spcBef>
                <a:spcPts val="0"/>
              </a:spcBef>
              <a:buClr>
                <a:srgbClr val="000000"/>
              </a:buClr>
              <a:buSzPct val="100000"/>
            </a:pPr>
            <a:r>
              <a:rPr lang="en-GB" sz="2000">
                <a:solidFill>
                  <a:srgbClr val="252525"/>
                </a:solidFill>
                <a:highlight>
                  <a:srgbClr val="FFFFFF"/>
                </a:highlight>
              </a:rPr>
              <a:t>The </a:t>
            </a:r>
            <a:r>
              <a:rPr lang="en-GB" sz="2000" b="1">
                <a:solidFill>
                  <a:srgbClr val="252525"/>
                </a:solidFill>
                <a:highlight>
                  <a:srgbClr val="FFFFFF"/>
                </a:highlight>
              </a:rPr>
              <a:t>Internet of Things</a:t>
            </a:r>
            <a:r>
              <a:rPr lang="en-GB" sz="2000">
                <a:solidFill>
                  <a:srgbClr val="252525"/>
                </a:solidFill>
                <a:highlight>
                  <a:srgbClr val="FFFFFF"/>
                </a:highlight>
              </a:rPr>
              <a:t> (</a:t>
            </a:r>
            <a:r>
              <a:rPr lang="en-GB" sz="2000" b="1">
                <a:solidFill>
                  <a:srgbClr val="252525"/>
                </a:solidFill>
                <a:highlight>
                  <a:srgbClr val="FFFFFF"/>
                </a:highlight>
              </a:rPr>
              <a:t>IoT</a:t>
            </a:r>
            <a:r>
              <a:rPr lang="en-GB" sz="2000">
                <a:solidFill>
                  <a:srgbClr val="252525"/>
                </a:solidFill>
                <a:highlight>
                  <a:srgbClr val="FFFFFF"/>
                </a:highlight>
              </a:rPr>
              <a:t>) is the network of physical objects—</a:t>
            </a:r>
            <a:r>
              <a:rPr lang="en-GB" sz="2000" b="1">
                <a:solidFill>
                  <a:srgbClr val="252525"/>
                </a:solidFill>
                <a:highlight>
                  <a:srgbClr val="FFFFFF"/>
                </a:highlight>
              </a:rPr>
              <a:t>devices</a:t>
            </a:r>
            <a:r>
              <a:rPr lang="en-GB" sz="2000">
                <a:solidFill>
                  <a:srgbClr val="252525"/>
                </a:solidFill>
                <a:highlight>
                  <a:srgbClr val="FFFFFF"/>
                </a:highlight>
              </a:rPr>
              <a:t>, </a:t>
            </a:r>
            <a:r>
              <a:rPr lang="en-GB" sz="2000" b="1">
                <a:solidFill>
                  <a:srgbClr val="252525"/>
                </a:solidFill>
                <a:highlight>
                  <a:srgbClr val="FFFFFF"/>
                </a:highlight>
              </a:rPr>
              <a:t>vehicles</a:t>
            </a:r>
            <a:r>
              <a:rPr lang="en-GB" sz="2000">
                <a:solidFill>
                  <a:srgbClr val="252525"/>
                </a:solidFill>
                <a:highlight>
                  <a:srgbClr val="FFFFFF"/>
                </a:highlight>
              </a:rPr>
              <a:t>, </a:t>
            </a:r>
            <a:r>
              <a:rPr lang="en-GB" sz="2000" b="1">
                <a:solidFill>
                  <a:srgbClr val="252525"/>
                </a:solidFill>
                <a:highlight>
                  <a:srgbClr val="FFFFFF"/>
                </a:highlight>
              </a:rPr>
              <a:t>buildings</a:t>
            </a:r>
            <a:r>
              <a:rPr lang="en-GB" sz="2000">
                <a:solidFill>
                  <a:srgbClr val="252525"/>
                </a:solidFill>
                <a:highlight>
                  <a:srgbClr val="FFFFFF"/>
                </a:highlight>
              </a:rPr>
              <a:t> and other items—embedded with electronics,software, sensors, and network connectivity that </a:t>
            </a:r>
            <a:r>
              <a:rPr lang="en-GB" sz="2000" b="1">
                <a:solidFill>
                  <a:srgbClr val="252525"/>
                </a:solidFill>
                <a:highlight>
                  <a:srgbClr val="FFFFFF"/>
                </a:highlight>
              </a:rPr>
              <a:t>enables</a:t>
            </a:r>
            <a:r>
              <a:rPr lang="en-GB" sz="2000">
                <a:solidFill>
                  <a:srgbClr val="252525"/>
                </a:solidFill>
                <a:highlight>
                  <a:srgbClr val="FFFFFF"/>
                </a:highlight>
              </a:rPr>
              <a:t> these objects to collect and exchange data</a:t>
            </a:r>
          </a:p>
          <a:p>
            <a:pPr marL="457200" lvl="0" indent="-355600" algn="just" rtl="0">
              <a:lnSpc>
                <a:spcPct val="150000"/>
              </a:lnSpc>
              <a:spcBef>
                <a:spcPts val="0"/>
              </a:spcBef>
              <a:buClr>
                <a:srgbClr val="252525"/>
              </a:buClr>
              <a:buSzPct val="100000"/>
            </a:pPr>
            <a:r>
              <a:rPr lang="en-GB" sz="2000">
                <a:solidFill>
                  <a:srgbClr val="252525"/>
                </a:solidFill>
                <a:highlight>
                  <a:srgbClr val="FFFFFF"/>
                </a:highlight>
              </a:rPr>
              <a:t>IoT allows objects to be </a:t>
            </a:r>
            <a:r>
              <a:rPr lang="en-GB" sz="2000" b="1">
                <a:solidFill>
                  <a:srgbClr val="252525"/>
                </a:solidFill>
                <a:highlight>
                  <a:srgbClr val="FFFFFF"/>
                </a:highlight>
              </a:rPr>
              <a:t>sensed</a:t>
            </a:r>
            <a:r>
              <a:rPr lang="en-GB" sz="2000">
                <a:solidFill>
                  <a:srgbClr val="252525"/>
                </a:solidFill>
                <a:highlight>
                  <a:srgbClr val="FFFFFF"/>
                </a:highlight>
              </a:rPr>
              <a:t> and </a:t>
            </a:r>
            <a:r>
              <a:rPr lang="en-GB" sz="2000" b="1">
                <a:solidFill>
                  <a:srgbClr val="252525"/>
                </a:solidFill>
                <a:highlight>
                  <a:srgbClr val="FFFFFF"/>
                </a:highlight>
              </a:rPr>
              <a:t>controlled remotely</a:t>
            </a:r>
            <a:r>
              <a:rPr lang="en-GB" sz="2000">
                <a:solidFill>
                  <a:srgbClr val="252525"/>
                </a:solidFill>
                <a:highlight>
                  <a:srgbClr val="FFFFFF"/>
                </a:highlight>
              </a:rPr>
              <a:t> across </a:t>
            </a:r>
            <a:r>
              <a:rPr lang="en-GB" sz="2000" b="1">
                <a:solidFill>
                  <a:srgbClr val="252525"/>
                </a:solidFill>
                <a:highlight>
                  <a:srgbClr val="FFFFFF"/>
                </a:highlight>
              </a:rPr>
              <a:t>existing network infrastructure</a:t>
            </a:r>
            <a:r>
              <a:rPr lang="en-GB" sz="2000">
                <a:solidFill>
                  <a:srgbClr val="252525"/>
                </a:solidFill>
                <a:highlight>
                  <a:srgbClr val="FFFFFF"/>
                </a:highlight>
              </a:rPr>
              <a:t>, creating opportunities for more direct integration of the physical world into computer-based systems, and resulting in improved </a:t>
            </a:r>
            <a:r>
              <a:rPr lang="en-GB" sz="2000" b="1">
                <a:solidFill>
                  <a:srgbClr val="252525"/>
                </a:solidFill>
                <a:highlight>
                  <a:srgbClr val="FFFFFF"/>
                </a:highlight>
              </a:rPr>
              <a:t>efficiency</a:t>
            </a:r>
            <a:r>
              <a:rPr lang="en-GB" sz="2000">
                <a:solidFill>
                  <a:srgbClr val="252525"/>
                </a:solidFill>
                <a:highlight>
                  <a:srgbClr val="FFFFFF"/>
                </a:highlight>
              </a:rPr>
              <a:t>, </a:t>
            </a:r>
            <a:r>
              <a:rPr lang="en-GB" sz="2000" b="1">
                <a:solidFill>
                  <a:srgbClr val="252525"/>
                </a:solidFill>
                <a:highlight>
                  <a:srgbClr val="FFFFFF"/>
                </a:highlight>
              </a:rPr>
              <a:t>accuracy</a:t>
            </a:r>
            <a:r>
              <a:rPr lang="en-GB" sz="2000">
                <a:solidFill>
                  <a:srgbClr val="252525"/>
                </a:solidFill>
                <a:highlight>
                  <a:srgbClr val="FFFFFF"/>
                </a:highlight>
              </a:rPr>
              <a:t> and </a:t>
            </a:r>
            <a:r>
              <a:rPr lang="en-GB" sz="2000" b="1">
                <a:solidFill>
                  <a:srgbClr val="252525"/>
                </a:solidFill>
                <a:highlight>
                  <a:srgbClr val="FFFFFF"/>
                </a:highlight>
              </a:rPr>
              <a:t>economic benefit</a:t>
            </a:r>
          </a:p>
          <a:p>
            <a:pPr marL="457200" lvl="0" indent="-355600" algn="just">
              <a:lnSpc>
                <a:spcPct val="150000"/>
              </a:lnSpc>
              <a:spcBef>
                <a:spcPts val="0"/>
              </a:spcBef>
              <a:buClr>
                <a:srgbClr val="000000"/>
              </a:buClr>
              <a:buSzPct val="100000"/>
            </a:pPr>
            <a:r>
              <a:rPr lang="en-GB" sz="2000">
                <a:solidFill>
                  <a:srgbClr val="000000"/>
                </a:solidFill>
                <a:highlight>
                  <a:srgbClr val="FFFFFF"/>
                </a:highlight>
              </a:rPr>
              <a:t>The daily operation of </a:t>
            </a:r>
            <a:r>
              <a:rPr lang="en-GB" sz="2000" b="1">
                <a:solidFill>
                  <a:srgbClr val="000000"/>
                </a:solidFill>
                <a:highlight>
                  <a:srgbClr val="FFFFFF"/>
                </a:highlight>
              </a:rPr>
              <a:t>IoT system</a:t>
            </a:r>
            <a:r>
              <a:rPr lang="en-GB" sz="2000">
                <a:solidFill>
                  <a:srgbClr val="000000"/>
                </a:solidFill>
                <a:highlight>
                  <a:srgbClr val="FFFFFF"/>
                </a:highlight>
              </a:rPr>
              <a:t> requires that we collect </a:t>
            </a:r>
            <a:r>
              <a:rPr lang="en-GB" sz="2000" b="1">
                <a:solidFill>
                  <a:srgbClr val="000000"/>
                </a:solidFill>
                <a:highlight>
                  <a:srgbClr val="FFFFFF"/>
                </a:highlight>
              </a:rPr>
              <a:t>right information</a:t>
            </a:r>
            <a:r>
              <a:rPr lang="en-GB" sz="2000">
                <a:solidFill>
                  <a:srgbClr val="000000"/>
                </a:solidFill>
                <a:highlight>
                  <a:srgbClr val="FFFFFF"/>
                </a:highlight>
              </a:rPr>
              <a:t> about </a:t>
            </a:r>
            <a:r>
              <a:rPr lang="en-GB" sz="2000" b="1">
                <a:solidFill>
                  <a:srgbClr val="000000"/>
                </a:solidFill>
                <a:highlight>
                  <a:srgbClr val="FFFFFF"/>
                </a:highlight>
              </a:rPr>
              <a:t>what’s going on</a:t>
            </a:r>
            <a:r>
              <a:rPr lang="en-GB" sz="2000">
                <a:solidFill>
                  <a:srgbClr val="000000"/>
                </a:solidFill>
                <a:highlight>
                  <a:srgbClr val="FFFFFF"/>
                </a:highlight>
              </a:rPr>
              <a:t>.</a:t>
            </a:r>
          </a:p>
        </p:txBody>
      </p:sp>
      <p:sp>
        <p:nvSpPr>
          <p:cNvPr id="102" name="Shape 10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146325" y="45025"/>
            <a:ext cx="8874900" cy="50118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78571"/>
              <a:buFont typeface="Arial"/>
              <a:buNone/>
            </a:pPr>
            <a:r>
              <a:rPr lang="en-GB" sz="1400" b="1">
                <a:solidFill>
                  <a:srgbClr val="000000"/>
                </a:solidFill>
              </a:rPr>
              <a:t>const int groundpin = A0;</a:t>
            </a:r>
          </a:p>
          <a:p>
            <a:pPr lvl="0" rtl="0">
              <a:lnSpc>
                <a:spcPct val="100000"/>
              </a:lnSpc>
              <a:spcBef>
                <a:spcPts val="0"/>
              </a:spcBef>
              <a:spcAft>
                <a:spcPts val="0"/>
              </a:spcAft>
              <a:buClr>
                <a:schemeClr val="dk1"/>
              </a:buClr>
              <a:buSzPct val="78571"/>
              <a:buFont typeface="Arial"/>
              <a:buNone/>
            </a:pPr>
            <a:r>
              <a:rPr lang="en-GB" sz="1400" b="1">
                <a:solidFill>
                  <a:srgbClr val="000000"/>
                </a:solidFill>
              </a:rPr>
              <a:t>const int powerpin = A2;</a:t>
            </a:r>
          </a:p>
          <a:p>
            <a:pPr lvl="0" rtl="0">
              <a:lnSpc>
                <a:spcPct val="100000"/>
              </a:lnSpc>
              <a:spcBef>
                <a:spcPts val="0"/>
              </a:spcBef>
              <a:spcAft>
                <a:spcPts val="0"/>
              </a:spcAft>
              <a:buClr>
                <a:schemeClr val="dk1"/>
              </a:buClr>
              <a:buSzPct val="78571"/>
              <a:buFont typeface="Arial"/>
              <a:buNone/>
            </a:pPr>
            <a:r>
              <a:rPr lang="en-GB" sz="1400" b="1">
                <a:solidFill>
                  <a:srgbClr val="000000"/>
                </a:solidFill>
              </a:rPr>
              <a:t>int tempPin = A1;</a:t>
            </a:r>
          </a:p>
          <a:p>
            <a:pPr lvl="0" rtl="0">
              <a:lnSpc>
                <a:spcPct val="100000"/>
              </a:lnSpc>
              <a:spcBef>
                <a:spcPts val="0"/>
              </a:spcBef>
              <a:spcAft>
                <a:spcPts val="0"/>
              </a:spcAft>
              <a:buClr>
                <a:schemeClr val="dk1"/>
              </a:buClr>
              <a:buSzPct val="78571"/>
              <a:buFont typeface="Arial"/>
              <a:buNone/>
            </a:pPr>
            <a:endParaRPr sz="1400" b="1">
              <a:solidFill>
                <a:srgbClr val="000000"/>
              </a:solidFill>
            </a:endParaRPr>
          </a:p>
          <a:p>
            <a:pPr lvl="0" rtl="0">
              <a:lnSpc>
                <a:spcPct val="100000"/>
              </a:lnSpc>
              <a:spcBef>
                <a:spcPts val="0"/>
              </a:spcBef>
              <a:spcAft>
                <a:spcPts val="0"/>
              </a:spcAft>
              <a:buClr>
                <a:schemeClr val="dk1"/>
              </a:buClr>
              <a:buSzPct val="78571"/>
              <a:buFont typeface="Arial"/>
              <a:buNone/>
            </a:pPr>
            <a:r>
              <a:rPr lang="en-GB" sz="1400" b="1">
                <a:solidFill>
                  <a:srgbClr val="000000"/>
                </a:solidFill>
              </a:rPr>
              <a:t>float tempC;</a:t>
            </a:r>
          </a:p>
          <a:p>
            <a:pPr lvl="0" rtl="0">
              <a:lnSpc>
                <a:spcPct val="100000"/>
              </a:lnSpc>
              <a:spcBef>
                <a:spcPts val="0"/>
              </a:spcBef>
              <a:spcAft>
                <a:spcPts val="0"/>
              </a:spcAft>
              <a:buClr>
                <a:schemeClr val="dk1"/>
              </a:buClr>
              <a:buSzPct val="78571"/>
              <a:buFont typeface="Arial"/>
              <a:buNone/>
            </a:pPr>
            <a:r>
              <a:rPr lang="en-GB" sz="1400" b="1">
                <a:solidFill>
                  <a:srgbClr val="000000"/>
                </a:solidFill>
              </a:rPr>
              <a:t>float reading;</a:t>
            </a:r>
          </a:p>
          <a:p>
            <a:pPr lvl="0" rtl="0">
              <a:lnSpc>
                <a:spcPct val="100000"/>
              </a:lnSpc>
              <a:spcBef>
                <a:spcPts val="0"/>
              </a:spcBef>
              <a:spcAft>
                <a:spcPts val="0"/>
              </a:spcAft>
              <a:buClr>
                <a:schemeClr val="dk1"/>
              </a:buClr>
              <a:buSzPct val="78571"/>
              <a:buFont typeface="Arial"/>
              <a:buNone/>
            </a:pPr>
            <a:endParaRPr sz="1400" b="1">
              <a:solidFill>
                <a:srgbClr val="000000"/>
              </a:solidFill>
            </a:endParaRPr>
          </a:p>
          <a:p>
            <a:pPr lvl="0" rtl="0">
              <a:lnSpc>
                <a:spcPct val="100000"/>
              </a:lnSpc>
              <a:spcBef>
                <a:spcPts val="0"/>
              </a:spcBef>
              <a:spcAft>
                <a:spcPts val="0"/>
              </a:spcAft>
              <a:buClr>
                <a:schemeClr val="dk1"/>
              </a:buClr>
              <a:buSzPct val="78571"/>
              <a:buFont typeface="Arial"/>
              <a:buNone/>
            </a:pPr>
            <a:r>
              <a:rPr lang="en-GB" sz="1400" b="1">
                <a:solidFill>
                  <a:srgbClr val="000000"/>
                </a:solidFill>
              </a:rPr>
              <a:t>void setup() {</a:t>
            </a:r>
          </a:p>
          <a:p>
            <a:pPr lvl="0" rtl="0">
              <a:lnSpc>
                <a:spcPct val="100000"/>
              </a:lnSpc>
              <a:spcBef>
                <a:spcPts val="0"/>
              </a:spcBef>
              <a:spcAft>
                <a:spcPts val="0"/>
              </a:spcAft>
              <a:buClr>
                <a:schemeClr val="dk1"/>
              </a:buClr>
              <a:buSzPct val="78571"/>
              <a:buFont typeface="Arial"/>
              <a:buNone/>
            </a:pPr>
            <a:r>
              <a:rPr lang="en-GB" sz="1400" b="1">
                <a:solidFill>
                  <a:srgbClr val="000000"/>
                </a:solidFill>
              </a:rPr>
              <a:t>  Serial.begin(9600);</a:t>
            </a:r>
          </a:p>
          <a:p>
            <a:pPr lvl="0" rtl="0">
              <a:lnSpc>
                <a:spcPct val="100000"/>
              </a:lnSpc>
              <a:spcBef>
                <a:spcPts val="0"/>
              </a:spcBef>
              <a:spcAft>
                <a:spcPts val="0"/>
              </a:spcAft>
              <a:buClr>
                <a:schemeClr val="dk1"/>
              </a:buClr>
              <a:buSzPct val="78571"/>
              <a:buFont typeface="Arial"/>
              <a:buNone/>
            </a:pPr>
            <a:r>
              <a:rPr lang="en-GB" sz="1400" b="1">
                <a:solidFill>
                  <a:srgbClr val="000000"/>
                </a:solidFill>
              </a:rPr>
              <a:t>  pinMode(groundpin, OUTPUT);</a:t>
            </a:r>
          </a:p>
          <a:p>
            <a:pPr lvl="0" rtl="0">
              <a:lnSpc>
                <a:spcPct val="100000"/>
              </a:lnSpc>
              <a:spcBef>
                <a:spcPts val="0"/>
              </a:spcBef>
              <a:spcAft>
                <a:spcPts val="0"/>
              </a:spcAft>
              <a:buClr>
                <a:schemeClr val="dk1"/>
              </a:buClr>
              <a:buSzPct val="78571"/>
              <a:buFont typeface="Arial"/>
              <a:buNone/>
            </a:pPr>
            <a:r>
              <a:rPr lang="en-GB" sz="1400" b="1">
                <a:solidFill>
                  <a:srgbClr val="000000"/>
                </a:solidFill>
              </a:rPr>
              <a:t>  pinMode(powerpin, OUTPUT);</a:t>
            </a:r>
          </a:p>
          <a:p>
            <a:pPr lvl="0" rtl="0">
              <a:lnSpc>
                <a:spcPct val="100000"/>
              </a:lnSpc>
              <a:spcBef>
                <a:spcPts val="0"/>
              </a:spcBef>
              <a:spcAft>
                <a:spcPts val="0"/>
              </a:spcAft>
              <a:buClr>
                <a:schemeClr val="dk1"/>
              </a:buClr>
              <a:buSzPct val="78571"/>
              <a:buFont typeface="Arial"/>
              <a:buNone/>
            </a:pPr>
            <a:r>
              <a:rPr lang="en-GB" sz="1400" b="1">
                <a:solidFill>
                  <a:srgbClr val="000000"/>
                </a:solidFill>
              </a:rPr>
              <a:t>  digitalWrite(groundpin, LOW);</a:t>
            </a:r>
          </a:p>
          <a:p>
            <a:pPr lvl="0" rtl="0">
              <a:lnSpc>
                <a:spcPct val="100000"/>
              </a:lnSpc>
              <a:spcBef>
                <a:spcPts val="0"/>
              </a:spcBef>
              <a:spcAft>
                <a:spcPts val="0"/>
              </a:spcAft>
              <a:buClr>
                <a:schemeClr val="dk1"/>
              </a:buClr>
              <a:buSzPct val="78571"/>
              <a:buFont typeface="Arial"/>
              <a:buNone/>
            </a:pPr>
            <a:r>
              <a:rPr lang="en-GB" sz="1400" b="1">
                <a:solidFill>
                  <a:srgbClr val="000000"/>
                </a:solidFill>
              </a:rPr>
              <a:t>  digitalWrite(powerpin, HIGH);</a:t>
            </a:r>
          </a:p>
          <a:p>
            <a:pPr lvl="0" rtl="0">
              <a:lnSpc>
                <a:spcPct val="100000"/>
              </a:lnSpc>
              <a:spcBef>
                <a:spcPts val="0"/>
              </a:spcBef>
              <a:spcAft>
                <a:spcPts val="0"/>
              </a:spcAft>
              <a:buClr>
                <a:schemeClr val="dk1"/>
              </a:buClr>
              <a:buSzPct val="78571"/>
              <a:buFont typeface="Arial"/>
              <a:buNone/>
            </a:pPr>
            <a:r>
              <a:rPr lang="en-GB" sz="1400" b="1">
                <a:solidFill>
                  <a:srgbClr val="000000"/>
                </a:solidFill>
              </a:rPr>
              <a:t>  analogReference(INTERNAL);</a:t>
            </a:r>
          </a:p>
          <a:p>
            <a:pPr lvl="0" rtl="0">
              <a:lnSpc>
                <a:spcPct val="100000"/>
              </a:lnSpc>
              <a:spcBef>
                <a:spcPts val="0"/>
              </a:spcBef>
              <a:spcAft>
                <a:spcPts val="0"/>
              </a:spcAft>
              <a:buClr>
                <a:schemeClr val="dk1"/>
              </a:buClr>
              <a:buSzPct val="78571"/>
              <a:buFont typeface="Arial"/>
              <a:buNone/>
            </a:pPr>
            <a:r>
              <a:rPr lang="en-GB" sz="1400" b="1">
                <a:solidFill>
                  <a:srgbClr val="000000"/>
                </a:solidFill>
              </a:rPr>
              <a:t>}</a:t>
            </a:r>
          </a:p>
          <a:p>
            <a:pPr lvl="0" rtl="0">
              <a:lnSpc>
                <a:spcPct val="100000"/>
              </a:lnSpc>
              <a:spcBef>
                <a:spcPts val="0"/>
              </a:spcBef>
              <a:spcAft>
                <a:spcPts val="0"/>
              </a:spcAft>
              <a:buClr>
                <a:schemeClr val="dk1"/>
              </a:buClr>
              <a:buSzPct val="78571"/>
              <a:buFont typeface="Arial"/>
              <a:buNone/>
            </a:pPr>
            <a:endParaRPr sz="1400" b="1">
              <a:solidFill>
                <a:srgbClr val="000000"/>
              </a:solidFill>
            </a:endParaRPr>
          </a:p>
          <a:p>
            <a:pPr lvl="0" rtl="0">
              <a:lnSpc>
                <a:spcPct val="100000"/>
              </a:lnSpc>
              <a:spcBef>
                <a:spcPts val="0"/>
              </a:spcBef>
              <a:spcAft>
                <a:spcPts val="0"/>
              </a:spcAft>
              <a:buClr>
                <a:schemeClr val="dk1"/>
              </a:buClr>
              <a:buSzPct val="78571"/>
              <a:buFont typeface="Arial"/>
              <a:buNone/>
            </a:pPr>
            <a:r>
              <a:rPr lang="en-GB" sz="1400" b="1">
                <a:solidFill>
                  <a:srgbClr val="000000"/>
                </a:solidFill>
              </a:rPr>
              <a:t>void loop() {</a:t>
            </a:r>
          </a:p>
          <a:p>
            <a:pPr lvl="0" rtl="0">
              <a:lnSpc>
                <a:spcPct val="100000"/>
              </a:lnSpc>
              <a:spcBef>
                <a:spcPts val="0"/>
              </a:spcBef>
              <a:spcAft>
                <a:spcPts val="0"/>
              </a:spcAft>
              <a:buClr>
                <a:schemeClr val="dk1"/>
              </a:buClr>
              <a:buSzPct val="78571"/>
              <a:buFont typeface="Arial"/>
              <a:buNone/>
            </a:pPr>
            <a:r>
              <a:rPr lang="en-GB" sz="1400" b="1">
                <a:solidFill>
                  <a:srgbClr val="000000"/>
                </a:solidFill>
              </a:rPr>
              <a:t>  reading = analogRead(tempPin);</a:t>
            </a:r>
          </a:p>
          <a:p>
            <a:pPr lvl="0" rtl="0">
              <a:lnSpc>
                <a:spcPct val="100000"/>
              </a:lnSpc>
              <a:spcBef>
                <a:spcPts val="0"/>
              </a:spcBef>
              <a:spcAft>
                <a:spcPts val="0"/>
              </a:spcAft>
              <a:buClr>
                <a:schemeClr val="dk1"/>
              </a:buClr>
              <a:buSzPct val="78571"/>
              <a:buFont typeface="Arial"/>
              <a:buNone/>
            </a:pPr>
            <a:r>
              <a:rPr lang="en-GB" sz="1400" b="1">
                <a:solidFill>
                  <a:srgbClr val="000000"/>
                </a:solidFill>
              </a:rPr>
              <a:t>  tempC = reading / 9.31;</a:t>
            </a:r>
          </a:p>
          <a:p>
            <a:pPr lvl="0" rtl="0">
              <a:lnSpc>
                <a:spcPct val="100000"/>
              </a:lnSpc>
              <a:spcBef>
                <a:spcPts val="0"/>
              </a:spcBef>
              <a:spcAft>
                <a:spcPts val="0"/>
              </a:spcAft>
              <a:buClr>
                <a:schemeClr val="dk1"/>
              </a:buClr>
              <a:buSzPct val="78571"/>
              <a:buFont typeface="Arial"/>
              <a:buNone/>
            </a:pPr>
            <a:r>
              <a:rPr lang="en-GB" sz="1400" b="1">
                <a:solidFill>
                  <a:srgbClr val="000000"/>
                </a:solidFill>
              </a:rPr>
              <a:t>  Serial.print("Temperature: ");</a:t>
            </a:r>
          </a:p>
          <a:p>
            <a:pPr lvl="0" rtl="0">
              <a:lnSpc>
                <a:spcPct val="100000"/>
              </a:lnSpc>
              <a:spcBef>
                <a:spcPts val="0"/>
              </a:spcBef>
              <a:spcAft>
                <a:spcPts val="0"/>
              </a:spcAft>
              <a:buClr>
                <a:schemeClr val="dk1"/>
              </a:buClr>
              <a:buSzPct val="78571"/>
              <a:buFont typeface="Arial"/>
              <a:buNone/>
            </a:pPr>
            <a:r>
              <a:rPr lang="en-GB" sz="1400" b="1">
                <a:solidFill>
                  <a:srgbClr val="000000"/>
                </a:solidFill>
              </a:rPr>
              <a:t>  Serial.println(tempC);</a:t>
            </a:r>
          </a:p>
          <a:p>
            <a:pPr lvl="0" rtl="0">
              <a:lnSpc>
                <a:spcPct val="100000"/>
              </a:lnSpc>
              <a:spcBef>
                <a:spcPts val="0"/>
              </a:spcBef>
              <a:spcAft>
                <a:spcPts val="0"/>
              </a:spcAft>
              <a:buClr>
                <a:schemeClr val="dk1"/>
              </a:buClr>
              <a:buSzPct val="78571"/>
              <a:buFont typeface="Arial"/>
              <a:buNone/>
            </a:pPr>
            <a:r>
              <a:rPr lang="en-GB" sz="1400" b="1">
                <a:solidFill>
                  <a:srgbClr val="000000"/>
                </a:solidFill>
              </a:rPr>
              <a:t>  delay(1000);</a:t>
            </a:r>
          </a:p>
          <a:p>
            <a:pPr lvl="0" rtl="0">
              <a:lnSpc>
                <a:spcPct val="100000"/>
              </a:lnSpc>
              <a:spcBef>
                <a:spcPts val="0"/>
              </a:spcBef>
              <a:spcAft>
                <a:spcPts val="0"/>
              </a:spcAft>
              <a:buClr>
                <a:schemeClr val="dk1"/>
              </a:buClr>
              <a:buSzPct val="78571"/>
              <a:buFont typeface="Arial"/>
              <a:buNone/>
            </a:pPr>
            <a:r>
              <a:rPr lang="en-GB" sz="1400" b="1">
                <a:solidFill>
                  <a:srgbClr val="000000"/>
                </a:solidFill>
              </a:rPr>
              <a:t>  }</a:t>
            </a:r>
          </a:p>
          <a:p>
            <a:pPr lvl="0">
              <a:lnSpc>
                <a:spcPct val="100000"/>
              </a:lnSpc>
              <a:spcBef>
                <a:spcPts val="0"/>
              </a:spcBef>
              <a:spcAft>
                <a:spcPts val="0"/>
              </a:spcAft>
              <a:buClr>
                <a:schemeClr val="dk1"/>
              </a:buClr>
              <a:buSzPct val="78571"/>
              <a:buFont typeface="Arial"/>
              <a:buNone/>
            </a:pPr>
            <a:endParaRPr sz="1400" b="1">
              <a:solidFill>
                <a:srgbClr val="000000"/>
              </a:solidFill>
            </a:endParaRPr>
          </a:p>
        </p:txBody>
      </p:sp>
      <p:sp>
        <p:nvSpPr>
          <p:cNvPr id="330" name="Shape 33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30</a:t>
            </a:fld>
            <a:endParaRPr lang="en-GB"/>
          </a:p>
        </p:txBody>
      </p:sp>
      <p:sp>
        <p:nvSpPr>
          <p:cNvPr id="331" name="Shape 331"/>
          <p:cNvSpPr txBox="1"/>
          <p:nvPr/>
        </p:nvSpPr>
        <p:spPr>
          <a:xfrm>
            <a:off x="4599800" y="65250"/>
            <a:ext cx="4421399" cy="49917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endParaRPr sz="1000" b="1">
              <a:solidFill>
                <a:schemeClr val="dk1"/>
              </a:solidFill>
            </a:endParaRPr>
          </a:p>
          <a:p>
            <a:pPr lvl="0" rtl="0">
              <a:spcBef>
                <a:spcPts val="0"/>
              </a:spcBef>
              <a:buClr>
                <a:schemeClr val="dk1"/>
              </a:buClr>
              <a:buFont typeface="Arial"/>
              <a:buNone/>
            </a:pPr>
            <a:endParaRPr b="1">
              <a:solidFill>
                <a:schemeClr val="dk1"/>
              </a:solidFill>
            </a:endParaRPr>
          </a:p>
          <a:p>
            <a:pPr lvl="0" algn="ctr">
              <a:spcBef>
                <a:spcPts val="0"/>
              </a:spcBef>
              <a:buNone/>
            </a:pPr>
            <a:endParaRPr sz="18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146325" y="45025"/>
            <a:ext cx="4377300" cy="50118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78571"/>
              <a:buFont typeface="Arial"/>
              <a:buNone/>
            </a:pPr>
            <a:r>
              <a:rPr lang="en-GB" sz="1400" b="1">
                <a:solidFill>
                  <a:srgbClr val="000000"/>
                </a:solidFill>
              </a:rPr>
              <a:t>const int groundpin = A0;</a:t>
            </a:r>
          </a:p>
          <a:p>
            <a:pPr lvl="0" rtl="0">
              <a:lnSpc>
                <a:spcPct val="100000"/>
              </a:lnSpc>
              <a:spcBef>
                <a:spcPts val="0"/>
              </a:spcBef>
              <a:spcAft>
                <a:spcPts val="0"/>
              </a:spcAft>
              <a:buClr>
                <a:schemeClr val="dk1"/>
              </a:buClr>
              <a:buSzPct val="78571"/>
              <a:buFont typeface="Arial"/>
              <a:buNone/>
            </a:pPr>
            <a:r>
              <a:rPr lang="en-GB" sz="1400" b="1">
                <a:solidFill>
                  <a:srgbClr val="000000"/>
                </a:solidFill>
              </a:rPr>
              <a:t>const int powerpin = A2;</a:t>
            </a:r>
          </a:p>
          <a:p>
            <a:pPr lvl="0" rtl="0">
              <a:lnSpc>
                <a:spcPct val="100000"/>
              </a:lnSpc>
              <a:spcBef>
                <a:spcPts val="0"/>
              </a:spcBef>
              <a:spcAft>
                <a:spcPts val="0"/>
              </a:spcAft>
              <a:buClr>
                <a:schemeClr val="dk1"/>
              </a:buClr>
              <a:buSzPct val="78571"/>
              <a:buFont typeface="Arial"/>
              <a:buNone/>
            </a:pPr>
            <a:r>
              <a:rPr lang="en-GB" sz="1400" b="1">
                <a:solidFill>
                  <a:schemeClr val="dk1"/>
                </a:solidFill>
              </a:rPr>
              <a:t>int tempPin = A1;</a:t>
            </a:r>
          </a:p>
          <a:p>
            <a:pPr lvl="0" rtl="0">
              <a:lnSpc>
                <a:spcPct val="100000"/>
              </a:lnSpc>
              <a:spcBef>
                <a:spcPts val="0"/>
              </a:spcBef>
              <a:spcAft>
                <a:spcPts val="0"/>
              </a:spcAft>
              <a:buClr>
                <a:schemeClr val="dk1"/>
              </a:buClr>
              <a:buSzPct val="78571"/>
              <a:buFont typeface="Arial"/>
              <a:buNone/>
            </a:pPr>
            <a:endParaRPr sz="1400" b="1">
              <a:solidFill>
                <a:srgbClr val="000000"/>
              </a:solidFill>
            </a:endParaRPr>
          </a:p>
          <a:p>
            <a:pPr lvl="0" rtl="0">
              <a:lnSpc>
                <a:spcPct val="100000"/>
              </a:lnSpc>
              <a:spcBef>
                <a:spcPts val="0"/>
              </a:spcBef>
              <a:spcAft>
                <a:spcPts val="0"/>
              </a:spcAft>
              <a:buClr>
                <a:schemeClr val="dk1"/>
              </a:buClr>
              <a:buSzPct val="78571"/>
              <a:buFont typeface="Arial"/>
              <a:buNone/>
            </a:pPr>
            <a:r>
              <a:rPr lang="en-GB" sz="1400" b="1">
                <a:solidFill>
                  <a:srgbClr val="000000"/>
                </a:solidFill>
              </a:rPr>
              <a:t>float tempC;</a:t>
            </a:r>
          </a:p>
          <a:p>
            <a:pPr lvl="0" rtl="0">
              <a:lnSpc>
                <a:spcPct val="100000"/>
              </a:lnSpc>
              <a:spcBef>
                <a:spcPts val="0"/>
              </a:spcBef>
              <a:spcAft>
                <a:spcPts val="0"/>
              </a:spcAft>
              <a:buClr>
                <a:schemeClr val="dk1"/>
              </a:buClr>
              <a:buSzPct val="78571"/>
              <a:buFont typeface="Arial"/>
              <a:buNone/>
            </a:pPr>
            <a:r>
              <a:rPr lang="en-GB" sz="1400" b="1">
                <a:solidFill>
                  <a:srgbClr val="000000"/>
                </a:solidFill>
              </a:rPr>
              <a:t>int reading;</a:t>
            </a:r>
          </a:p>
          <a:p>
            <a:pPr lvl="0" rtl="0">
              <a:lnSpc>
                <a:spcPct val="100000"/>
              </a:lnSpc>
              <a:spcBef>
                <a:spcPts val="0"/>
              </a:spcBef>
              <a:spcAft>
                <a:spcPts val="0"/>
              </a:spcAft>
              <a:buClr>
                <a:schemeClr val="dk1"/>
              </a:buClr>
              <a:buSzPct val="78571"/>
              <a:buFont typeface="Arial"/>
              <a:buNone/>
            </a:pPr>
            <a:r>
              <a:rPr lang="en-GB" sz="1400" b="1">
                <a:solidFill>
                  <a:srgbClr val="000000"/>
                </a:solidFill>
              </a:rPr>
              <a:t>int led=13; </a:t>
            </a:r>
          </a:p>
          <a:p>
            <a:pPr lvl="0" rtl="0">
              <a:lnSpc>
                <a:spcPct val="100000"/>
              </a:lnSpc>
              <a:spcBef>
                <a:spcPts val="0"/>
              </a:spcBef>
              <a:spcAft>
                <a:spcPts val="0"/>
              </a:spcAft>
              <a:buClr>
                <a:schemeClr val="dk1"/>
              </a:buClr>
              <a:buSzPct val="78571"/>
              <a:buFont typeface="Arial"/>
              <a:buNone/>
            </a:pPr>
            <a:r>
              <a:rPr lang="en-GB" sz="1400" b="1">
                <a:solidFill>
                  <a:srgbClr val="000000"/>
                </a:solidFill>
              </a:rPr>
              <a:t>int con=0;</a:t>
            </a:r>
          </a:p>
          <a:p>
            <a:pPr lvl="0" rtl="0">
              <a:lnSpc>
                <a:spcPct val="100000"/>
              </a:lnSpc>
              <a:spcBef>
                <a:spcPts val="0"/>
              </a:spcBef>
              <a:spcAft>
                <a:spcPts val="0"/>
              </a:spcAft>
              <a:buClr>
                <a:schemeClr val="dk1"/>
              </a:buClr>
              <a:buSzPct val="78571"/>
              <a:buFont typeface="Arial"/>
              <a:buNone/>
            </a:pPr>
            <a:endParaRPr sz="1400" b="1">
              <a:solidFill>
                <a:srgbClr val="000000"/>
              </a:solidFill>
            </a:endParaRPr>
          </a:p>
          <a:p>
            <a:pPr lvl="0" rtl="0">
              <a:lnSpc>
                <a:spcPct val="100000"/>
              </a:lnSpc>
              <a:spcBef>
                <a:spcPts val="0"/>
              </a:spcBef>
              <a:spcAft>
                <a:spcPts val="0"/>
              </a:spcAft>
              <a:buClr>
                <a:schemeClr val="dk1"/>
              </a:buClr>
              <a:buSzPct val="78571"/>
              <a:buFont typeface="Arial"/>
              <a:buNone/>
            </a:pPr>
            <a:r>
              <a:rPr lang="en-GB" sz="1400" b="1">
                <a:solidFill>
                  <a:srgbClr val="000000"/>
                </a:solidFill>
              </a:rPr>
              <a:t>void setup() {</a:t>
            </a:r>
          </a:p>
          <a:p>
            <a:pPr lvl="0" rtl="0">
              <a:lnSpc>
                <a:spcPct val="100000"/>
              </a:lnSpc>
              <a:spcBef>
                <a:spcPts val="0"/>
              </a:spcBef>
              <a:spcAft>
                <a:spcPts val="0"/>
              </a:spcAft>
              <a:buClr>
                <a:schemeClr val="dk1"/>
              </a:buClr>
              <a:buSzPct val="78571"/>
              <a:buFont typeface="Arial"/>
              <a:buNone/>
            </a:pPr>
            <a:endParaRPr sz="1400" b="1">
              <a:solidFill>
                <a:srgbClr val="000000"/>
              </a:solidFill>
            </a:endParaRPr>
          </a:p>
          <a:p>
            <a:pPr lvl="0" rtl="0">
              <a:lnSpc>
                <a:spcPct val="100000"/>
              </a:lnSpc>
              <a:spcBef>
                <a:spcPts val="0"/>
              </a:spcBef>
              <a:spcAft>
                <a:spcPts val="0"/>
              </a:spcAft>
              <a:buClr>
                <a:schemeClr val="dk1"/>
              </a:buClr>
              <a:buSzPct val="78571"/>
              <a:buFont typeface="Arial"/>
              <a:buNone/>
            </a:pPr>
            <a:r>
              <a:rPr lang="en-GB" sz="1400" b="1">
                <a:solidFill>
                  <a:srgbClr val="000000"/>
                </a:solidFill>
              </a:rPr>
              <a:t>  Serial.begin(9600);</a:t>
            </a:r>
          </a:p>
          <a:p>
            <a:pPr lvl="0" rtl="0">
              <a:lnSpc>
                <a:spcPct val="100000"/>
              </a:lnSpc>
              <a:spcBef>
                <a:spcPts val="0"/>
              </a:spcBef>
              <a:spcAft>
                <a:spcPts val="0"/>
              </a:spcAft>
              <a:buClr>
                <a:schemeClr val="dk1"/>
              </a:buClr>
              <a:buSzPct val="78571"/>
              <a:buFont typeface="Arial"/>
              <a:buNone/>
            </a:pPr>
            <a:r>
              <a:rPr lang="en-GB" sz="1400" b="1">
                <a:solidFill>
                  <a:srgbClr val="000000"/>
                </a:solidFill>
              </a:rPr>
              <a:t>  pinMode(groundpin, OUTPUT);</a:t>
            </a:r>
          </a:p>
          <a:p>
            <a:pPr lvl="0" rtl="0">
              <a:lnSpc>
                <a:spcPct val="100000"/>
              </a:lnSpc>
              <a:spcBef>
                <a:spcPts val="0"/>
              </a:spcBef>
              <a:spcAft>
                <a:spcPts val="0"/>
              </a:spcAft>
              <a:buClr>
                <a:schemeClr val="dk1"/>
              </a:buClr>
              <a:buSzPct val="78571"/>
              <a:buFont typeface="Arial"/>
              <a:buNone/>
            </a:pPr>
            <a:r>
              <a:rPr lang="en-GB" sz="1400" b="1">
                <a:solidFill>
                  <a:srgbClr val="000000"/>
                </a:solidFill>
              </a:rPr>
              <a:t>  pinMode(powerpin, OUTPUT);</a:t>
            </a:r>
          </a:p>
          <a:p>
            <a:pPr lvl="0" rtl="0">
              <a:lnSpc>
                <a:spcPct val="100000"/>
              </a:lnSpc>
              <a:spcBef>
                <a:spcPts val="0"/>
              </a:spcBef>
              <a:spcAft>
                <a:spcPts val="0"/>
              </a:spcAft>
              <a:buClr>
                <a:schemeClr val="dk1"/>
              </a:buClr>
              <a:buSzPct val="78571"/>
              <a:buFont typeface="Arial"/>
              <a:buNone/>
            </a:pPr>
            <a:r>
              <a:rPr lang="en-GB" sz="1400" b="1">
                <a:solidFill>
                  <a:srgbClr val="000000"/>
                </a:solidFill>
              </a:rPr>
              <a:t>  pinMode(led, OUTPUT);</a:t>
            </a:r>
          </a:p>
          <a:p>
            <a:pPr lvl="0" rtl="0">
              <a:lnSpc>
                <a:spcPct val="100000"/>
              </a:lnSpc>
              <a:spcBef>
                <a:spcPts val="0"/>
              </a:spcBef>
              <a:spcAft>
                <a:spcPts val="0"/>
              </a:spcAft>
              <a:buClr>
                <a:schemeClr val="dk1"/>
              </a:buClr>
              <a:buSzPct val="78571"/>
              <a:buFont typeface="Arial"/>
              <a:buNone/>
            </a:pPr>
            <a:r>
              <a:rPr lang="en-GB" sz="1400" b="1">
                <a:solidFill>
                  <a:srgbClr val="000000"/>
                </a:solidFill>
              </a:rPr>
              <a:t>  digitalWrite(groundpin, LOW);</a:t>
            </a:r>
          </a:p>
          <a:p>
            <a:pPr lvl="0" rtl="0">
              <a:lnSpc>
                <a:spcPct val="100000"/>
              </a:lnSpc>
              <a:spcBef>
                <a:spcPts val="0"/>
              </a:spcBef>
              <a:spcAft>
                <a:spcPts val="0"/>
              </a:spcAft>
              <a:buClr>
                <a:schemeClr val="dk1"/>
              </a:buClr>
              <a:buSzPct val="78571"/>
              <a:buFont typeface="Arial"/>
              <a:buNone/>
            </a:pPr>
            <a:r>
              <a:rPr lang="en-GB" sz="1400" b="1">
                <a:solidFill>
                  <a:srgbClr val="000000"/>
                </a:solidFill>
              </a:rPr>
              <a:t>  digitalWrite(powerpin, HIGH);</a:t>
            </a:r>
          </a:p>
          <a:p>
            <a:pPr lvl="0" rtl="0">
              <a:lnSpc>
                <a:spcPct val="100000"/>
              </a:lnSpc>
              <a:spcBef>
                <a:spcPts val="0"/>
              </a:spcBef>
              <a:spcAft>
                <a:spcPts val="0"/>
              </a:spcAft>
              <a:buClr>
                <a:schemeClr val="dk1"/>
              </a:buClr>
              <a:buSzPct val="78571"/>
              <a:buFont typeface="Arial"/>
              <a:buNone/>
            </a:pPr>
            <a:r>
              <a:rPr lang="en-GB" sz="1400" b="1">
                <a:solidFill>
                  <a:srgbClr val="000000"/>
                </a:solidFill>
              </a:rPr>
              <a:t>  analogReference(INTERNAL);</a:t>
            </a:r>
          </a:p>
          <a:p>
            <a:pPr lvl="0" rtl="0">
              <a:lnSpc>
                <a:spcPct val="100000"/>
              </a:lnSpc>
              <a:spcBef>
                <a:spcPts val="0"/>
              </a:spcBef>
              <a:spcAft>
                <a:spcPts val="0"/>
              </a:spcAft>
              <a:buClr>
                <a:schemeClr val="dk1"/>
              </a:buClr>
              <a:buSzPct val="78571"/>
              <a:buFont typeface="Arial"/>
              <a:buNone/>
            </a:pPr>
            <a:r>
              <a:rPr lang="en-GB" sz="1400" b="1">
                <a:solidFill>
                  <a:srgbClr val="000000"/>
                </a:solidFill>
              </a:rPr>
              <a:t>}</a:t>
            </a:r>
          </a:p>
          <a:p>
            <a:pPr lvl="0" rtl="0">
              <a:lnSpc>
                <a:spcPct val="100000"/>
              </a:lnSpc>
              <a:spcBef>
                <a:spcPts val="0"/>
              </a:spcBef>
              <a:spcAft>
                <a:spcPts val="0"/>
              </a:spcAft>
              <a:buNone/>
            </a:pPr>
            <a:endParaRPr sz="1000" b="1">
              <a:solidFill>
                <a:srgbClr val="000000"/>
              </a:solidFill>
            </a:endParaRPr>
          </a:p>
        </p:txBody>
      </p:sp>
      <p:sp>
        <p:nvSpPr>
          <p:cNvPr id="337" name="Shape 33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31</a:t>
            </a:fld>
            <a:endParaRPr lang="en-GB"/>
          </a:p>
        </p:txBody>
      </p:sp>
      <p:sp>
        <p:nvSpPr>
          <p:cNvPr id="338" name="Shape 338"/>
          <p:cNvSpPr txBox="1"/>
          <p:nvPr/>
        </p:nvSpPr>
        <p:spPr>
          <a:xfrm>
            <a:off x="4599800" y="65250"/>
            <a:ext cx="4421399" cy="4991700"/>
          </a:xfrm>
          <a:prstGeom prst="rect">
            <a:avLst/>
          </a:prstGeom>
          <a:noFill/>
          <a:ln>
            <a:noFill/>
          </a:ln>
        </p:spPr>
        <p:txBody>
          <a:bodyPr lIns="91425" tIns="91425" rIns="91425" bIns="91425" anchor="t" anchorCtr="0">
            <a:noAutofit/>
          </a:bodyPr>
          <a:lstStyle/>
          <a:p>
            <a:pPr lvl="0" rtl="0">
              <a:spcBef>
                <a:spcPts val="0"/>
              </a:spcBef>
              <a:buNone/>
            </a:pPr>
            <a:endParaRPr sz="1000" b="1">
              <a:solidFill>
                <a:schemeClr val="dk1"/>
              </a:solidFill>
            </a:endParaRPr>
          </a:p>
          <a:p>
            <a:pPr lvl="0" rtl="0">
              <a:spcBef>
                <a:spcPts val="0"/>
              </a:spcBef>
              <a:buNone/>
            </a:pPr>
            <a:r>
              <a:rPr lang="en-GB" b="1">
                <a:solidFill>
                  <a:schemeClr val="dk1"/>
                </a:solidFill>
              </a:rPr>
              <a:t>void loop() {</a:t>
            </a:r>
          </a:p>
          <a:p>
            <a:pPr lvl="0" rtl="0">
              <a:spcBef>
                <a:spcPts val="0"/>
              </a:spcBef>
              <a:buNone/>
            </a:pPr>
            <a:endParaRPr b="1">
              <a:solidFill>
                <a:schemeClr val="dk1"/>
              </a:solidFill>
            </a:endParaRPr>
          </a:p>
          <a:p>
            <a:pPr lvl="0" rtl="0">
              <a:spcBef>
                <a:spcPts val="0"/>
              </a:spcBef>
              <a:buNone/>
            </a:pPr>
            <a:r>
              <a:rPr lang="en-GB" b="1">
                <a:solidFill>
                  <a:schemeClr val="dk1"/>
                </a:solidFill>
              </a:rPr>
              <a:t>  if(Serial.available() &gt; 0) {</a:t>
            </a:r>
          </a:p>
          <a:p>
            <a:pPr lvl="0" rtl="0">
              <a:spcBef>
                <a:spcPts val="0"/>
              </a:spcBef>
              <a:buNone/>
            </a:pPr>
            <a:r>
              <a:rPr lang="en-GB" b="1">
                <a:solidFill>
                  <a:schemeClr val="dk1"/>
                </a:solidFill>
              </a:rPr>
              <a:t>    con = Serial.read();</a:t>
            </a:r>
          </a:p>
          <a:p>
            <a:pPr lvl="0" rtl="0">
              <a:spcBef>
                <a:spcPts val="0"/>
              </a:spcBef>
              <a:buNone/>
            </a:pPr>
            <a:r>
              <a:rPr lang="en-GB" b="1">
                <a:solidFill>
                  <a:schemeClr val="dk1"/>
                </a:solidFill>
              </a:rPr>
              <a:t>  }</a:t>
            </a:r>
          </a:p>
          <a:p>
            <a:pPr lvl="0" rtl="0">
              <a:spcBef>
                <a:spcPts val="0"/>
              </a:spcBef>
              <a:buNone/>
            </a:pPr>
            <a:endParaRPr b="1">
              <a:solidFill>
                <a:schemeClr val="dk1"/>
              </a:solidFill>
            </a:endParaRPr>
          </a:p>
          <a:p>
            <a:pPr lvl="0" rtl="0">
              <a:spcBef>
                <a:spcPts val="0"/>
              </a:spcBef>
              <a:buNone/>
            </a:pPr>
            <a:r>
              <a:rPr lang="en-GB" b="1">
                <a:solidFill>
                  <a:schemeClr val="dk1"/>
                </a:solidFill>
              </a:rPr>
              <a:t>  if(con == '1') {</a:t>
            </a:r>
          </a:p>
          <a:p>
            <a:pPr lvl="0" rtl="0">
              <a:spcBef>
                <a:spcPts val="0"/>
              </a:spcBef>
              <a:buNone/>
            </a:pPr>
            <a:r>
              <a:rPr lang="en-GB" b="1">
                <a:solidFill>
                  <a:schemeClr val="dk1"/>
                </a:solidFill>
              </a:rPr>
              <a:t>    digitalWrite(led, HIGH);</a:t>
            </a:r>
          </a:p>
          <a:p>
            <a:pPr lvl="0" rtl="0">
              <a:spcBef>
                <a:spcPts val="0"/>
              </a:spcBef>
              <a:buNone/>
            </a:pPr>
            <a:r>
              <a:rPr lang="en-GB" b="1">
                <a:solidFill>
                  <a:schemeClr val="dk1"/>
                </a:solidFill>
              </a:rPr>
              <a:t>  } else {</a:t>
            </a:r>
          </a:p>
          <a:p>
            <a:pPr lvl="0" rtl="0">
              <a:spcBef>
                <a:spcPts val="0"/>
              </a:spcBef>
              <a:buNone/>
            </a:pPr>
            <a:r>
              <a:rPr lang="en-GB" b="1">
                <a:solidFill>
                  <a:schemeClr val="dk1"/>
                </a:solidFill>
              </a:rPr>
              <a:t>    digitalWrite(led, LOW);</a:t>
            </a:r>
          </a:p>
          <a:p>
            <a:pPr lvl="0" rtl="0">
              <a:spcBef>
                <a:spcPts val="0"/>
              </a:spcBef>
              <a:buNone/>
            </a:pPr>
            <a:r>
              <a:rPr lang="en-GB" b="1">
                <a:solidFill>
                  <a:schemeClr val="dk1"/>
                </a:solidFill>
              </a:rPr>
              <a:t>  } </a:t>
            </a:r>
          </a:p>
          <a:p>
            <a:pPr lvl="0" rtl="0">
              <a:spcBef>
                <a:spcPts val="0"/>
              </a:spcBef>
              <a:buNone/>
            </a:pPr>
            <a:endParaRPr b="1">
              <a:solidFill>
                <a:schemeClr val="dk1"/>
              </a:solidFill>
            </a:endParaRPr>
          </a:p>
          <a:p>
            <a:pPr lvl="0" rtl="0">
              <a:spcBef>
                <a:spcPts val="0"/>
              </a:spcBef>
              <a:buNone/>
            </a:pPr>
            <a:r>
              <a:rPr lang="en-GB" b="1">
                <a:solidFill>
                  <a:schemeClr val="dk1"/>
                </a:solidFill>
              </a:rPr>
              <a:t>  reading = analogRead(tempPin);</a:t>
            </a:r>
          </a:p>
          <a:p>
            <a:pPr lvl="0" rtl="0">
              <a:spcBef>
                <a:spcPts val="0"/>
              </a:spcBef>
              <a:buNone/>
            </a:pPr>
            <a:r>
              <a:rPr lang="en-GB" b="1">
                <a:solidFill>
                  <a:schemeClr val="dk1"/>
                </a:solidFill>
              </a:rPr>
              <a:t>  tempC = reading / 9.31;</a:t>
            </a:r>
          </a:p>
          <a:p>
            <a:pPr lvl="0" rtl="0">
              <a:spcBef>
                <a:spcPts val="0"/>
              </a:spcBef>
              <a:buNone/>
            </a:pPr>
            <a:r>
              <a:rPr lang="en-GB" b="1">
                <a:solidFill>
                  <a:schemeClr val="dk1"/>
                </a:solidFill>
              </a:rPr>
              <a:t>  Serial.println(tempC);</a:t>
            </a:r>
          </a:p>
          <a:p>
            <a:pPr lvl="0" rtl="0">
              <a:spcBef>
                <a:spcPts val="0"/>
              </a:spcBef>
              <a:buNone/>
            </a:pPr>
            <a:r>
              <a:rPr lang="en-GB" b="1">
                <a:solidFill>
                  <a:schemeClr val="dk1"/>
                </a:solidFill>
              </a:rPr>
              <a:t>  delay(1000);</a:t>
            </a:r>
          </a:p>
          <a:p>
            <a:pPr lvl="0" rtl="0">
              <a:spcBef>
                <a:spcPts val="0"/>
              </a:spcBef>
              <a:buNone/>
            </a:pPr>
            <a:r>
              <a:rPr lang="en-GB" b="1">
                <a:solidFill>
                  <a:schemeClr val="dk1"/>
                </a:solidFill>
              </a:rPr>
              <a:t>}</a:t>
            </a:r>
          </a:p>
          <a:p>
            <a:pPr lvl="0" rtl="0">
              <a:spcBef>
                <a:spcPts val="0"/>
              </a:spcBef>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0" y="0"/>
            <a:ext cx="9144000" cy="1326000"/>
          </a:xfrm>
          <a:prstGeom prst="rect">
            <a:avLst/>
          </a:prstGeom>
        </p:spPr>
        <p:txBody>
          <a:bodyPr lIns="91425" tIns="91425" rIns="91425" bIns="91425" anchor="t" anchorCtr="0">
            <a:noAutofit/>
          </a:bodyPr>
          <a:lstStyle/>
          <a:p>
            <a:pPr lvl="0" algn="ctr" rtl="0">
              <a:lnSpc>
                <a:spcPct val="133333"/>
              </a:lnSpc>
              <a:spcBef>
                <a:spcPts val="0"/>
              </a:spcBef>
              <a:spcAft>
                <a:spcPts val="0"/>
              </a:spcAft>
              <a:buNone/>
            </a:pPr>
            <a:r>
              <a:rPr lang="en-GB" sz="1800" b="1">
                <a:solidFill>
                  <a:srgbClr val="000000"/>
                </a:solidFill>
                <a:highlight>
                  <a:srgbClr val="FFFFFF"/>
                </a:highlight>
              </a:rPr>
              <a:t>On-device processing</a:t>
            </a:r>
          </a:p>
          <a:p>
            <a:pPr lvl="0" algn="just" rtl="0">
              <a:lnSpc>
                <a:spcPct val="133333"/>
              </a:lnSpc>
              <a:spcBef>
                <a:spcPts val="0"/>
              </a:spcBef>
              <a:spcAft>
                <a:spcPts val="0"/>
              </a:spcAft>
              <a:buNone/>
            </a:pPr>
            <a:r>
              <a:rPr lang="en-GB" sz="1400" b="1">
                <a:solidFill>
                  <a:srgbClr val="333333"/>
                </a:solidFill>
                <a:highlight>
                  <a:srgbClr val="FFFFFF"/>
                </a:highlight>
              </a:rPr>
              <a:t>After data is collected from a sensor, the device can provide data processing functionality before sending the data to the cloud to enable more information to be transmitted in a smaller data footprint. </a:t>
            </a:r>
            <a:r>
              <a:rPr lang="en-GB" sz="1400" b="1" u="sng">
                <a:solidFill>
                  <a:schemeClr val="hlink"/>
                </a:solidFill>
                <a:highlight>
                  <a:srgbClr val="FFFFFF"/>
                </a:highlight>
                <a:hlinkClick r:id="rId3"/>
              </a:rPr>
              <a:t>Details are here</a:t>
            </a:r>
          </a:p>
          <a:p>
            <a:pPr lvl="0" rtl="0">
              <a:spcBef>
                <a:spcPts val="0"/>
              </a:spcBef>
              <a:buNone/>
            </a:pPr>
            <a:endParaRPr/>
          </a:p>
        </p:txBody>
      </p:sp>
      <p:sp>
        <p:nvSpPr>
          <p:cNvPr id="344" name="Shape 3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32</a:t>
            </a:fld>
            <a:endParaRPr lang="en-GB"/>
          </a:p>
        </p:txBody>
      </p:sp>
      <p:pic>
        <p:nvPicPr>
          <p:cNvPr id="345" name="Shape 345"/>
          <p:cNvPicPr preferRelativeResize="0"/>
          <p:nvPr/>
        </p:nvPicPr>
        <p:blipFill rotWithShape="1">
          <a:blip r:embed="rId4">
            <a:alphaModFix/>
          </a:blip>
          <a:srcRect r="14420" b="14842"/>
          <a:stretch/>
        </p:blipFill>
        <p:spPr>
          <a:xfrm>
            <a:off x="4271725" y="1272500"/>
            <a:ext cx="4818824" cy="3090350"/>
          </a:xfrm>
          <a:prstGeom prst="rect">
            <a:avLst/>
          </a:prstGeom>
          <a:noFill/>
          <a:ln>
            <a:noFill/>
          </a:ln>
        </p:spPr>
      </p:pic>
      <p:sp>
        <p:nvSpPr>
          <p:cNvPr id="346" name="Shape 346"/>
          <p:cNvSpPr txBox="1"/>
          <p:nvPr/>
        </p:nvSpPr>
        <p:spPr>
          <a:xfrm>
            <a:off x="0" y="994475"/>
            <a:ext cx="4325100" cy="3892500"/>
          </a:xfrm>
          <a:prstGeom prst="rect">
            <a:avLst/>
          </a:prstGeom>
          <a:noFill/>
          <a:ln>
            <a:noFill/>
          </a:ln>
        </p:spPr>
        <p:txBody>
          <a:bodyPr lIns="91425" tIns="91425" rIns="91425" bIns="91425" anchor="ctr" anchorCtr="0">
            <a:noAutofit/>
          </a:bodyPr>
          <a:lstStyle/>
          <a:p>
            <a:pPr lvl="0" rtl="0">
              <a:lnSpc>
                <a:spcPct val="171428"/>
              </a:lnSpc>
              <a:spcBef>
                <a:spcPts val="800"/>
              </a:spcBef>
              <a:spcAft>
                <a:spcPts val="800"/>
              </a:spcAft>
              <a:buNone/>
            </a:pPr>
            <a:r>
              <a:rPr lang="en-GB" sz="1050">
                <a:solidFill>
                  <a:srgbClr val="333333"/>
                </a:solidFill>
                <a:highlight>
                  <a:srgbClr val="FFFFFF"/>
                </a:highlight>
              </a:rPr>
              <a:t>Processing includes things like:</a:t>
            </a:r>
          </a:p>
          <a:p>
            <a:pPr marL="749300" marR="101600" lvl="0" indent="-295275" rtl="0">
              <a:lnSpc>
                <a:spcPct val="171428"/>
              </a:lnSpc>
              <a:spcBef>
                <a:spcPts val="1400"/>
              </a:spcBef>
              <a:spcAft>
                <a:spcPts val="1400"/>
              </a:spcAft>
              <a:buClr>
                <a:srgbClr val="333333"/>
              </a:buClr>
              <a:buSzPct val="95454"/>
            </a:pPr>
            <a:r>
              <a:rPr lang="en-GB" sz="1050" b="1">
                <a:solidFill>
                  <a:srgbClr val="333333"/>
                </a:solidFill>
                <a:highlight>
                  <a:srgbClr val="FFFFFF"/>
                </a:highlight>
              </a:rPr>
              <a:t>Converting data to another format</a:t>
            </a:r>
          </a:p>
          <a:p>
            <a:pPr marL="749300" marR="101600" lvl="0" indent="-295275" rtl="0">
              <a:lnSpc>
                <a:spcPct val="171428"/>
              </a:lnSpc>
              <a:spcBef>
                <a:spcPts val="1400"/>
              </a:spcBef>
              <a:spcAft>
                <a:spcPts val="1400"/>
              </a:spcAft>
              <a:buClr>
                <a:srgbClr val="333333"/>
              </a:buClr>
              <a:buSzPct val="95454"/>
            </a:pPr>
            <a:r>
              <a:rPr lang="en-GB" sz="1050" b="1">
                <a:solidFill>
                  <a:srgbClr val="333333"/>
                </a:solidFill>
                <a:highlight>
                  <a:srgbClr val="FFFFFF"/>
                </a:highlight>
              </a:rPr>
              <a:t>Packaging data in a way that's secure and combines the data into a practical batch</a:t>
            </a:r>
          </a:p>
          <a:p>
            <a:pPr marL="749300" marR="101600" lvl="0" indent="-295275" rtl="0">
              <a:lnSpc>
                <a:spcPct val="171428"/>
              </a:lnSpc>
              <a:spcBef>
                <a:spcPts val="1400"/>
              </a:spcBef>
              <a:spcAft>
                <a:spcPts val="1400"/>
              </a:spcAft>
              <a:buClr>
                <a:srgbClr val="333333"/>
              </a:buClr>
              <a:buSzPct val="95454"/>
            </a:pPr>
            <a:r>
              <a:rPr lang="en-GB" sz="1050" b="1">
                <a:solidFill>
                  <a:srgbClr val="333333"/>
                </a:solidFill>
                <a:highlight>
                  <a:srgbClr val="FFFFFF"/>
                </a:highlight>
              </a:rPr>
              <a:t>Validating data to ensure it meets a set of rules</a:t>
            </a:r>
          </a:p>
          <a:p>
            <a:pPr marL="749300" marR="101600" lvl="0" indent="-295275" rtl="0">
              <a:lnSpc>
                <a:spcPct val="171428"/>
              </a:lnSpc>
              <a:spcBef>
                <a:spcPts val="1400"/>
              </a:spcBef>
              <a:spcAft>
                <a:spcPts val="1400"/>
              </a:spcAft>
              <a:buClr>
                <a:srgbClr val="333333"/>
              </a:buClr>
              <a:buSzPct val="95454"/>
            </a:pPr>
            <a:r>
              <a:rPr lang="en-GB" sz="1050" b="1">
                <a:solidFill>
                  <a:srgbClr val="333333"/>
                </a:solidFill>
                <a:highlight>
                  <a:srgbClr val="FFFFFF"/>
                </a:highlight>
              </a:rPr>
              <a:t>Sorting data to create a preferred sequence</a:t>
            </a:r>
          </a:p>
          <a:p>
            <a:pPr marL="749300" marR="101600" lvl="0" indent="-295275" rtl="0">
              <a:lnSpc>
                <a:spcPct val="171428"/>
              </a:lnSpc>
              <a:spcBef>
                <a:spcPts val="1400"/>
              </a:spcBef>
              <a:spcAft>
                <a:spcPts val="1400"/>
              </a:spcAft>
              <a:buClr>
                <a:srgbClr val="333333"/>
              </a:buClr>
              <a:buSzPct val="95454"/>
            </a:pPr>
            <a:r>
              <a:rPr lang="en-GB" sz="1050" b="1">
                <a:solidFill>
                  <a:srgbClr val="333333"/>
                </a:solidFill>
                <a:highlight>
                  <a:srgbClr val="FFFFFF"/>
                </a:highlight>
              </a:rPr>
              <a:t>Enhancing data to decorate the core value with additional related information</a:t>
            </a:r>
          </a:p>
          <a:p>
            <a:pPr marL="749300" marR="101600" lvl="0" indent="-295275" rtl="0">
              <a:lnSpc>
                <a:spcPct val="171428"/>
              </a:lnSpc>
              <a:spcBef>
                <a:spcPts val="1400"/>
              </a:spcBef>
              <a:spcAft>
                <a:spcPts val="1400"/>
              </a:spcAft>
              <a:buClr>
                <a:srgbClr val="333333"/>
              </a:buClr>
              <a:buSzPct val="95454"/>
            </a:pPr>
            <a:r>
              <a:rPr lang="en-GB" sz="1050" b="1">
                <a:solidFill>
                  <a:srgbClr val="333333"/>
                </a:solidFill>
                <a:highlight>
                  <a:srgbClr val="FFFFFF"/>
                </a:highlight>
              </a:rPr>
              <a:t>Summarizing data to reduce the volume and eliminate unneeded or unwanted detail</a:t>
            </a:r>
          </a:p>
          <a:p>
            <a:pPr marL="749300" marR="101600" lvl="0" indent="-295275" rtl="0">
              <a:lnSpc>
                <a:spcPct val="171428"/>
              </a:lnSpc>
              <a:spcBef>
                <a:spcPts val="1400"/>
              </a:spcBef>
              <a:spcAft>
                <a:spcPts val="1400"/>
              </a:spcAft>
              <a:buClr>
                <a:srgbClr val="333333"/>
              </a:buClr>
              <a:buSzPct val="95454"/>
            </a:pPr>
            <a:r>
              <a:rPr lang="en-GB" sz="1050" b="1">
                <a:solidFill>
                  <a:srgbClr val="333333"/>
                </a:solidFill>
                <a:highlight>
                  <a:srgbClr val="FFFFFF"/>
                </a:highlight>
              </a:rPr>
              <a:t>Combining data into aggregate values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nSpc>
                <a:spcPct val="115000"/>
              </a:lnSpc>
              <a:spcBef>
                <a:spcPts val="0"/>
              </a:spcBef>
              <a:spcAft>
                <a:spcPts val="1600"/>
              </a:spcAft>
              <a:buClr>
                <a:schemeClr val="dk1"/>
              </a:buClr>
              <a:buSzPct val="61111"/>
              <a:buFont typeface="Arial"/>
              <a:buNone/>
            </a:pPr>
            <a:r>
              <a:rPr lang="en-GB" sz="1800">
                <a:solidFill>
                  <a:srgbClr val="000000"/>
                </a:solidFill>
              </a:rPr>
              <a:t>Analog-to-Digital Converter (ADC)</a:t>
            </a:r>
            <a:r>
              <a:rPr lang="en-GB" sz="1800">
                <a:solidFill>
                  <a:schemeClr val="dk2"/>
                </a:solidFill>
              </a:rPr>
              <a:t> </a:t>
            </a:r>
          </a:p>
        </p:txBody>
      </p:sp>
      <p:sp>
        <p:nvSpPr>
          <p:cNvPr id="352" name="Shape 35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just">
              <a:spcBef>
                <a:spcPts val="0"/>
              </a:spcBef>
              <a:buClr>
                <a:schemeClr val="dk1"/>
              </a:buClr>
              <a:buSzPct val="61111"/>
              <a:buFont typeface="Arial"/>
              <a:buNone/>
            </a:pPr>
            <a:r>
              <a:rPr lang="en-GB">
                <a:solidFill>
                  <a:srgbClr val="000000"/>
                </a:solidFill>
              </a:rPr>
              <a:t>Analog pins might have access to an </a:t>
            </a:r>
            <a:r>
              <a:rPr lang="en-GB" b="1" i="1">
                <a:solidFill>
                  <a:srgbClr val="000000"/>
                </a:solidFill>
              </a:rPr>
              <a:t>on-board</a:t>
            </a:r>
            <a:r>
              <a:rPr lang="en-GB">
                <a:solidFill>
                  <a:srgbClr val="000000"/>
                </a:solidFill>
              </a:rPr>
              <a:t> Analog-to-Digital Converter (ADC) circuit.</a:t>
            </a:r>
          </a:p>
          <a:p>
            <a:pPr lvl="0" algn="just">
              <a:spcBef>
                <a:spcPts val="0"/>
              </a:spcBef>
              <a:buNone/>
            </a:pPr>
            <a:r>
              <a:rPr lang="en-GB">
                <a:solidFill>
                  <a:srgbClr val="000000"/>
                </a:solidFill>
              </a:rPr>
              <a:t>When we read the value of a digital I/O pin in code, the value must be either </a:t>
            </a:r>
            <a:r>
              <a:rPr lang="en-GB" b="1">
                <a:solidFill>
                  <a:srgbClr val="000000"/>
                </a:solidFill>
              </a:rPr>
              <a:t>HIGH </a:t>
            </a:r>
            <a:r>
              <a:rPr lang="en-GB">
                <a:solidFill>
                  <a:srgbClr val="000000"/>
                </a:solidFill>
              </a:rPr>
              <a:t>or </a:t>
            </a:r>
            <a:r>
              <a:rPr lang="en-GB" b="1">
                <a:solidFill>
                  <a:srgbClr val="000000"/>
                </a:solidFill>
              </a:rPr>
              <a:t>LOW</a:t>
            </a:r>
            <a:r>
              <a:rPr lang="en-GB">
                <a:solidFill>
                  <a:srgbClr val="000000"/>
                </a:solidFill>
              </a:rPr>
              <a:t>, where an analog input pin at any given moment could be any value in a range.</a:t>
            </a:r>
          </a:p>
          <a:p>
            <a:pPr lvl="0" algn="just">
              <a:spcBef>
                <a:spcPts val="0"/>
              </a:spcBef>
              <a:buNone/>
            </a:pPr>
            <a:r>
              <a:rPr lang="en-GB">
                <a:solidFill>
                  <a:srgbClr val="000000"/>
                </a:solidFill>
              </a:rPr>
              <a:t>The range depends on the resolution of ADC. For example an 8-bit ADC can produce digital values from </a:t>
            </a:r>
            <a:r>
              <a:rPr lang="en-GB" b="1">
                <a:solidFill>
                  <a:srgbClr val="000000"/>
                </a:solidFill>
              </a:rPr>
              <a:t>0 to 255</a:t>
            </a:r>
            <a:r>
              <a:rPr lang="en-GB">
                <a:solidFill>
                  <a:srgbClr val="000000"/>
                </a:solidFill>
              </a:rPr>
              <a:t>, while a </a:t>
            </a:r>
            <a:r>
              <a:rPr lang="en-GB" b="1">
                <a:solidFill>
                  <a:srgbClr val="000000"/>
                </a:solidFill>
              </a:rPr>
              <a:t>10-bit ADC</a:t>
            </a:r>
            <a:r>
              <a:rPr lang="en-GB">
                <a:solidFill>
                  <a:srgbClr val="000000"/>
                </a:solidFill>
              </a:rPr>
              <a:t> can yield a wider range of values, from </a:t>
            </a:r>
            <a:r>
              <a:rPr lang="en-GB" b="1">
                <a:solidFill>
                  <a:srgbClr val="000000"/>
                </a:solidFill>
              </a:rPr>
              <a:t>0 </a:t>
            </a:r>
            <a:r>
              <a:rPr lang="en-GB">
                <a:solidFill>
                  <a:srgbClr val="000000"/>
                </a:solidFill>
              </a:rPr>
              <a:t>to</a:t>
            </a:r>
            <a:r>
              <a:rPr lang="en-GB" b="1">
                <a:solidFill>
                  <a:srgbClr val="000000"/>
                </a:solidFill>
              </a:rPr>
              <a:t> 1023</a:t>
            </a:r>
            <a:r>
              <a:rPr lang="en-GB">
                <a:solidFill>
                  <a:srgbClr val="000000"/>
                </a:solidFill>
              </a:rPr>
              <a:t>. More values manes higher resolution and thus a more faithful digital representation of any given analog signal. </a:t>
            </a:r>
          </a:p>
          <a:p>
            <a:pPr lvl="0" algn="just">
              <a:spcBef>
                <a:spcPts val="0"/>
              </a:spcBef>
              <a:buNone/>
            </a:pPr>
            <a:endParaRPr>
              <a:solidFill>
                <a:srgbClr val="000000"/>
              </a:solidFill>
            </a:endParaRPr>
          </a:p>
          <a:p>
            <a:pPr lvl="0" algn="just">
              <a:spcBef>
                <a:spcPts val="0"/>
              </a:spcBef>
              <a:buNone/>
            </a:pPr>
            <a:endParaRPr>
              <a:solidFill>
                <a:srgbClr val="000000"/>
              </a:solidFill>
            </a:endParaRPr>
          </a:p>
          <a:p>
            <a:pPr lvl="0" algn="just">
              <a:spcBef>
                <a:spcPts val="0"/>
              </a:spcBef>
              <a:buNone/>
            </a:pPr>
            <a:endParaRPr>
              <a:solidFill>
                <a:srgbClr val="000000"/>
              </a:solidFill>
            </a:endParaRPr>
          </a:p>
        </p:txBody>
      </p:sp>
      <p:sp>
        <p:nvSpPr>
          <p:cNvPr id="353" name="Shape 35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33</a:t>
            </a:fld>
            <a:endParaRPr lang="en-GB"/>
          </a:p>
        </p:txBody>
      </p:sp>
      <p:pic>
        <p:nvPicPr>
          <p:cNvPr id="354" name="Shape 354">
            <a:hlinkClick r:id="rId3"/>
          </p:cNvPr>
          <p:cNvPicPr preferRelativeResize="0"/>
          <p:nvPr/>
        </p:nvPicPr>
        <p:blipFill>
          <a:blip r:embed="rId4">
            <a:alphaModFix/>
          </a:blip>
          <a:stretch>
            <a:fillRect/>
          </a:stretch>
        </p:blipFill>
        <p:spPr>
          <a:xfrm>
            <a:off x="5042650" y="159875"/>
            <a:ext cx="3619500" cy="1143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1537050" y="445025"/>
            <a:ext cx="6069899" cy="572699"/>
          </a:xfrm>
          <a:prstGeom prst="rect">
            <a:avLst/>
          </a:prstGeom>
        </p:spPr>
        <p:txBody>
          <a:bodyPr lIns="91425" tIns="91425" rIns="91425" bIns="91425" anchor="t" anchorCtr="0">
            <a:noAutofit/>
          </a:bodyPr>
          <a:lstStyle/>
          <a:p>
            <a:pPr lvl="0" rtl="0">
              <a:spcBef>
                <a:spcPts val="0"/>
              </a:spcBef>
              <a:buClr>
                <a:schemeClr val="dk1"/>
              </a:buClr>
              <a:buSzPct val="45833"/>
              <a:buFont typeface="Arial"/>
              <a:buNone/>
            </a:pPr>
            <a:r>
              <a:rPr lang="en-GB" sz="2400" b="1"/>
              <a:t>LDR - Light Dependent Resistor Sensor</a:t>
            </a:r>
          </a:p>
          <a:p>
            <a:pPr lvl="0">
              <a:spcBef>
                <a:spcPts val="0"/>
              </a:spcBef>
              <a:buNone/>
            </a:pPr>
            <a:endParaRPr sz="2400"/>
          </a:p>
        </p:txBody>
      </p:sp>
      <p:sp>
        <p:nvSpPr>
          <p:cNvPr id="360" name="Shape 36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361" name="Shape 3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34</a:t>
            </a:fld>
            <a:endParaRPr lang="en-GB"/>
          </a:p>
        </p:txBody>
      </p:sp>
      <p:pic>
        <p:nvPicPr>
          <p:cNvPr id="362" name="Shape 362" descr="ldr-sensor.jpg"/>
          <p:cNvPicPr preferRelativeResize="0"/>
          <p:nvPr/>
        </p:nvPicPr>
        <p:blipFill>
          <a:blip r:embed="rId3">
            <a:alphaModFix/>
          </a:blip>
          <a:stretch>
            <a:fillRect/>
          </a:stretch>
        </p:blipFill>
        <p:spPr>
          <a:xfrm>
            <a:off x="2088150" y="1017725"/>
            <a:ext cx="4967699" cy="38441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1357050" y="445025"/>
            <a:ext cx="6429900" cy="572699"/>
          </a:xfrm>
          <a:prstGeom prst="rect">
            <a:avLst/>
          </a:prstGeom>
        </p:spPr>
        <p:txBody>
          <a:bodyPr lIns="91425" tIns="91425" rIns="91425" bIns="91425" anchor="t" anchorCtr="0">
            <a:noAutofit/>
          </a:bodyPr>
          <a:lstStyle/>
          <a:p>
            <a:pPr lvl="0" rtl="0">
              <a:spcBef>
                <a:spcPts val="0"/>
              </a:spcBef>
              <a:buClr>
                <a:schemeClr val="dk1"/>
              </a:buClr>
              <a:buSzPct val="45833"/>
              <a:buFont typeface="Arial"/>
              <a:buNone/>
            </a:pPr>
            <a:r>
              <a:rPr lang="en-GB" sz="2400" b="1"/>
              <a:t>LDR Sensor - Resistance vs Light Intensity</a:t>
            </a:r>
          </a:p>
          <a:p>
            <a:pPr lvl="0">
              <a:spcBef>
                <a:spcPts val="0"/>
              </a:spcBef>
              <a:buNone/>
            </a:pPr>
            <a:endParaRPr/>
          </a:p>
        </p:txBody>
      </p:sp>
      <p:sp>
        <p:nvSpPr>
          <p:cNvPr id="368" name="Shape 36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369" name="Shape 36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35</a:t>
            </a:fld>
            <a:endParaRPr lang="en-GB"/>
          </a:p>
        </p:txBody>
      </p:sp>
      <p:pic>
        <p:nvPicPr>
          <p:cNvPr id="370" name="Shape 370"/>
          <p:cNvPicPr preferRelativeResize="0"/>
          <p:nvPr/>
        </p:nvPicPr>
        <p:blipFill>
          <a:blip r:embed="rId3">
            <a:alphaModFix/>
          </a:blip>
          <a:stretch>
            <a:fillRect/>
          </a:stretch>
        </p:blipFill>
        <p:spPr>
          <a:xfrm>
            <a:off x="4894625" y="1257300"/>
            <a:ext cx="4249375" cy="3059550"/>
          </a:xfrm>
          <a:prstGeom prst="rect">
            <a:avLst/>
          </a:prstGeom>
          <a:noFill/>
          <a:ln>
            <a:noFill/>
          </a:ln>
        </p:spPr>
      </p:pic>
      <p:pic>
        <p:nvPicPr>
          <p:cNvPr id="371" name="Shape 371"/>
          <p:cNvPicPr preferRelativeResize="0"/>
          <p:nvPr/>
        </p:nvPicPr>
        <p:blipFill>
          <a:blip r:embed="rId4">
            <a:alphaModFix/>
          </a:blip>
          <a:stretch>
            <a:fillRect/>
          </a:stretch>
        </p:blipFill>
        <p:spPr>
          <a:xfrm>
            <a:off x="0" y="910925"/>
            <a:ext cx="4767970" cy="37522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a:spcBef>
                <a:spcPts val="0"/>
              </a:spcBef>
              <a:buNone/>
            </a:pPr>
            <a:r>
              <a:rPr lang="en-GB"/>
              <a:t>LDR Connections</a:t>
            </a:r>
          </a:p>
        </p:txBody>
      </p:sp>
      <p:sp>
        <p:nvSpPr>
          <p:cNvPr id="377" name="Shape 37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pic>
        <p:nvPicPr>
          <p:cNvPr id="378" name="Shape 378" descr="http://communityofrobots.com/sites/default/files/images/u1/ldrarduino.jpg">
            <a:hlinkClick r:id="rId3"/>
          </p:cNvPr>
          <p:cNvPicPr preferRelativeResize="0"/>
          <p:nvPr/>
        </p:nvPicPr>
        <p:blipFill>
          <a:blip r:embed="rId4">
            <a:alphaModFix/>
          </a:blip>
          <a:stretch>
            <a:fillRect/>
          </a:stretch>
        </p:blipFill>
        <p:spPr>
          <a:xfrm>
            <a:off x="1367099" y="1152475"/>
            <a:ext cx="6489229" cy="3904350"/>
          </a:xfrm>
          <a:prstGeom prst="rect">
            <a:avLst/>
          </a:prstGeom>
          <a:noFill/>
          <a:ln>
            <a:noFill/>
          </a:ln>
        </p:spPr>
      </p:pic>
      <p:sp>
        <p:nvSpPr>
          <p:cNvPr id="379" name="Shape 37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383125" y="686550"/>
            <a:ext cx="8520599" cy="43218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GB" sz="1400" b="1">
                <a:solidFill>
                  <a:srgbClr val="CC6600"/>
                </a:solidFill>
              </a:rPr>
              <a:t>//</a:t>
            </a:r>
            <a:r>
              <a:rPr lang="en-GB" sz="1400" b="1" u="sng">
                <a:solidFill>
                  <a:schemeClr val="hlink"/>
                </a:solidFill>
                <a:hlinkClick r:id="rId3"/>
              </a:rPr>
              <a:t>http://www.hobbytronics.co.uk/arduino-tutorial8-nightlight</a:t>
            </a:r>
          </a:p>
          <a:p>
            <a:pPr lvl="0" rtl="0">
              <a:lnSpc>
                <a:spcPct val="100000"/>
              </a:lnSpc>
              <a:spcBef>
                <a:spcPts val="0"/>
              </a:spcBef>
              <a:spcAft>
                <a:spcPts val="0"/>
              </a:spcAft>
              <a:buNone/>
            </a:pPr>
            <a:r>
              <a:rPr lang="en-GB" sz="1400" b="1">
                <a:solidFill>
                  <a:srgbClr val="CC6600"/>
                </a:solidFill>
              </a:rPr>
              <a:t>int</a:t>
            </a:r>
            <a:r>
              <a:rPr lang="en-GB" sz="1400" b="1">
                <a:solidFill>
                  <a:schemeClr val="dk1"/>
                </a:solidFill>
              </a:rPr>
              <a:t> sensorPin = A0;            </a:t>
            </a:r>
            <a:r>
              <a:rPr lang="en-GB" sz="1400" b="1">
                <a:solidFill>
                  <a:srgbClr val="7E7E7E"/>
                </a:solidFill>
              </a:rPr>
              <a:t>// select the input pin for the ldr</a:t>
            </a:r>
            <a:r>
              <a:rPr lang="en-GB" sz="1400" b="1">
                <a:solidFill>
                  <a:schemeClr val="dk1"/>
                </a:solidFill>
              </a:rPr>
              <a:t/>
            </a:r>
            <a:br>
              <a:rPr lang="en-GB" sz="1400" b="1">
                <a:solidFill>
                  <a:schemeClr val="dk1"/>
                </a:solidFill>
              </a:rPr>
            </a:br>
            <a:r>
              <a:rPr lang="en-GB" sz="1400" b="1">
                <a:solidFill>
                  <a:srgbClr val="CC6600"/>
                </a:solidFill>
              </a:rPr>
              <a:t>unsigned</a:t>
            </a:r>
            <a:r>
              <a:rPr lang="en-GB" sz="1400" b="1">
                <a:solidFill>
                  <a:schemeClr val="dk1"/>
                </a:solidFill>
              </a:rPr>
              <a:t> </a:t>
            </a:r>
            <a:r>
              <a:rPr lang="en-GB" sz="1400" b="1">
                <a:solidFill>
                  <a:srgbClr val="CC6600"/>
                </a:solidFill>
              </a:rPr>
              <a:t>int</a:t>
            </a:r>
            <a:r>
              <a:rPr lang="en-GB" sz="1400" b="1">
                <a:solidFill>
                  <a:schemeClr val="dk1"/>
                </a:solidFill>
              </a:rPr>
              <a:t> sensorValue = 0;  </a:t>
            </a:r>
            <a:r>
              <a:rPr lang="en-GB" sz="1400" b="1">
                <a:solidFill>
                  <a:srgbClr val="7E7E7E"/>
                </a:solidFill>
              </a:rPr>
              <a:t>// variable to store the value coming from the ldr</a:t>
            </a:r>
            <a:r>
              <a:rPr lang="en-GB" sz="1400" b="1">
                <a:solidFill>
                  <a:schemeClr val="dk1"/>
                </a:solidFill>
              </a:rPr>
              <a:t/>
            </a:r>
            <a:br>
              <a:rPr lang="en-GB" sz="1400" b="1">
                <a:solidFill>
                  <a:schemeClr val="dk1"/>
                </a:solidFill>
              </a:rPr>
            </a:br>
            <a:r>
              <a:rPr lang="en-GB" sz="1400" b="1">
                <a:solidFill>
                  <a:srgbClr val="CC6600"/>
                </a:solidFill>
              </a:rPr>
              <a:t>void</a:t>
            </a:r>
            <a:r>
              <a:rPr lang="en-GB" sz="1400" b="1">
                <a:solidFill>
                  <a:schemeClr val="dk1"/>
                </a:solidFill>
              </a:rPr>
              <a:t> </a:t>
            </a:r>
            <a:r>
              <a:rPr lang="en-GB" sz="1400" b="1">
                <a:solidFill>
                  <a:srgbClr val="CC6600"/>
                </a:solidFill>
              </a:rPr>
              <a:t>setup</a:t>
            </a:r>
            <a:r>
              <a:rPr lang="en-GB" sz="1400" b="1">
                <a:solidFill>
                  <a:schemeClr val="dk1"/>
                </a:solidFill>
              </a:rPr>
              <a:t>()</a:t>
            </a:r>
            <a:br>
              <a:rPr lang="en-GB" sz="1400" b="1">
                <a:solidFill>
                  <a:schemeClr val="dk1"/>
                </a:solidFill>
              </a:rPr>
            </a:br>
            <a:r>
              <a:rPr lang="en-GB" sz="1400" b="1">
                <a:solidFill>
                  <a:schemeClr val="dk1"/>
                </a:solidFill>
              </a:rPr>
              <a:t>{</a:t>
            </a:r>
            <a:br>
              <a:rPr lang="en-GB" sz="1400" b="1">
                <a:solidFill>
                  <a:schemeClr val="dk1"/>
                </a:solidFill>
              </a:rPr>
            </a:br>
            <a:r>
              <a:rPr lang="en-GB" sz="1400" b="1">
                <a:solidFill>
                  <a:schemeClr val="dk1"/>
                </a:solidFill>
              </a:rPr>
              <a:t>  </a:t>
            </a:r>
            <a:r>
              <a:rPr lang="en-GB" sz="1400" b="1">
                <a:solidFill>
                  <a:srgbClr val="CC6600"/>
                </a:solidFill>
              </a:rPr>
              <a:t>pinMode</a:t>
            </a:r>
            <a:r>
              <a:rPr lang="en-GB" sz="1400" b="1">
                <a:solidFill>
                  <a:schemeClr val="dk1"/>
                </a:solidFill>
              </a:rPr>
              <a:t>(13, </a:t>
            </a:r>
            <a:r>
              <a:rPr lang="en-GB" sz="1400" b="1">
                <a:solidFill>
                  <a:srgbClr val="006699"/>
                </a:solidFill>
              </a:rPr>
              <a:t>OUTPUT</a:t>
            </a:r>
            <a:r>
              <a:rPr lang="en-GB" sz="1400" b="1">
                <a:solidFill>
                  <a:schemeClr val="dk1"/>
                </a:solidFill>
              </a:rPr>
              <a:t>);</a:t>
            </a:r>
            <a:br>
              <a:rPr lang="en-GB" sz="1400" b="1">
                <a:solidFill>
                  <a:schemeClr val="dk1"/>
                </a:solidFill>
              </a:rPr>
            </a:br>
            <a:r>
              <a:rPr lang="en-GB" sz="1400" b="1">
                <a:solidFill>
                  <a:schemeClr val="dk1"/>
                </a:solidFill>
              </a:rPr>
              <a:t>  </a:t>
            </a:r>
            <a:r>
              <a:rPr lang="en-GB" sz="1400" b="1">
                <a:solidFill>
                  <a:srgbClr val="7E7E7E"/>
                </a:solidFill>
              </a:rPr>
              <a:t>//Start Serial port</a:t>
            </a:r>
            <a:r>
              <a:rPr lang="en-GB" sz="1400" b="1">
                <a:solidFill>
                  <a:schemeClr val="dk1"/>
                </a:solidFill>
              </a:rPr>
              <a:t/>
            </a:r>
            <a:br>
              <a:rPr lang="en-GB" sz="1400" b="1">
                <a:solidFill>
                  <a:schemeClr val="dk1"/>
                </a:solidFill>
              </a:rPr>
            </a:br>
            <a:r>
              <a:rPr lang="en-GB" sz="1400" b="1">
                <a:solidFill>
                  <a:schemeClr val="dk1"/>
                </a:solidFill>
              </a:rPr>
              <a:t>  </a:t>
            </a:r>
            <a:r>
              <a:rPr lang="en-GB" sz="1400" b="1">
                <a:solidFill>
                  <a:srgbClr val="CC6600"/>
                </a:solidFill>
              </a:rPr>
              <a:t>Serial</a:t>
            </a:r>
            <a:r>
              <a:rPr lang="en-GB" sz="1400" b="1">
                <a:solidFill>
                  <a:schemeClr val="dk1"/>
                </a:solidFill>
              </a:rPr>
              <a:t>.</a:t>
            </a:r>
            <a:r>
              <a:rPr lang="en-GB" sz="1400" b="1">
                <a:solidFill>
                  <a:srgbClr val="CC6600"/>
                </a:solidFill>
              </a:rPr>
              <a:t>begin</a:t>
            </a:r>
            <a:r>
              <a:rPr lang="en-GB" sz="1400" b="1">
                <a:solidFill>
                  <a:schemeClr val="dk1"/>
                </a:solidFill>
              </a:rPr>
              <a:t>(9600);        </a:t>
            </a:r>
            <a:r>
              <a:rPr lang="en-GB" sz="1400" b="1">
                <a:solidFill>
                  <a:srgbClr val="7E7E7E"/>
                </a:solidFill>
              </a:rPr>
              <a:t>// start serial for output - for testing</a:t>
            </a:r>
            <a:r>
              <a:rPr lang="en-GB" sz="1400" b="1">
                <a:solidFill>
                  <a:schemeClr val="dk1"/>
                </a:solidFill>
              </a:rPr>
              <a:t/>
            </a:r>
            <a:br>
              <a:rPr lang="en-GB" sz="1400" b="1">
                <a:solidFill>
                  <a:schemeClr val="dk1"/>
                </a:solidFill>
              </a:rPr>
            </a:br>
            <a:r>
              <a:rPr lang="en-GB" sz="1400" b="1">
                <a:solidFill>
                  <a:schemeClr val="dk1"/>
                </a:solidFill>
              </a:rPr>
              <a:t>}</a:t>
            </a:r>
            <a:br>
              <a:rPr lang="en-GB" sz="1400" b="1">
                <a:solidFill>
                  <a:schemeClr val="dk1"/>
                </a:solidFill>
              </a:rPr>
            </a:br>
            <a:r>
              <a:rPr lang="en-GB" sz="1400" b="1">
                <a:solidFill>
                  <a:srgbClr val="CC6600"/>
                </a:solidFill>
              </a:rPr>
              <a:t>void</a:t>
            </a:r>
            <a:r>
              <a:rPr lang="en-GB" sz="1400" b="1">
                <a:solidFill>
                  <a:schemeClr val="dk1"/>
                </a:solidFill>
              </a:rPr>
              <a:t> </a:t>
            </a:r>
            <a:r>
              <a:rPr lang="en-GB" sz="1400" b="1">
                <a:solidFill>
                  <a:srgbClr val="CC6600"/>
                </a:solidFill>
              </a:rPr>
              <a:t>loop</a:t>
            </a:r>
            <a:r>
              <a:rPr lang="en-GB" sz="1400" b="1">
                <a:solidFill>
                  <a:schemeClr val="dk1"/>
                </a:solidFill>
              </a:rPr>
              <a:t>()</a:t>
            </a:r>
            <a:br>
              <a:rPr lang="en-GB" sz="1400" b="1">
                <a:solidFill>
                  <a:schemeClr val="dk1"/>
                </a:solidFill>
              </a:rPr>
            </a:br>
            <a:r>
              <a:rPr lang="en-GB" sz="1400" b="1">
                <a:solidFill>
                  <a:schemeClr val="dk1"/>
                </a:solidFill>
              </a:rPr>
              <a:t>{</a:t>
            </a:r>
            <a:br>
              <a:rPr lang="en-GB" sz="1400" b="1">
                <a:solidFill>
                  <a:schemeClr val="dk1"/>
                </a:solidFill>
              </a:rPr>
            </a:br>
            <a:r>
              <a:rPr lang="en-GB" sz="1400" b="1">
                <a:solidFill>
                  <a:schemeClr val="dk1"/>
                </a:solidFill>
              </a:rPr>
              <a:t>  </a:t>
            </a:r>
            <a:r>
              <a:rPr lang="en-GB" sz="1400" b="1">
                <a:solidFill>
                  <a:srgbClr val="7E7E7E"/>
                </a:solidFill>
              </a:rPr>
              <a:t>// read the value from the ldr:</a:t>
            </a:r>
            <a:r>
              <a:rPr lang="en-GB" sz="1400" b="1">
                <a:solidFill>
                  <a:schemeClr val="dk1"/>
                </a:solidFill>
              </a:rPr>
              <a:t/>
            </a:r>
            <a:br>
              <a:rPr lang="en-GB" sz="1400" b="1">
                <a:solidFill>
                  <a:schemeClr val="dk1"/>
                </a:solidFill>
              </a:rPr>
            </a:br>
            <a:r>
              <a:rPr lang="en-GB" sz="1400" b="1">
                <a:solidFill>
                  <a:schemeClr val="dk1"/>
                </a:solidFill>
              </a:rPr>
              <a:t>  sensorValue = </a:t>
            </a:r>
            <a:r>
              <a:rPr lang="en-GB" sz="1400" b="1">
                <a:solidFill>
                  <a:srgbClr val="CC6600"/>
                </a:solidFill>
              </a:rPr>
              <a:t>analogRead</a:t>
            </a:r>
            <a:r>
              <a:rPr lang="en-GB" sz="1400" b="1">
                <a:solidFill>
                  <a:schemeClr val="dk1"/>
                </a:solidFill>
              </a:rPr>
              <a:t>(sensorPin);   </a:t>
            </a:r>
          </a:p>
          <a:p>
            <a:pPr lvl="0">
              <a:lnSpc>
                <a:spcPct val="100000"/>
              </a:lnSpc>
              <a:spcBef>
                <a:spcPts val="0"/>
              </a:spcBef>
              <a:spcAft>
                <a:spcPts val="0"/>
              </a:spcAft>
              <a:buNone/>
            </a:pPr>
            <a:r>
              <a:rPr lang="en-GB" sz="1400" b="1">
                <a:solidFill>
                  <a:schemeClr val="dk1"/>
                </a:solidFill>
              </a:rPr>
              <a:t>  Serial.println(sensorValue);  </a:t>
            </a:r>
            <a:br>
              <a:rPr lang="en-GB" sz="1400" b="1">
                <a:solidFill>
                  <a:schemeClr val="dk1"/>
                </a:solidFill>
              </a:rPr>
            </a:br>
            <a:r>
              <a:rPr lang="en-GB" sz="1400" b="1">
                <a:solidFill>
                  <a:schemeClr val="dk1"/>
                </a:solidFill>
              </a:rPr>
              <a:t>  </a:t>
            </a:r>
            <a:r>
              <a:rPr lang="en-GB" sz="1400" b="1">
                <a:solidFill>
                  <a:srgbClr val="CC6600"/>
                </a:solidFill>
              </a:rPr>
              <a:t>if</a:t>
            </a:r>
            <a:r>
              <a:rPr lang="en-GB" sz="1400" b="1">
                <a:solidFill>
                  <a:schemeClr val="dk1"/>
                </a:solidFill>
              </a:rPr>
              <a:t>(sensorValue&gt;500) </a:t>
            </a:r>
            <a:r>
              <a:rPr lang="en-GB" sz="1400" b="1">
                <a:solidFill>
                  <a:srgbClr val="CC6600"/>
                </a:solidFill>
              </a:rPr>
              <a:t>digitalWrite</a:t>
            </a:r>
            <a:r>
              <a:rPr lang="en-GB" sz="1400" b="1">
                <a:solidFill>
                  <a:schemeClr val="dk1"/>
                </a:solidFill>
              </a:rPr>
              <a:t>(13, </a:t>
            </a:r>
            <a:r>
              <a:rPr lang="en-GB" sz="1400" b="1">
                <a:solidFill>
                  <a:srgbClr val="006699"/>
                </a:solidFill>
              </a:rPr>
              <a:t>HIGH</a:t>
            </a:r>
            <a:r>
              <a:rPr lang="en-GB" sz="1400" b="1">
                <a:solidFill>
                  <a:schemeClr val="dk1"/>
                </a:solidFill>
              </a:rPr>
              <a:t>);   </a:t>
            </a:r>
            <a:r>
              <a:rPr lang="en-GB" sz="1400" b="1">
                <a:solidFill>
                  <a:srgbClr val="7E7E7E"/>
                </a:solidFill>
              </a:rPr>
              <a:t>// set the LED on</a:t>
            </a:r>
            <a:r>
              <a:rPr lang="en-GB" sz="1400" b="1">
                <a:solidFill>
                  <a:schemeClr val="dk1"/>
                </a:solidFill>
              </a:rPr>
              <a:t/>
            </a:r>
            <a:br>
              <a:rPr lang="en-GB" sz="1400" b="1">
                <a:solidFill>
                  <a:schemeClr val="dk1"/>
                </a:solidFill>
              </a:rPr>
            </a:br>
            <a:r>
              <a:rPr lang="en-GB" sz="1400" b="1">
                <a:solidFill>
                  <a:schemeClr val="dk1"/>
                </a:solidFill>
              </a:rPr>
              <a:t>  </a:t>
            </a:r>
            <a:r>
              <a:rPr lang="en-GB" sz="1400" b="1">
                <a:solidFill>
                  <a:srgbClr val="CC6600"/>
                </a:solidFill>
              </a:rPr>
              <a:t>else</a:t>
            </a:r>
            <a:r>
              <a:rPr lang="en-GB" sz="1400" b="1">
                <a:solidFill>
                  <a:schemeClr val="dk1"/>
                </a:solidFill>
              </a:rPr>
              <a:t> </a:t>
            </a:r>
            <a:r>
              <a:rPr lang="en-GB" sz="1400" b="1">
                <a:solidFill>
                  <a:srgbClr val="CC6600"/>
                </a:solidFill>
              </a:rPr>
              <a:t>digitalWrite</a:t>
            </a:r>
            <a:r>
              <a:rPr lang="en-GB" sz="1400" b="1">
                <a:solidFill>
                  <a:schemeClr val="dk1"/>
                </a:solidFill>
              </a:rPr>
              <a:t>(13, </a:t>
            </a:r>
            <a:r>
              <a:rPr lang="en-GB" sz="1400" b="1">
                <a:solidFill>
                  <a:srgbClr val="006699"/>
                </a:solidFill>
              </a:rPr>
              <a:t>LOW</a:t>
            </a:r>
            <a:r>
              <a:rPr lang="en-GB" sz="1400" b="1">
                <a:solidFill>
                  <a:schemeClr val="dk1"/>
                </a:solidFill>
              </a:rPr>
              <a:t>);   </a:t>
            </a:r>
            <a:r>
              <a:rPr lang="en-GB" sz="1400" b="1">
                <a:solidFill>
                  <a:srgbClr val="7E7E7E"/>
                </a:solidFill>
              </a:rPr>
              <a:t>// set the LED on</a:t>
            </a:r>
            <a:r>
              <a:rPr lang="en-GB" sz="1400" b="1">
                <a:solidFill>
                  <a:schemeClr val="dk1"/>
                </a:solidFill>
              </a:rPr>
              <a:t> </a:t>
            </a:r>
            <a:br>
              <a:rPr lang="en-GB" sz="1400" b="1">
                <a:solidFill>
                  <a:schemeClr val="dk1"/>
                </a:solidFill>
              </a:rPr>
            </a:br>
            <a:r>
              <a:rPr lang="en-GB" sz="1400" b="1">
                <a:solidFill>
                  <a:schemeClr val="dk1"/>
                </a:solidFill>
              </a:rPr>
              <a:t>  </a:t>
            </a:r>
            <a:r>
              <a:rPr lang="en-GB" sz="1400" b="1">
                <a:solidFill>
                  <a:srgbClr val="7E7E7E"/>
                </a:solidFill>
              </a:rPr>
              <a:t>// For DEBUGGING - Print out our data, uncomment the lines below</a:t>
            </a:r>
            <a:r>
              <a:rPr lang="en-GB" sz="1400" b="1">
                <a:solidFill>
                  <a:schemeClr val="dk1"/>
                </a:solidFill>
              </a:rPr>
              <a:t/>
            </a:r>
            <a:br>
              <a:rPr lang="en-GB" sz="1400" b="1">
                <a:solidFill>
                  <a:schemeClr val="dk1"/>
                </a:solidFill>
              </a:rPr>
            </a:br>
            <a:r>
              <a:rPr lang="en-GB" sz="1400" b="1">
                <a:solidFill>
                  <a:schemeClr val="dk1"/>
                </a:solidFill>
              </a:rPr>
              <a:t>  </a:t>
            </a:r>
            <a:r>
              <a:rPr lang="en-GB" sz="1400" b="1">
                <a:solidFill>
                  <a:srgbClr val="7E7E7E"/>
                </a:solidFill>
              </a:rPr>
              <a:t>//Serial.print(sensorValue, DEC);     // print the value (0 to 1024)</a:t>
            </a:r>
            <a:r>
              <a:rPr lang="en-GB" sz="1400" b="1">
                <a:solidFill>
                  <a:schemeClr val="dk1"/>
                </a:solidFill>
              </a:rPr>
              <a:t/>
            </a:r>
            <a:br>
              <a:rPr lang="en-GB" sz="1400" b="1">
                <a:solidFill>
                  <a:schemeClr val="dk1"/>
                </a:solidFill>
              </a:rPr>
            </a:br>
            <a:r>
              <a:rPr lang="en-GB" sz="1400" b="1">
                <a:solidFill>
                  <a:schemeClr val="dk1"/>
                </a:solidFill>
              </a:rPr>
              <a:t>  </a:t>
            </a:r>
            <a:r>
              <a:rPr lang="en-GB" sz="1400" b="1">
                <a:solidFill>
                  <a:srgbClr val="7E7E7E"/>
                </a:solidFill>
              </a:rPr>
              <a:t>//Serial.println("");                   // print carriage return  </a:t>
            </a:r>
            <a:r>
              <a:rPr lang="en-GB" sz="1400" b="1">
                <a:solidFill>
                  <a:schemeClr val="dk1"/>
                </a:solidFill>
              </a:rPr>
              <a:t/>
            </a:r>
            <a:br>
              <a:rPr lang="en-GB" sz="1400" b="1">
                <a:solidFill>
                  <a:schemeClr val="dk1"/>
                </a:solidFill>
              </a:rPr>
            </a:br>
            <a:r>
              <a:rPr lang="en-GB" sz="1400" b="1">
                <a:solidFill>
                  <a:schemeClr val="dk1"/>
                </a:solidFill>
              </a:rPr>
              <a:t>  </a:t>
            </a:r>
            <a:r>
              <a:rPr lang="en-GB" sz="1400" b="1">
                <a:solidFill>
                  <a:srgbClr val="7E7E7E"/>
                </a:solidFill>
              </a:rPr>
              <a:t>//delay(500);  </a:t>
            </a:r>
            <a:r>
              <a:rPr lang="en-GB" sz="1400" b="1">
                <a:solidFill>
                  <a:schemeClr val="dk1"/>
                </a:solidFill>
              </a:rPr>
              <a:t/>
            </a:r>
            <a:br>
              <a:rPr lang="en-GB" sz="1400" b="1">
                <a:solidFill>
                  <a:schemeClr val="dk1"/>
                </a:solidFill>
              </a:rPr>
            </a:br>
            <a:r>
              <a:rPr lang="en-GB" sz="1400" b="1">
                <a:solidFill>
                  <a:schemeClr val="dk1"/>
                </a:solidFill>
              </a:rPr>
              <a:t>}</a:t>
            </a:r>
          </a:p>
        </p:txBody>
      </p:sp>
      <p:sp>
        <p:nvSpPr>
          <p:cNvPr id="385" name="Shape 38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37</a:t>
            </a:fld>
            <a:endParaRPr lang="en-GB"/>
          </a:p>
        </p:txBody>
      </p:sp>
      <p:sp>
        <p:nvSpPr>
          <p:cNvPr id="386" name="Shape 386"/>
          <p:cNvSpPr txBox="1"/>
          <p:nvPr/>
        </p:nvSpPr>
        <p:spPr>
          <a:xfrm>
            <a:off x="528975" y="191325"/>
            <a:ext cx="7281899" cy="438900"/>
          </a:xfrm>
          <a:prstGeom prst="rect">
            <a:avLst/>
          </a:prstGeom>
          <a:noFill/>
          <a:ln>
            <a:noFill/>
          </a:ln>
        </p:spPr>
        <p:txBody>
          <a:bodyPr lIns="91425" tIns="91425" rIns="91425" bIns="91425" anchor="t" anchorCtr="0">
            <a:noAutofit/>
          </a:bodyPr>
          <a:lstStyle/>
          <a:p>
            <a:pPr lvl="0" rtl="0">
              <a:spcBef>
                <a:spcPts val="0"/>
              </a:spcBef>
              <a:buClr>
                <a:schemeClr val="dk1"/>
              </a:buClr>
              <a:buSzPct val="39285"/>
              <a:buFont typeface="Arial"/>
              <a:buNone/>
            </a:pPr>
            <a:r>
              <a:rPr lang="en-GB" sz="2800">
                <a:solidFill>
                  <a:schemeClr val="dk1"/>
                </a:solidFill>
              </a:rPr>
              <a:t>Blink the LED if LDR crosses 500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266675" y="73600"/>
            <a:ext cx="8520599" cy="572699"/>
          </a:xfrm>
          <a:prstGeom prst="rect">
            <a:avLst/>
          </a:prstGeom>
        </p:spPr>
        <p:txBody>
          <a:bodyPr lIns="91425" tIns="91425" rIns="91425" bIns="91425" anchor="t" anchorCtr="0">
            <a:noAutofit/>
          </a:bodyPr>
          <a:lstStyle/>
          <a:p>
            <a:pPr lvl="0">
              <a:spcBef>
                <a:spcPts val="0"/>
              </a:spcBef>
              <a:buNone/>
            </a:pPr>
            <a:r>
              <a:rPr lang="en-GB"/>
              <a:t>DHT11 - Digital Humidity and Temperature</a:t>
            </a:r>
          </a:p>
        </p:txBody>
      </p:sp>
      <p:sp>
        <p:nvSpPr>
          <p:cNvPr id="392" name="Shape 392"/>
          <p:cNvSpPr txBox="1">
            <a:spLocks noGrp="1"/>
          </p:cNvSpPr>
          <p:nvPr>
            <p:ph type="body" idx="1"/>
          </p:nvPr>
        </p:nvSpPr>
        <p:spPr>
          <a:xfrm>
            <a:off x="100525" y="646300"/>
            <a:ext cx="3227100" cy="299699"/>
          </a:xfrm>
          <a:prstGeom prst="rect">
            <a:avLst/>
          </a:prstGeom>
        </p:spPr>
        <p:txBody>
          <a:bodyPr lIns="91425" tIns="91425" rIns="91425" bIns="91425" anchor="t" anchorCtr="0">
            <a:noAutofit/>
          </a:bodyPr>
          <a:lstStyle/>
          <a:p>
            <a:pPr lvl="0" algn="ctr">
              <a:spcBef>
                <a:spcPts val="0"/>
              </a:spcBef>
              <a:buNone/>
            </a:pPr>
            <a:r>
              <a:rPr lang="en-GB" sz="1000" b="1"/>
              <a:t>Safer to connect a resistor between pin 1 and 2</a:t>
            </a:r>
          </a:p>
        </p:txBody>
      </p:sp>
      <p:sp>
        <p:nvSpPr>
          <p:cNvPr id="393" name="Shape 39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38</a:t>
            </a:fld>
            <a:endParaRPr lang="en-GB"/>
          </a:p>
        </p:txBody>
      </p:sp>
      <p:pic>
        <p:nvPicPr>
          <p:cNvPr id="394" name="Shape 394"/>
          <p:cNvPicPr preferRelativeResize="0"/>
          <p:nvPr/>
        </p:nvPicPr>
        <p:blipFill>
          <a:blip r:embed="rId3">
            <a:alphaModFix/>
          </a:blip>
          <a:stretch>
            <a:fillRect/>
          </a:stretch>
        </p:blipFill>
        <p:spPr>
          <a:xfrm>
            <a:off x="0" y="998725"/>
            <a:ext cx="4012574" cy="2079699"/>
          </a:xfrm>
          <a:prstGeom prst="rect">
            <a:avLst/>
          </a:prstGeom>
          <a:noFill/>
          <a:ln>
            <a:noFill/>
          </a:ln>
        </p:spPr>
      </p:pic>
      <p:pic>
        <p:nvPicPr>
          <p:cNvPr id="395" name="Shape 395"/>
          <p:cNvPicPr preferRelativeResize="0"/>
          <p:nvPr/>
        </p:nvPicPr>
        <p:blipFill>
          <a:blip r:embed="rId4">
            <a:alphaModFix/>
          </a:blip>
          <a:stretch>
            <a:fillRect/>
          </a:stretch>
        </p:blipFill>
        <p:spPr>
          <a:xfrm>
            <a:off x="4096514" y="646300"/>
            <a:ext cx="5047486" cy="4134225"/>
          </a:xfrm>
          <a:prstGeom prst="rect">
            <a:avLst/>
          </a:prstGeom>
          <a:noFill/>
          <a:ln>
            <a:noFill/>
          </a:ln>
        </p:spPr>
      </p:pic>
      <p:pic>
        <p:nvPicPr>
          <p:cNvPr id="396" name="Shape 396"/>
          <p:cNvPicPr preferRelativeResize="0"/>
          <p:nvPr/>
        </p:nvPicPr>
        <p:blipFill>
          <a:blip r:embed="rId5">
            <a:alphaModFix/>
          </a:blip>
          <a:stretch>
            <a:fillRect/>
          </a:stretch>
        </p:blipFill>
        <p:spPr>
          <a:xfrm>
            <a:off x="904050" y="3078425"/>
            <a:ext cx="2617785" cy="2065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311700" y="176650"/>
            <a:ext cx="8520599" cy="522900"/>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GB" sz="3600" b="1"/>
              <a:t>DHT11 Features</a:t>
            </a:r>
          </a:p>
          <a:p>
            <a:pPr lvl="0">
              <a:spcBef>
                <a:spcPts val="0"/>
              </a:spcBef>
              <a:buNone/>
            </a:pPr>
            <a:endParaRPr/>
          </a:p>
        </p:txBody>
      </p:sp>
      <p:sp>
        <p:nvSpPr>
          <p:cNvPr id="402" name="Shape 402"/>
          <p:cNvSpPr txBox="1">
            <a:spLocks noGrp="1"/>
          </p:cNvSpPr>
          <p:nvPr>
            <p:ph type="body" idx="1"/>
          </p:nvPr>
        </p:nvSpPr>
        <p:spPr>
          <a:xfrm>
            <a:off x="311700" y="782962"/>
            <a:ext cx="8520599" cy="3785999"/>
          </a:xfrm>
          <a:prstGeom prst="rect">
            <a:avLst/>
          </a:prstGeom>
        </p:spPr>
        <p:txBody>
          <a:bodyPr lIns="91425" tIns="91425" rIns="91425" bIns="91425" anchor="t" anchorCtr="0">
            <a:noAutofit/>
          </a:bodyPr>
          <a:lstStyle/>
          <a:p>
            <a:pPr marL="457200" lvl="0" indent="-393700" rtl="0">
              <a:lnSpc>
                <a:spcPct val="100000"/>
              </a:lnSpc>
              <a:spcBef>
                <a:spcPts val="600"/>
              </a:spcBef>
              <a:spcAft>
                <a:spcPts val="0"/>
              </a:spcAft>
              <a:buClr>
                <a:schemeClr val="dk1"/>
              </a:buClr>
              <a:buSzPct val="100000"/>
            </a:pPr>
            <a:r>
              <a:rPr lang="en-GB" sz="2600">
                <a:solidFill>
                  <a:schemeClr val="dk1"/>
                </a:solidFill>
              </a:rPr>
              <a:t>Low cost</a:t>
            </a:r>
          </a:p>
          <a:p>
            <a:pPr marL="457200" lvl="0" indent="-393700" rtl="0">
              <a:lnSpc>
                <a:spcPct val="100000"/>
              </a:lnSpc>
              <a:spcBef>
                <a:spcPts val="600"/>
              </a:spcBef>
              <a:spcAft>
                <a:spcPts val="0"/>
              </a:spcAft>
              <a:buClr>
                <a:schemeClr val="dk1"/>
              </a:buClr>
              <a:buSzPct val="100000"/>
            </a:pPr>
            <a:r>
              <a:rPr lang="en-GB" sz="2600">
                <a:solidFill>
                  <a:schemeClr val="dk1"/>
                </a:solidFill>
              </a:rPr>
              <a:t>3 to 5V power and I/O</a:t>
            </a:r>
          </a:p>
          <a:p>
            <a:pPr marL="457200" lvl="0" indent="-393700" rtl="0">
              <a:lnSpc>
                <a:spcPct val="100000"/>
              </a:lnSpc>
              <a:spcBef>
                <a:spcPts val="600"/>
              </a:spcBef>
              <a:spcAft>
                <a:spcPts val="0"/>
              </a:spcAft>
              <a:buClr>
                <a:schemeClr val="dk1"/>
              </a:buClr>
              <a:buSzPct val="100000"/>
            </a:pPr>
            <a:r>
              <a:rPr lang="en-GB" sz="2600">
                <a:solidFill>
                  <a:schemeClr val="dk1"/>
                </a:solidFill>
              </a:rPr>
              <a:t>2.5mA max current use during conversion (while requesting data)</a:t>
            </a:r>
          </a:p>
          <a:p>
            <a:pPr marL="457200" lvl="0" indent="-393700" rtl="0">
              <a:lnSpc>
                <a:spcPct val="100000"/>
              </a:lnSpc>
              <a:spcBef>
                <a:spcPts val="600"/>
              </a:spcBef>
              <a:spcAft>
                <a:spcPts val="0"/>
              </a:spcAft>
              <a:buClr>
                <a:schemeClr val="dk1"/>
              </a:buClr>
              <a:buSzPct val="100000"/>
            </a:pPr>
            <a:r>
              <a:rPr lang="en-GB" sz="2600">
                <a:solidFill>
                  <a:schemeClr val="dk1"/>
                </a:solidFill>
              </a:rPr>
              <a:t>Good for 20-80% humidity readings with 5% accuracy</a:t>
            </a:r>
          </a:p>
          <a:p>
            <a:pPr marL="457200" lvl="0" indent="-393700" rtl="0">
              <a:lnSpc>
                <a:spcPct val="100000"/>
              </a:lnSpc>
              <a:spcBef>
                <a:spcPts val="600"/>
              </a:spcBef>
              <a:spcAft>
                <a:spcPts val="0"/>
              </a:spcAft>
              <a:buClr>
                <a:schemeClr val="dk1"/>
              </a:buClr>
              <a:buSzPct val="100000"/>
            </a:pPr>
            <a:r>
              <a:rPr lang="en-GB" sz="2600">
                <a:solidFill>
                  <a:schemeClr val="dk1"/>
                </a:solidFill>
              </a:rPr>
              <a:t>Good for 0-50°C temperature readings ±2°C accuracy</a:t>
            </a:r>
          </a:p>
          <a:p>
            <a:pPr marL="457200" lvl="0" indent="-393700" rtl="0">
              <a:lnSpc>
                <a:spcPct val="100000"/>
              </a:lnSpc>
              <a:spcBef>
                <a:spcPts val="600"/>
              </a:spcBef>
              <a:spcAft>
                <a:spcPts val="0"/>
              </a:spcAft>
              <a:buClr>
                <a:schemeClr val="dk1"/>
              </a:buClr>
              <a:buSzPct val="100000"/>
            </a:pPr>
            <a:r>
              <a:rPr lang="en-GB" sz="2600">
                <a:solidFill>
                  <a:schemeClr val="dk1"/>
                </a:solidFill>
              </a:rPr>
              <a:t>No more than 1 Hz sampling rate (once every second)</a:t>
            </a:r>
          </a:p>
          <a:p>
            <a:pPr marL="457200" lvl="0" indent="-393700" rtl="0">
              <a:lnSpc>
                <a:spcPct val="100000"/>
              </a:lnSpc>
              <a:spcBef>
                <a:spcPts val="600"/>
              </a:spcBef>
              <a:spcAft>
                <a:spcPts val="0"/>
              </a:spcAft>
              <a:buClr>
                <a:schemeClr val="dk1"/>
              </a:buClr>
              <a:buSzPct val="100000"/>
            </a:pPr>
            <a:r>
              <a:rPr lang="en-GB" sz="2600">
                <a:solidFill>
                  <a:schemeClr val="dk1"/>
                </a:solidFill>
              </a:rPr>
              <a:t>Body size 15.5mm x 12mm x 5.5mm</a:t>
            </a:r>
          </a:p>
          <a:p>
            <a:pPr marL="457200" lvl="0" indent="-393700" rtl="0">
              <a:lnSpc>
                <a:spcPct val="100000"/>
              </a:lnSpc>
              <a:spcBef>
                <a:spcPts val="600"/>
              </a:spcBef>
              <a:spcAft>
                <a:spcPts val="0"/>
              </a:spcAft>
              <a:buClr>
                <a:schemeClr val="dk1"/>
              </a:buClr>
              <a:buSzPct val="100000"/>
            </a:pPr>
            <a:r>
              <a:rPr lang="en-GB" sz="2600">
                <a:solidFill>
                  <a:schemeClr val="dk1"/>
                </a:solidFill>
              </a:rPr>
              <a:t>4 pins with 0.1" spacing</a:t>
            </a:r>
          </a:p>
          <a:p>
            <a:pPr lvl="0">
              <a:spcBef>
                <a:spcPts val="0"/>
              </a:spcBef>
              <a:buNone/>
            </a:pPr>
            <a:endParaRPr/>
          </a:p>
        </p:txBody>
      </p:sp>
      <p:sp>
        <p:nvSpPr>
          <p:cNvPr id="403" name="Shape 40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endParaRPr/>
          </a:p>
        </p:txBody>
      </p:sp>
      <p:sp>
        <p:nvSpPr>
          <p:cNvPr id="108" name="Shape 10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109" name="Shape 10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4</a:t>
            </a:fld>
            <a:endParaRPr lang="en-GB"/>
          </a:p>
        </p:txBody>
      </p:sp>
      <p:pic>
        <p:nvPicPr>
          <p:cNvPr id="110" name="Shape 110"/>
          <p:cNvPicPr preferRelativeResize="0"/>
          <p:nvPr/>
        </p:nvPicPr>
        <p:blipFill>
          <a:blip r:embed="rId3">
            <a:alphaModFix/>
          </a:blip>
          <a:stretch>
            <a:fillRect/>
          </a:stretch>
        </p:blipFill>
        <p:spPr>
          <a:xfrm>
            <a:off x="476600" y="0"/>
            <a:ext cx="8190800" cy="4446899"/>
          </a:xfrm>
          <a:prstGeom prst="rect">
            <a:avLst/>
          </a:prstGeom>
          <a:noFill/>
          <a:ln>
            <a:noFill/>
          </a:ln>
        </p:spPr>
      </p:pic>
      <p:sp>
        <p:nvSpPr>
          <p:cNvPr id="111" name="Shape 111"/>
          <p:cNvSpPr txBox="1"/>
          <p:nvPr/>
        </p:nvSpPr>
        <p:spPr>
          <a:xfrm>
            <a:off x="481125" y="4559275"/>
            <a:ext cx="8213700" cy="393600"/>
          </a:xfrm>
          <a:prstGeom prst="rect">
            <a:avLst/>
          </a:prstGeom>
          <a:noFill/>
          <a:ln>
            <a:noFill/>
          </a:ln>
        </p:spPr>
        <p:txBody>
          <a:bodyPr lIns="91425" tIns="91425" rIns="91425" bIns="91425" anchor="t" anchorCtr="0">
            <a:noAutofit/>
          </a:bodyPr>
          <a:lstStyle/>
          <a:p>
            <a:pPr lvl="0" algn="ctr">
              <a:spcBef>
                <a:spcPts val="0"/>
              </a:spcBef>
              <a:buNone/>
            </a:pPr>
            <a:r>
              <a:rPr lang="en-GB" u="sng">
                <a:solidFill>
                  <a:srgbClr val="0000FF"/>
                </a:solidFill>
                <a:hlinkClick r:id="rId4"/>
              </a:rPr>
              <a:t>http://blog.claricetechnologies.com/2014/03/demystifying-the-internet-of-things/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GB" sz="3600" b="1"/>
              <a:t>DHT11 Applications</a:t>
            </a:r>
          </a:p>
          <a:p>
            <a:pPr lvl="0">
              <a:spcBef>
                <a:spcPts val="0"/>
              </a:spcBef>
              <a:buNone/>
            </a:pPr>
            <a:endParaRPr/>
          </a:p>
        </p:txBody>
      </p:sp>
      <p:sp>
        <p:nvSpPr>
          <p:cNvPr id="409" name="Shape 40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419100" algn="just" rtl="0">
              <a:lnSpc>
                <a:spcPct val="100000"/>
              </a:lnSpc>
              <a:spcBef>
                <a:spcPts val="600"/>
              </a:spcBef>
              <a:spcAft>
                <a:spcPts val="0"/>
              </a:spcAft>
              <a:buClr>
                <a:schemeClr val="dk1"/>
              </a:buClr>
              <a:buSzPct val="100000"/>
            </a:pPr>
            <a:r>
              <a:rPr lang="en-GB" sz="3000">
                <a:solidFill>
                  <a:schemeClr val="dk1"/>
                </a:solidFill>
              </a:rPr>
              <a:t>Weather stations for providing humidity at cheaper cost</a:t>
            </a:r>
          </a:p>
          <a:p>
            <a:pPr marL="457200" lvl="0" indent="-419100" algn="just" rtl="0">
              <a:lnSpc>
                <a:spcPct val="100000"/>
              </a:lnSpc>
              <a:spcBef>
                <a:spcPts val="600"/>
              </a:spcBef>
              <a:spcAft>
                <a:spcPts val="0"/>
              </a:spcAft>
              <a:buClr>
                <a:schemeClr val="dk1"/>
              </a:buClr>
              <a:buSzPct val="100000"/>
            </a:pPr>
            <a:r>
              <a:rPr lang="en-GB" sz="3000">
                <a:solidFill>
                  <a:schemeClr val="dk1"/>
                </a:solidFill>
              </a:rPr>
              <a:t>Sense temperature level of soil</a:t>
            </a:r>
          </a:p>
          <a:p>
            <a:pPr marL="457200" lvl="0" indent="-419100" algn="just" rtl="0">
              <a:lnSpc>
                <a:spcPct val="100000"/>
              </a:lnSpc>
              <a:spcBef>
                <a:spcPts val="600"/>
              </a:spcBef>
              <a:spcAft>
                <a:spcPts val="0"/>
              </a:spcAft>
              <a:buClr>
                <a:schemeClr val="dk1"/>
              </a:buClr>
              <a:buSzPct val="100000"/>
            </a:pPr>
            <a:r>
              <a:rPr lang="en-GB" sz="3000">
                <a:solidFill>
                  <a:schemeClr val="dk1"/>
                </a:solidFill>
              </a:rPr>
              <a:t>Power Supplies</a:t>
            </a:r>
          </a:p>
          <a:p>
            <a:pPr marL="457200" lvl="0" indent="-419100" algn="just" rtl="0">
              <a:lnSpc>
                <a:spcPct val="100000"/>
              </a:lnSpc>
              <a:spcBef>
                <a:spcPts val="600"/>
              </a:spcBef>
              <a:spcAft>
                <a:spcPts val="0"/>
              </a:spcAft>
              <a:buClr>
                <a:schemeClr val="dk1"/>
              </a:buClr>
              <a:buSzPct val="100000"/>
            </a:pPr>
            <a:r>
              <a:rPr lang="en-GB" sz="3000">
                <a:solidFill>
                  <a:schemeClr val="dk1"/>
                </a:solidFill>
              </a:rPr>
              <a:t>Battery Management </a:t>
            </a:r>
          </a:p>
          <a:p>
            <a:pPr marL="457200" lvl="0" indent="-419100" algn="just" rtl="0">
              <a:lnSpc>
                <a:spcPct val="100000"/>
              </a:lnSpc>
              <a:spcBef>
                <a:spcPts val="600"/>
              </a:spcBef>
              <a:spcAft>
                <a:spcPts val="0"/>
              </a:spcAft>
              <a:buClr>
                <a:schemeClr val="dk1"/>
              </a:buClr>
              <a:buSzPct val="100000"/>
            </a:pPr>
            <a:r>
              <a:rPr lang="en-GB" sz="3000">
                <a:solidFill>
                  <a:schemeClr val="dk1"/>
                </a:solidFill>
              </a:rPr>
              <a:t>HVAC </a:t>
            </a:r>
            <a:r>
              <a:rPr lang="en-GB" sz="1100" b="1">
                <a:solidFill>
                  <a:srgbClr val="545454"/>
                </a:solidFill>
                <a:highlight>
                  <a:srgbClr val="FFFFFF"/>
                </a:highlight>
              </a:rPr>
              <a:t>(stands for Heating, Ventilation and Air Conditioning) </a:t>
            </a:r>
          </a:p>
          <a:p>
            <a:pPr marL="457200" lvl="0" indent="-419100" algn="just" rtl="0">
              <a:lnSpc>
                <a:spcPct val="100000"/>
              </a:lnSpc>
              <a:spcBef>
                <a:spcPts val="600"/>
              </a:spcBef>
              <a:spcAft>
                <a:spcPts val="0"/>
              </a:spcAft>
              <a:buClr>
                <a:schemeClr val="dk1"/>
              </a:buClr>
              <a:buSzPct val="100000"/>
            </a:pPr>
            <a:r>
              <a:rPr lang="en-GB" sz="3000">
                <a:solidFill>
                  <a:schemeClr val="dk1"/>
                </a:solidFill>
              </a:rPr>
              <a:t>Temperature Sensitive Appliances</a:t>
            </a:r>
          </a:p>
          <a:p>
            <a:pPr lvl="0">
              <a:spcBef>
                <a:spcPts val="0"/>
              </a:spcBef>
              <a:buNone/>
            </a:pPr>
            <a:endParaRPr/>
          </a:p>
        </p:txBody>
      </p:sp>
      <p:sp>
        <p:nvSpPr>
          <p:cNvPr id="410" name="Shape 41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40</a:t>
            </a:fld>
            <a:endParaRPr lang="en-GB"/>
          </a:p>
        </p:txBody>
      </p:sp>
      <p:pic>
        <p:nvPicPr>
          <p:cNvPr id="411" name="Shape 411"/>
          <p:cNvPicPr preferRelativeResize="0"/>
          <p:nvPr/>
        </p:nvPicPr>
        <p:blipFill>
          <a:blip r:embed="rId3">
            <a:alphaModFix/>
          </a:blip>
          <a:stretch>
            <a:fillRect/>
          </a:stretch>
        </p:blipFill>
        <p:spPr>
          <a:xfrm>
            <a:off x="6763962" y="1966862"/>
            <a:ext cx="2143125" cy="2143125"/>
          </a:xfrm>
          <a:prstGeom prst="rect">
            <a:avLst/>
          </a:prstGeom>
          <a:noFill/>
          <a:ln>
            <a:noFill/>
          </a:ln>
        </p:spPr>
      </p:pic>
      <p:pic>
        <p:nvPicPr>
          <p:cNvPr id="412" name="Shape 412"/>
          <p:cNvPicPr preferRelativeResize="0"/>
          <p:nvPr/>
        </p:nvPicPr>
        <p:blipFill>
          <a:blip r:embed="rId4">
            <a:alphaModFix/>
          </a:blip>
          <a:stretch>
            <a:fillRect/>
          </a:stretch>
        </p:blipFill>
        <p:spPr>
          <a:xfrm>
            <a:off x="6240100" y="54375"/>
            <a:ext cx="2667000" cy="1359274"/>
          </a:xfrm>
          <a:prstGeom prst="rect">
            <a:avLst/>
          </a:prstGeom>
          <a:noFill/>
          <a:ln>
            <a:noFill/>
          </a:ln>
        </p:spPr>
      </p:pic>
      <p:pic>
        <p:nvPicPr>
          <p:cNvPr id="413" name="Shape 413"/>
          <p:cNvPicPr preferRelativeResize="0"/>
          <p:nvPr/>
        </p:nvPicPr>
        <p:blipFill>
          <a:blip r:embed="rId5">
            <a:alphaModFix/>
          </a:blip>
          <a:stretch>
            <a:fillRect/>
          </a:stretch>
        </p:blipFill>
        <p:spPr>
          <a:xfrm>
            <a:off x="4458425" y="2653300"/>
            <a:ext cx="2230749" cy="1130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112550" y="45025"/>
            <a:ext cx="8908799" cy="4941299"/>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GB" sz="1200" b="1">
                <a:solidFill>
                  <a:srgbClr val="000000"/>
                </a:solidFill>
              </a:rPr>
              <a:t>#include "DHT.h"</a:t>
            </a:r>
          </a:p>
          <a:p>
            <a:pPr lvl="0" rtl="0">
              <a:lnSpc>
                <a:spcPct val="100000"/>
              </a:lnSpc>
              <a:spcBef>
                <a:spcPts val="0"/>
              </a:spcBef>
              <a:spcAft>
                <a:spcPts val="0"/>
              </a:spcAft>
              <a:buNone/>
            </a:pPr>
            <a:r>
              <a:rPr lang="en-GB" sz="1200" b="1">
                <a:solidFill>
                  <a:srgbClr val="000000"/>
                </a:solidFill>
              </a:rPr>
              <a:t>#define DHTPIN 2     // what pin we're connected to</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void setup() {</a:t>
            </a:r>
          </a:p>
          <a:p>
            <a:pPr lvl="0" rtl="0">
              <a:lnSpc>
                <a:spcPct val="100000"/>
              </a:lnSpc>
              <a:spcBef>
                <a:spcPts val="0"/>
              </a:spcBef>
              <a:spcAft>
                <a:spcPts val="0"/>
              </a:spcAft>
              <a:buClr>
                <a:schemeClr val="dk1"/>
              </a:buClr>
              <a:buSzPct val="91666"/>
              <a:buFont typeface="Arial"/>
              <a:buNone/>
            </a:pPr>
            <a:r>
              <a:rPr lang="en-GB" sz="1200" b="1">
                <a:solidFill>
                  <a:srgbClr val="000000"/>
                </a:solidFill>
              </a:rPr>
              <a:t>  Serial.begin(9600); </a:t>
            </a:r>
          </a:p>
          <a:p>
            <a:pPr lvl="0" rtl="0">
              <a:lnSpc>
                <a:spcPct val="100000"/>
              </a:lnSpc>
              <a:spcBef>
                <a:spcPts val="0"/>
              </a:spcBef>
              <a:spcAft>
                <a:spcPts val="0"/>
              </a:spcAft>
              <a:buClr>
                <a:schemeClr val="dk1"/>
              </a:buClr>
              <a:buSzPct val="91666"/>
              <a:buFont typeface="Arial"/>
              <a:buNone/>
            </a:pPr>
            <a:r>
              <a:rPr lang="en-GB" sz="1200" b="1">
                <a:solidFill>
                  <a:srgbClr val="000000"/>
                </a:solidFill>
              </a:rPr>
              <a:t>  Serial.println("DHTxx test!");</a:t>
            </a:r>
          </a:p>
          <a:p>
            <a:pPr lvl="0" rtl="0">
              <a:lnSpc>
                <a:spcPct val="100000"/>
              </a:lnSpc>
              <a:spcBef>
                <a:spcPts val="0"/>
              </a:spcBef>
              <a:spcAft>
                <a:spcPts val="0"/>
              </a:spcAft>
              <a:buClr>
                <a:schemeClr val="dk1"/>
              </a:buClr>
              <a:buSzPct val="91666"/>
              <a:buFont typeface="Arial"/>
              <a:buNone/>
            </a:pPr>
            <a:r>
              <a:rPr lang="en-GB" sz="1200" b="1">
                <a:solidFill>
                  <a:srgbClr val="000000"/>
                </a:solidFill>
              </a:rPr>
              <a:t>   dht.begin();</a:t>
            </a:r>
          </a:p>
          <a:p>
            <a:pPr lvl="0" rtl="0">
              <a:lnSpc>
                <a:spcPct val="100000"/>
              </a:lnSpc>
              <a:spcBef>
                <a:spcPts val="0"/>
              </a:spcBef>
              <a:spcAft>
                <a:spcPts val="0"/>
              </a:spcAft>
              <a:buClr>
                <a:schemeClr val="dk1"/>
              </a:buClr>
              <a:buSzPct val="91666"/>
              <a:buFont typeface="Arial"/>
              <a:buNone/>
            </a:pPr>
            <a:r>
              <a:rPr lang="en-GB" sz="1200" b="1">
                <a:solidFill>
                  <a:srgbClr val="000000"/>
                </a:solidFill>
              </a:rPr>
              <a:t>}</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void loop() {</a:t>
            </a:r>
          </a:p>
          <a:p>
            <a:pPr lvl="0" rtl="0">
              <a:lnSpc>
                <a:spcPct val="100000"/>
              </a:lnSpc>
              <a:spcBef>
                <a:spcPts val="0"/>
              </a:spcBef>
              <a:spcAft>
                <a:spcPts val="0"/>
              </a:spcAft>
              <a:buClr>
                <a:schemeClr val="dk1"/>
              </a:buClr>
              <a:buSzPct val="91666"/>
              <a:buFont typeface="Arial"/>
              <a:buNone/>
            </a:pPr>
            <a:r>
              <a:rPr lang="en-GB" sz="1200" b="1">
                <a:solidFill>
                  <a:srgbClr val="000000"/>
                </a:solidFill>
              </a:rPr>
              <a:t>  // Wait a few seconds between measurements.</a:t>
            </a:r>
          </a:p>
          <a:p>
            <a:pPr lvl="0" rtl="0">
              <a:lnSpc>
                <a:spcPct val="100000"/>
              </a:lnSpc>
              <a:spcBef>
                <a:spcPts val="0"/>
              </a:spcBef>
              <a:spcAft>
                <a:spcPts val="0"/>
              </a:spcAft>
              <a:buClr>
                <a:schemeClr val="dk1"/>
              </a:buClr>
              <a:buSzPct val="91666"/>
              <a:buFont typeface="Arial"/>
              <a:buNone/>
            </a:pPr>
            <a:r>
              <a:rPr lang="en-GB" sz="1200" b="1">
                <a:solidFill>
                  <a:srgbClr val="000000"/>
                </a:solidFill>
              </a:rPr>
              <a:t>  delay(2000);</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  // Reading temperature or humidity </a:t>
            </a:r>
          </a:p>
          <a:p>
            <a:pPr lvl="0" rtl="0">
              <a:lnSpc>
                <a:spcPct val="100000"/>
              </a:lnSpc>
              <a:spcBef>
                <a:spcPts val="0"/>
              </a:spcBef>
              <a:spcAft>
                <a:spcPts val="0"/>
              </a:spcAft>
              <a:buClr>
                <a:schemeClr val="dk1"/>
              </a:buClr>
              <a:buSzPct val="91666"/>
              <a:buFont typeface="Arial"/>
              <a:buNone/>
            </a:pPr>
            <a:r>
              <a:rPr lang="en-GB" sz="1200" b="1">
                <a:solidFill>
                  <a:srgbClr val="000000"/>
                </a:solidFill>
              </a:rPr>
              <a:t>  //takes about 250 milliseconds!</a:t>
            </a:r>
          </a:p>
          <a:p>
            <a:pPr lvl="0" rtl="0">
              <a:lnSpc>
                <a:spcPct val="100000"/>
              </a:lnSpc>
              <a:spcBef>
                <a:spcPts val="0"/>
              </a:spcBef>
              <a:spcAft>
                <a:spcPts val="0"/>
              </a:spcAft>
              <a:buClr>
                <a:schemeClr val="dk1"/>
              </a:buClr>
              <a:buSzPct val="91666"/>
              <a:buFont typeface="Arial"/>
              <a:buNone/>
            </a:pPr>
            <a:r>
              <a:rPr lang="en-GB" sz="1200" b="1">
                <a:solidFill>
                  <a:srgbClr val="000000"/>
                </a:solidFill>
              </a:rPr>
              <a:t>  // Sensor readings may also be up to </a:t>
            </a:r>
          </a:p>
          <a:p>
            <a:pPr lvl="0" rtl="0">
              <a:lnSpc>
                <a:spcPct val="100000"/>
              </a:lnSpc>
              <a:spcBef>
                <a:spcPts val="0"/>
              </a:spcBef>
              <a:spcAft>
                <a:spcPts val="0"/>
              </a:spcAft>
              <a:buClr>
                <a:schemeClr val="dk1"/>
              </a:buClr>
              <a:buSzPct val="91666"/>
              <a:buFont typeface="Arial"/>
              <a:buNone/>
            </a:pPr>
            <a:r>
              <a:rPr lang="en-GB" sz="1200" b="1">
                <a:solidFill>
                  <a:srgbClr val="000000"/>
                </a:solidFill>
              </a:rPr>
              <a:t>  //2 seconds 'old' (its a very slow sensor)</a:t>
            </a:r>
          </a:p>
          <a:p>
            <a:pPr lvl="0" rtl="0">
              <a:lnSpc>
                <a:spcPct val="100000"/>
              </a:lnSpc>
              <a:spcBef>
                <a:spcPts val="0"/>
              </a:spcBef>
              <a:spcAft>
                <a:spcPts val="0"/>
              </a:spcAft>
              <a:buClr>
                <a:schemeClr val="dk1"/>
              </a:buClr>
              <a:buSzPct val="91666"/>
              <a:buFont typeface="Arial"/>
              <a:buNone/>
            </a:pPr>
            <a:r>
              <a:rPr lang="en-GB" sz="1200" b="1">
                <a:solidFill>
                  <a:srgbClr val="000000"/>
                </a:solidFill>
              </a:rPr>
              <a:t>  float h = dht.readHumidity();</a:t>
            </a:r>
          </a:p>
          <a:p>
            <a:pPr lvl="0" rtl="0">
              <a:lnSpc>
                <a:spcPct val="100000"/>
              </a:lnSpc>
              <a:spcBef>
                <a:spcPts val="0"/>
              </a:spcBef>
              <a:spcAft>
                <a:spcPts val="0"/>
              </a:spcAft>
              <a:buClr>
                <a:schemeClr val="dk1"/>
              </a:buClr>
              <a:buSzPct val="91666"/>
              <a:buFont typeface="Arial"/>
              <a:buNone/>
            </a:pPr>
            <a:r>
              <a:rPr lang="en-GB" sz="1200" b="1">
                <a:solidFill>
                  <a:srgbClr val="000000"/>
                </a:solidFill>
              </a:rPr>
              <a:t>  // Read temperature as Celsius</a:t>
            </a:r>
          </a:p>
          <a:p>
            <a:pPr lvl="0" rtl="0">
              <a:lnSpc>
                <a:spcPct val="100000"/>
              </a:lnSpc>
              <a:spcBef>
                <a:spcPts val="0"/>
              </a:spcBef>
              <a:spcAft>
                <a:spcPts val="0"/>
              </a:spcAft>
              <a:buClr>
                <a:schemeClr val="dk1"/>
              </a:buClr>
              <a:buSzPct val="91666"/>
              <a:buFont typeface="Arial"/>
              <a:buNone/>
            </a:pPr>
            <a:r>
              <a:rPr lang="en-GB" sz="1200" b="1">
                <a:solidFill>
                  <a:srgbClr val="000000"/>
                </a:solidFill>
              </a:rPr>
              <a:t>  float t = dht.readTemperature();</a:t>
            </a:r>
          </a:p>
          <a:p>
            <a:pPr lvl="0" rtl="0">
              <a:lnSpc>
                <a:spcPct val="100000"/>
              </a:lnSpc>
              <a:spcBef>
                <a:spcPts val="0"/>
              </a:spcBef>
              <a:spcAft>
                <a:spcPts val="0"/>
              </a:spcAft>
              <a:buClr>
                <a:schemeClr val="dk1"/>
              </a:buClr>
              <a:buSzPct val="91666"/>
              <a:buFont typeface="Arial"/>
              <a:buNone/>
            </a:pPr>
            <a:r>
              <a:rPr lang="en-GB" sz="1200" b="1">
                <a:solidFill>
                  <a:srgbClr val="000000"/>
                </a:solidFill>
              </a:rPr>
              <a:t>  // Read temperature as Fahrenheit</a:t>
            </a:r>
          </a:p>
          <a:p>
            <a:pPr lvl="0" rtl="0">
              <a:lnSpc>
                <a:spcPct val="100000"/>
              </a:lnSpc>
              <a:spcBef>
                <a:spcPts val="0"/>
              </a:spcBef>
              <a:spcAft>
                <a:spcPts val="0"/>
              </a:spcAft>
              <a:buClr>
                <a:schemeClr val="dk1"/>
              </a:buClr>
              <a:buSzPct val="91666"/>
              <a:buFont typeface="Arial"/>
              <a:buNone/>
            </a:pPr>
            <a:r>
              <a:rPr lang="en-GB" sz="1200" b="1">
                <a:solidFill>
                  <a:srgbClr val="000000"/>
                </a:solidFill>
              </a:rPr>
              <a:t>  float f = dht.readTemperature(true);</a:t>
            </a:r>
          </a:p>
          <a:p>
            <a:pPr lvl="0" rtl="0">
              <a:lnSpc>
                <a:spcPct val="100000"/>
              </a:lnSpc>
              <a:spcBef>
                <a:spcPts val="0"/>
              </a:spcBef>
              <a:spcAft>
                <a:spcPts val="0"/>
              </a:spcAft>
              <a:buClr>
                <a:schemeClr val="dk1"/>
              </a:buClr>
              <a:buSzPct val="91666"/>
              <a:buFont typeface="Arial"/>
              <a:buNone/>
            </a:pPr>
            <a:r>
              <a:rPr lang="en-GB" sz="1200" b="1">
                <a:solidFill>
                  <a:srgbClr val="000000"/>
                </a:solidFill>
              </a:rPr>
              <a:t>  // Check if any reads failed and exit early (to try again).</a:t>
            </a:r>
          </a:p>
          <a:p>
            <a:pPr lvl="0" rtl="0">
              <a:lnSpc>
                <a:spcPct val="100000"/>
              </a:lnSpc>
              <a:spcBef>
                <a:spcPts val="0"/>
              </a:spcBef>
              <a:spcAft>
                <a:spcPts val="0"/>
              </a:spcAft>
              <a:buClr>
                <a:schemeClr val="dk1"/>
              </a:buClr>
              <a:buSzPct val="91666"/>
              <a:buFont typeface="Arial"/>
              <a:buNone/>
            </a:pPr>
            <a:r>
              <a:rPr lang="en-GB" sz="1200" b="1">
                <a:solidFill>
                  <a:srgbClr val="000000"/>
                </a:solidFill>
              </a:rPr>
              <a:t>  if (isnan(h) || isnan(t) || isnan(f)) {</a:t>
            </a:r>
          </a:p>
          <a:p>
            <a:pPr lvl="0" rtl="0">
              <a:lnSpc>
                <a:spcPct val="100000"/>
              </a:lnSpc>
              <a:spcBef>
                <a:spcPts val="0"/>
              </a:spcBef>
              <a:spcAft>
                <a:spcPts val="0"/>
              </a:spcAft>
              <a:buClr>
                <a:schemeClr val="dk1"/>
              </a:buClr>
              <a:buSzPct val="91666"/>
              <a:buFont typeface="Arial"/>
              <a:buNone/>
            </a:pPr>
            <a:r>
              <a:rPr lang="en-GB" sz="1200" b="1">
                <a:solidFill>
                  <a:srgbClr val="000000"/>
                </a:solidFill>
              </a:rPr>
              <a:t>    Serial.println("Failed to read from DHT sensor!");</a:t>
            </a:r>
          </a:p>
          <a:p>
            <a:pPr lvl="0" rtl="0">
              <a:lnSpc>
                <a:spcPct val="100000"/>
              </a:lnSpc>
              <a:spcBef>
                <a:spcPts val="0"/>
              </a:spcBef>
              <a:spcAft>
                <a:spcPts val="0"/>
              </a:spcAft>
              <a:buClr>
                <a:schemeClr val="dk1"/>
              </a:buClr>
              <a:buSzPct val="91666"/>
              <a:buFont typeface="Arial"/>
              <a:buNone/>
            </a:pPr>
            <a:r>
              <a:rPr lang="en-GB" sz="1200" b="1">
                <a:solidFill>
                  <a:srgbClr val="000000"/>
                </a:solidFill>
              </a:rPr>
              <a:t>    return;</a:t>
            </a:r>
          </a:p>
          <a:p>
            <a:pPr lvl="0" rtl="0">
              <a:lnSpc>
                <a:spcPct val="100000"/>
              </a:lnSpc>
              <a:spcBef>
                <a:spcPts val="0"/>
              </a:spcBef>
              <a:spcAft>
                <a:spcPts val="0"/>
              </a:spcAft>
              <a:buClr>
                <a:schemeClr val="dk1"/>
              </a:buClr>
              <a:buSzPct val="91666"/>
              <a:buFont typeface="Arial"/>
              <a:buNone/>
            </a:pPr>
            <a:r>
              <a:rPr lang="en-GB" sz="1200" b="1">
                <a:solidFill>
                  <a:srgbClr val="000000"/>
                </a:solidFill>
              </a:rPr>
              <a:t>  }</a:t>
            </a:r>
          </a:p>
          <a:p>
            <a:pPr lvl="0">
              <a:lnSpc>
                <a:spcPct val="100000"/>
              </a:lnSpc>
              <a:spcBef>
                <a:spcPts val="0"/>
              </a:spcBef>
              <a:spcAft>
                <a:spcPts val="0"/>
              </a:spcAft>
              <a:buClr>
                <a:schemeClr val="dk1"/>
              </a:buClr>
              <a:buSzPct val="91666"/>
              <a:buFont typeface="Arial"/>
              <a:buNone/>
            </a:pPr>
            <a:r>
              <a:rPr lang="en-GB" sz="1200" b="1">
                <a:solidFill>
                  <a:srgbClr val="000000"/>
                </a:solidFill>
              </a:rPr>
              <a:t> </a:t>
            </a:r>
          </a:p>
        </p:txBody>
      </p:sp>
      <p:sp>
        <p:nvSpPr>
          <p:cNvPr id="419" name="Shape 4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41</a:t>
            </a:fld>
            <a:endParaRPr lang="en-GB"/>
          </a:p>
        </p:txBody>
      </p:sp>
      <p:sp>
        <p:nvSpPr>
          <p:cNvPr id="420" name="Shape 420"/>
          <p:cNvSpPr txBox="1"/>
          <p:nvPr/>
        </p:nvSpPr>
        <p:spPr>
          <a:xfrm>
            <a:off x="4512800" y="65250"/>
            <a:ext cx="4508399" cy="4893300"/>
          </a:xfrm>
          <a:prstGeom prst="rect">
            <a:avLst/>
          </a:prstGeom>
          <a:noFill/>
          <a:ln>
            <a:noFill/>
          </a:ln>
        </p:spPr>
        <p:txBody>
          <a:bodyPr lIns="91425" tIns="91425" rIns="91425" bIns="91425" anchor="t" anchorCtr="0">
            <a:noAutofit/>
          </a:bodyPr>
          <a:lstStyle/>
          <a:p>
            <a:pPr lvl="0" rtl="0">
              <a:spcBef>
                <a:spcPts val="0"/>
              </a:spcBef>
              <a:buNone/>
            </a:pPr>
            <a:r>
              <a:rPr lang="en-GB" sz="800" b="1">
                <a:solidFill>
                  <a:schemeClr val="dk1"/>
                </a:solidFill>
              </a:rPr>
              <a:t> </a:t>
            </a:r>
          </a:p>
          <a:p>
            <a:pPr lvl="0" rtl="0">
              <a:spcBef>
                <a:spcPts val="0"/>
              </a:spcBef>
              <a:buClr>
                <a:schemeClr val="dk1"/>
              </a:buClr>
              <a:buSzPct val="137500"/>
              <a:buFont typeface="Arial"/>
              <a:buNone/>
            </a:pPr>
            <a:r>
              <a:rPr lang="en-GB" sz="800" b="1">
                <a:solidFill>
                  <a:schemeClr val="dk1"/>
                </a:solidFill>
              </a:rPr>
              <a:t>  </a:t>
            </a:r>
            <a:r>
              <a:rPr lang="en-GB" sz="1200" b="1">
                <a:solidFill>
                  <a:schemeClr val="dk1"/>
                </a:solidFill>
              </a:rPr>
              <a:t>// Compute heat index</a:t>
            </a:r>
          </a:p>
          <a:p>
            <a:pPr lvl="0" rtl="0">
              <a:spcBef>
                <a:spcPts val="0"/>
              </a:spcBef>
              <a:buClr>
                <a:schemeClr val="dk1"/>
              </a:buClr>
              <a:buSzPct val="91666"/>
              <a:buFont typeface="Arial"/>
              <a:buNone/>
            </a:pPr>
            <a:r>
              <a:rPr lang="en-GB" sz="1200" b="1">
                <a:solidFill>
                  <a:schemeClr val="dk1"/>
                </a:solidFill>
              </a:rPr>
              <a:t> // Must send in temp in Fahrenheit!</a:t>
            </a:r>
          </a:p>
          <a:p>
            <a:pPr lvl="0" rtl="0">
              <a:spcBef>
                <a:spcPts val="0"/>
              </a:spcBef>
              <a:buClr>
                <a:schemeClr val="dk1"/>
              </a:buClr>
              <a:buSzPct val="91666"/>
              <a:buFont typeface="Arial"/>
              <a:buNone/>
            </a:pPr>
            <a:r>
              <a:rPr lang="en-GB" sz="1200" b="1">
                <a:solidFill>
                  <a:schemeClr val="dk1"/>
                </a:solidFill>
              </a:rPr>
              <a:t>  float hi = dht.computeHeatIndex(f, h);</a:t>
            </a:r>
          </a:p>
          <a:p>
            <a:pPr lvl="0" rtl="0">
              <a:spcBef>
                <a:spcPts val="0"/>
              </a:spcBef>
              <a:buClr>
                <a:schemeClr val="dk1"/>
              </a:buClr>
              <a:buFont typeface="Arial"/>
              <a:buNone/>
            </a:pPr>
            <a:endParaRPr sz="1200" b="1">
              <a:solidFill>
                <a:schemeClr val="dk1"/>
              </a:solidFill>
            </a:endParaRPr>
          </a:p>
          <a:p>
            <a:pPr lvl="0" rtl="0">
              <a:spcBef>
                <a:spcPts val="0"/>
              </a:spcBef>
              <a:buClr>
                <a:schemeClr val="dk1"/>
              </a:buClr>
              <a:buSzPct val="91666"/>
              <a:buFont typeface="Arial"/>
              <a:buNone/>
            </a:pPr>
            <a:r>
              <a:rPr lang="en-GB" sz="1200" b="1">
                <a:solidFill>
                  <a:schemeClr val="dk1"/>
                </a:solidFill>
              </a:rPr>
              <a:t>  Serial.print("Humidity: "); </a:t>
            </a:r>
          </a:p>
          <a:p>
            <a:pPr lvl="0" rtl="0">
              <a:spcBef>
                <a:spcPts val="0"/>
              </a:spcBef>
              <a:buClr>
                <a:schemeClr val="dk1"/>
              </a:buClr>
              <a:buSzPct val="91666"/>
              <a:buFont typeface="Arial"/>
              <a:buNone/>
            </a:pPr>
            <a:r>
              <a:rPr lang="en-GB" sz="1200" b="1">
                <a:solidFill>
                  <a:schemeClr val="dk1"/>
                </a:solidFill>
              </a:rPr>
              <a:t>  Serial.print(h);</a:t>
            </a:r>
          </a:p>
          <a:p>
            <a:pPr lvl="0" rtl="0">
              <a:spcBef>
                <a:spcPts val="0"/>
              </a:spcBef>
              <a:buClr>
                <a:schemeClr val="dk1"/>
              </a:buClr>
              <a:buSzPct val="91666"/>
              <a:buFont typeface="Arial"/>
              <a:buNone/>
            </a:pPr>
            <a:r>
              <a:rPr lang="en-GB" sz="1200" b="1">
                <a:solidFill>
                  <a:schemeClr val="dk1"/>
                </a:solidFill>
              </a:rPr>
              <a:t>  Serial.print(" %\t");</a:t>
            </a:r>
          </a:p>
          <a:p>
            <a:pPr lvl="0" rtl="0">
              <a:spcBef>
                <a:spcPts val="0"/>
              </a:spcBef>
              <a:buClr>
                <a:schemeClr val="dk1"/>
              </a:buClr>
              <a:buSzPct val="91666"/>
              <a:buFont typeface="Arial"/>
              <a:buNone/>
            </a:pPr>
            <a:r>
              <a:rPr lang="en-GB" sz="1200" b="1">
                <a:solidFill>
                  <a:schemeClr val="dk1"/>
                </a:solidFill>
              </a:rPr>
              <a:t>  Serial.print("Temperature: "); </a:t>
            </a:r>
          </a:p>
          <a:p>
            <a:pPr lvl="0" rtl="0">
              <a:spcBef>
                <a:spcPts val="0"/>
              </a:spcBef>
              <a:buClr>
                <a:schemeClr val="dk1"/>
              </a:buClr>
              <a:buSzPct val="91666"/>
              <a:buFont typeface="Arial"/>
              <a:buNone/>
            </a:pPr>
            <a:r>
              <a:rPr lang="en-GB" sz="1200" b="1">
                <a:solidFill>
                  <a:schemeClr val="dk1"/>
                </a:solidFill>
              </a:rPr>
              <a:t>  Serial.print(t);</a:t>
            </a:r>
          </a:p>
          <a:p>
            <a:pPr lvl="0" rtl="0">
              <a:spcBef>
                <a:spcPts val="0"/>
              </a:spcBef>
              <a:buClr>
                <a:schemeClr val="dk1"/>
              </a:buClr>
              <a:buSzPct val="91666"/>
              <a:buFont typeface="Arial"/>
              <a:buNone/>
            </a:pPr>
            <a:r>
              <a:rPr lang="en-GB" sz="1200" b="1">
                <a:solidFill>
                  <a:schemeClr val="dk1"/>
                </a:solidFill>
              </a:rPr>
              <a:t>  Serial.print(" *C ");</a:t>
            </a:r>
          </a:p>
          <a:p>
            <a:pPr lvl="0" rtl="0">
              <a:spcBef>
                <a:spcPts val="0"/>
              </a:spcBef>
              <a:buClr>
                <a:schemeClr val="dk1"/>
              </a:buClr>
              <a:buSzPct val="91666"/>
              <a:buFont typeface="Arial"/>
              <a:buNone/>
            </a:pPr>
            <a:r>
              <a:rPr lang="en-GB" sz="1200" b="1">
                <a:solidFill>
                  <a:schemeClr val="dk1"/>
                </a:solidFill>
              </a:rPr>
              <a:t>  Serial.print(f);</a:t>
            </a:r>
          </a:p>
          <a:p>
            <a:pPr lvl="0" rtl="0">
              <a:spcBef>
                <a:spcPts val="0"/>
              </a:spcBef>
              <a:buClr>
                <a:schemeClr val="dk1"/>
              </a:buClr>
              <a:buSzPct val="91666"/>
              <a:buFont typeface="Arial"/>
              <a:buNone/>
            </a:pPr>
            <a:r>
              <a:rPr lang="en-GB" sz="1200" b="1">
                <a:solidFill>
                  <a:schemeClr val="dk1"/>
                </a:solidFill>
              </a:rPr>
              <a:t>  Serial.print(" *F\t");</a:t>
            </a:r>
          </a:p>
          <a:p>
            <a:pPr lvl="0" rtl="0">
              <a:spcBef>
                <a:spcPts val="0"/>
              </a:spcBef>
              <a:buClr>
                <a:schemeClr val="dk1"/>
              </a:buClr>
              <a:buSzPct val="91666"/>
              <a:buFont typeface="Arial"/>
              <a:buNone/>
            </a:pPr>
            <a:r>
              <a:rPr lang="en-GB" sz="1200" b="1">
                <a:solidFill>
                  <a:schemeClr val="dk1"/>
                </a:solidFill>
              </a:rPr>
              <a:t>  Serial.print("Heat index: ");</a:t>
            </a:r>
          </a:p>
          <a:p>
            <a:pPr lvl="0" rtl="0">
              <a:spcBef>
                <a:spcPts val="0"/>
              </a:spcBef>
              <a:buClr>
                <a:schemeClr val="dk1"/>
              </a:buClr>
              <a:buSzPct val="91666"/>
              <a:buFont typeface="Arial"/>
              <a:buNone/>
            </a:pPr>
            <a:r>
              <a:rPr lang="en-GB" sz="1200" b="1">
                <a:solidFill>
                  <a:schemeClr val="dk1"/>
                </a:solidFill>
              </a:rPr>
              <a:t>  Serial.print(hi);</a:t>
            </a:r>
          </a:p>
          <a:p>
            <a:pPr lvl="0" rtl="0">
              <a:spcBef>
                <a:spcPts val="0"/>
              </a:spcBef>
              <a:buClr>
                <a:schemeClr val="dk1"/>
              </a:buClr>
              <a:buSzPct val="91666"/>
              <a:buFont typeface="Arial"/>
              <a:buNone/>
            </a:pPr>
            <a:r>
              <a:rPr lang="en-GB" sz="1200" b="1">
                <a:solidFill>
                  <a:schemeClr val="dk1"/>
                </a:solidFill>
              </a:rPr>
              <a:t>  Serial.println(" *F");</a:t>
            </a:r>
          </a:p>
          <a:p>
            <a:pPr lvl="0" rtl="0">
              <a:spcBef>
                <a:spcPts val="0"/>
              </a:spcBef>
              <a:buClr>
                <a:schemeClr val="dk1"/>
              </a:buClr>
              <a:buSzPct val="91666"/>
              <a:buFont typeface="Arial"/>
              <a:buNone/>
            </a:pPr>
            <a:r>
              <a:rPr lang="en-GB" sz="1200" b="1">
                <a:solidFill>
                  <a:schemeClr val="dk1"/>
                </a:solidFill>
              </a:rPr>
              <a:t>}</a:t>
            </a:r>
          </a:p>
          <a:p>
            <a:pPr lvl="0">
              <a:spcBef>
                <a:spcPts val="0"/>
              </a:spcBef>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311700" y="78775"/>
            <a:ext cx="8520599" cy="495299"/>
          </a:xfrm>
          <a:prstGeom prst="rect">
            <a:avLst/>
          </a:prstGeom>
        </p:spPr>
        <p:txBody>
          <a:bodyPr lIns="91425" tIns="91425" rIns="91425" bIns="91425" anchor="t" anchorCtr="0">
            <a:noAutofit/>
          </a:bodyPr>
          <a:lstStyle/>
          <a:p>
            <a:pPr lvl="0">
              <a:spcBef>
                <a:spcPts val="0"/>
              </a:spcBef>
              <a:buNone/>
            </a:pPr>
            <a:r>
              <a:rPr lang="en-GB"/>
              <a:t>DHT Full Device</a:t>
            </a:r>
          </a:p>
        </p:txBody>
      </p:sp>
      <p:sp>
        <p:nvSpPr>
          <p:cNvPr id="426" name="Shape 426"/>
          <p:cNvSpPr txBox="1">
            <a:spLocks noGrp="1"/>
          </p:cNvSpPr>
          <p:nvPr>
            <p:ph type="body" idx="1"/>
          </p:nvPr>
        </p:nvSpPr>
        <p:spPr>
          <a:xfrm>
            <a:off x="311700" y="472700"/>
            <a:ext cx="4404000" cy="4584300"/>
          </a:xfrm>
          <a:prstGeom prst="rect">
            <a:avLst/>
          </a:prstGeom>
        </p:spPr>
        <p:txBody>
          <a:bodyPr lIns="91425" tIns="91425" rIns="91425" bIns="91425" anchor="t" anchorCtr="0">
            <a:noAutofit/>
          </a:bodyPr>
          <a:lstStyle/>
          <a:p>
            <a:pPr lvl="0" rtl="0">
              <a:spcBef>
                <a:spcPts val="0"/>
              </a:spcBef>
              <a:spcAft>
                <a:spcPts val="0"/>
              </a:spcAft>
              <a:buClr>
                <a:schemeClr val="dk1"/>
              </a:buClr>
              <a:buSzPct val="137500"/>
              <a:buFont typeface="Arial"/>
              <a:buNone/>
            </a:pPr>
            <a:r>
              <a:rPr lang="en-GB" sz="800" b="1">
                <a:solidFill>
                  <a:srgbClr val="000000"/>
                </a:solidFill>
              </a:rPr>
              <a:t>#include "DHT.h"</a:t>
            </a:r>
          </a:p>
          <a:p>
            <a:pPr lvl="0" rtl="0">
              <a:spcBef>
                <a:spcPts val="0"/>
              </a:spcBef>
              <a:spcAft>
                <a:spcPts val="0"/>
              </a:spcAft>
              <a:buClr>
                <a:schemeClr val="dk1"/>
              </a:buClr>
              <a:buSzPct val="137500"/>
              <a:buFont typeface="Arial"/>
              <a:buNone/>
            </a:pPr>
            <a:r>
              <a:rPr lang="en-GB" sz="800" b="1">
                <a:solidFill>
                  <a:srgbClr val="000000"/>
                </a:solidFill>
              </a:rPr>
              <a:t>#define DHTPIN 2     // what pin we're connected to</a:t>
            </a:r>
          </a:p>
          <a:p>
            <a:pPr lvl="0" rtl="0">
              <a:spcBef>
                <a:spcPts val="0"/>
              </a:spcBef>
              <a:spcAft>
                <a:spcPts val="0"/>
              </a:spcAft>
              <a:buClr>
                <a:schemeClr val="dk1"/>
              </a:buClr>
              <a:buSzPct val="137500"/>
              <a:buFont typeface="Arial"/>
              <a:buNone/>
            </a:pPr>
            <a:r>
              <a:rPr lang="en-GB" sz="800" b="1">
                <a:solidFill>
                  <a:srgbClr val="000000"/>
                </a:solidFill>
              </a:rPr>
              <a:t>#define DHTTYPE DHT11   // DHT 11 </a:t>
            </a:r>
          </a:p>
          <a:p>
            <a:pPr lvl="0" rtl="0">
              <a:spcBef>
                <a:spcPts val="0"/>
              </a:spcBef>
              <a:spcAft>
                <a:spcPts val="0"/>
              </a:spcAft>
              <a:buClr>
                <a:schemeClr val="dk1"/>
              </a:buClr>
              <a:buSzPct val="137500"/>
              <a:buFont typeface="Arial"/>
              <a:buNone/>
            </a:pPr>
            <a:r>
              <a:rPr lang="en-GB" sz="800" b="1">
                <a:solidFill>
                  <a:srgbClr val="000000"/>
                </a:solidFill>
              </a:rPr>
              <a:t>DHT dht(DHTPIN, DHTTYPE);</a:t>
            </a:r>
          </a:p>
          <a:p>
            <a:pPr lvl="0" rtl="0">
              <a:spcBef>
                <a:spcPts val="0"/>
              </a:spcBef>
              <a:spcAft>
                <a:spcPts val="0"/>
              </a:spcAft>
              <a:buClr>
                <a:schemeClr val="dk1"/>
              </a:buClr>
              <a:buSzPct val="137500"/>
              <a:buFont typeface="Arial"/>
              <a:buNone/>
            </a:pPr>
            <a:r>
              <a:rPr lang="en-GB" sz="800" b="1">
                <a:solidFill>
                  <a:srgbClr val="000000"/>
                </a:solidFill>
              </a:rPr>
              <a:t>int luxPin = A5;</a:t>
            </a:r>
          </a:p>
          <a:p>
            <a:pPr lvl="0" rtl="0">
              <a:spcBef>
                <a:spcPts val="0"/>
              </a:spcBef>
              <a:spcAft>
                <a:spcPts val="0"/>
              </a:spcAft>
              <a:buClr>
                <a:schemeClr val="dk1"/>
              </a:buClr>
              <a:buSzPct val="137500"/>
              <a:buFont typeface="Arial"/>
              <a:buNone/>
            </a:pPr>
            <a:r>
              <a:rPr lang="en-GB" sz="800" b="1">
                <a:solidFill>
                  <a:srgbClr val="000000"/>
                </a:solidFill>
              </a:rPr>
              <a:t>int relay_pin = 13;</a:t>
            </a:r>
          </a:p>
          <a:p>
            <a:pPr lvl="0" rtl="0">
              <a:spcBef>
                <a:spcPts val="0"/>
              </a:spcBef>
              <a:spcAft>
                <a:spcPts val="0"/>
              </a:spcAft>
              <a:buClr>
                <a:schemeClr val="dk1"/>
              </a:buClr>
              <a:buSzPct val="137500"/>
              <a:buFont typeface="Arial"/>
              <a:buNone/>
            </a:pPr>
            <a:r>
              <a:rPr lang="en-GB" sz="800" b="1">
                <a:solidFill>
                  <a:srgbClr val="000000"/>
                </a:solidFill>
              </a:rPr>
              <a:t>int cloud_in;</a:t>
            </a:r>
          </a:p>
          <a:p>
            <a:pPr lvl="0" rtl="0">
              <a:spcBef>
                <a:spcPts val="0"/>
              </a:spcBef>
              <a:spcAft>
                <a:spcPts val="0"/>
              </a:spcAft>
              <a:buClr>
                <a:schemeClr val="dk1"/>
              </a:buClr>
              <a:buSzPct val="137500"/>
              <a:buFont typeface="Arial"/>
              <a:buNone/>
            </a:pPr>
            <a:r>
              <a:rPr lang="en-GB" sz="800" b="1">
                <a:solidFill>
                  <a:srgbClr val="000000"/>
                </a:solidFill>
              </a:rPr>
              <a:t>float tempC;</a:t>
            </a:r>
          </a:p>
          <a:p>
            <a:pPr lvl="0" rtl="0">
              <a:spcBef>
                <a:spcPts val="0"/>
              </a:spcBef>
              <a:spcAft>
                <a:spcPts val="0"/>
              </a:spcAft>
              <a:buClr>
                <a:schemeClr val="dk1"/>
              </a:buClr>
              <a:buSzPct val="137500"/>
              <a:buFont typeface="Arial"/>
              <a:buNone/>
            </a:pPr>
            <a:r>
              <a:rPr lang="en-GB" sz="800" b="1">
                <a:solidFill>
                  <a:srgbClr val="000000"/>
                </a:solidFill>
              </a:rPr>
              <a:t>int intensity;</a:t>
            </a:r>
          </a:p>
          <a:p>
            <a:pPr lvl="0" rtl="0">
              <a:spcBef>
                <a:spcPts val="0"/>
              </a:spcBef>
              <a:spcAft>
                <a:spcPts val="0"/>
              </a:spcAft>
              <a:buClr>
                <a:schemeClr val="dk1"/>
              </a:buClr>
              <a:buSzPct val="137500"/>
              <a:buFont typeface="Arial"/>
              <a:buNone/>
            </a:pPr>
            <a:r>
              <a:rPr lang="en-GB" sz="800" b="1">
                <a:solidFill>
                  <a:srgbClr val="000000"/>
                </a:solidFill>
              </a:rPr>
              <a:t>const int tempPin = A1;</a:t>
            </a:r>
          </a:p>
          <a:p>
            <a:pPr lvl="0" rtl="0">
              <a:spcBef>
                <a:spcPts val="0"/>
              </a:spcBef>
              <a:spcAft>
                <a:spcPts val="0"/>
              </a:spcAft>
              <a:buClr>
                <a:schemeClr val="dk1"/>
              </a:buClr>
              <a:buSzPct val="137500"/>
              <a:buFont typeface="Arial"/>
              <a:buNone/>
            </a:pPr>
            <a:r>
              <a:rPr lang="en-GB" sz="800" b="1">
                <a:solidFill>
                  <a:srgbClr val="000000"/>
                </a:solidFill>
              </a:rPr>
              <a:t>const int groundPin = 14;</a:t>
            </a:r>
          </a:p>
          <a:p>
            <a:pPr lvl="0" rtl="0">
              <a:spcBef>
                <a:spcPts val="0"/>
              </a:spcBef>
              <a:spcAft>
                <a:spcPts val="0"/>
              </a:spcAft>
              <a:buClr>
                <a:schemeClr val="dk1"/>
              </a:buClr>
              <a:buSzPct val="137500"/>
              <a:buFont typeface="Arial"/>
              <a:buNone/>
            </a:pPr>
            <a:r>
              <a:rPr lang="en-GB" sz="800" b="1">
                <a:solidFill>
                  <a:srgbClr val="000000"/>
                </a:solidFill>
              </a:rPr>
              <a:t>const int powerPin = 16;</a:t>
            </a:r>
          </a:p>
          <a:p>
            <a:pPr lvl="0" rtl="0">
              <a:spcBef>
                <a:spcPts val="0"/>
              </a:spcBef>
              <a:spcAft>
                <a:spcPts val="0"/>
              </a:spcAft>
              <a:buClr>
                <a:schemeClr val="dk1"/>
              </a:buClr>
              <a:buSzPct val="137500"/>
              <a:buFont typeface="Arial"/>
              <a:buNone/>
            </a:pPr>
            <a:r>
              <a:rPr lang="en-GB" sz="800" b="1">
                <a:solidFill>
                  <a:srgbClr val="000000"/>
                </a:solidFill>
              </a:rPr>
              <a:t>void setup() {</a:t>
            </a:r>
          </a:p>
          <a:p>
            <a:pPr lvl="0" rtl="0">
              <a:spcBef>
                <a:spcPts val="0"/>
              </a:spcBef>
              <a:spcAft>
                <a:spcPts val="0"/>
              </a:spcAft>
              <a:buClr>
                <a:schemeClr val="dk1"/>
              </a:buClr>
              <a:buSzPct val="137500"/>
              <a:buFont typeface="Arial"/>
              <a:buNone/>
            </a:pPr>
            <a:r>
              <a:rPr lang="en-GB" sz="800" b="1">
                <a:solidFill>
                  <a:srgbClr val="000000"/>
                </a:solidFill>
              </a:rPr>
              <a:t>  Serial.begin(9600);</a:t>
            </a:r>
          </a:p>
          <a:p>
            <a:pPr lvl="0" rtl="0">
              <a:spcBef>
                <a:spcPts val="0"/>
              </a:spcBef>
              <a:spcAft>
                <a:spcPts val="0"/>
              </a:spcAft>
              <a:buClr>
                <a:schemeClr val="dk1"/>
              </a:buClr>
              <a:buSzPct val="137500"/>
              <a:buFont typeface="Arial"/>
              <a:buNone/>
            </a:pPr>
            <a:r>
              <a:rPr lang="en-GB" sz="800" b="1">
                <a:solidFill>
                  <a:srgbClr val="000000"/>
                </a:solidFill>
              </a:rPr>
              <a:t>  pinMode(relay_pin, OUTPUT);</a:t>
            </a:r>
          </a:p>
          <a:p>
            <a:pPr lvl="0" rtl="0">
              <a:spcBef>
                <a:spcPts val="0"/>
              </a:spcBef>
              <a:spcAft>
                <a:spcPts val="0"/>
              </a:spcAft>
              <a:buClr>
                <a:schemeClr val="dk1"/>
              </a:buClr>
              <a:buSzPct val="137500"/>
              <a:buFont typeface="Arial"/>
              <a:buNone/>
            </a:pPr>
            <a:r>
              <a:rPr lang="en-GB" sz="800" b="1">
                <a:solidFill>
                  <a:srgbClr val="000000"/>
                </a:solidFill>
              </a:rPr>
              <a:t>  dht.begin();</a:t>
            </a:r>
          </a:p>
          <a:p>
            <a:pPr lvl="0" rtl="0">
              <a:spcBef>
                <a:spcPts val="0"/>
              </a:spcBef>
              <a:spcAft>
                <a:spcPts val="0"/>
              </a:spcAft>
              <a:buClr>
                <a:schemeClr val="dk1"/>
              </a:buClr>
              <a:buSzPct val="137500"/>
              <a:buFont typeface="Arial"/>
              <a:buNone/>
            </a:pPr>
            <a:r>
              <a:rPr lang="en-GB" sz="800" b="1">
                <a:solidFill>
                  <a:srgbClr val="000000"/>
                </a:solidFill>
              </a:rPr>
              <a:t>}</a:t>
            </a:r>
          </a:p>
          <a:p>
            <a:pPr lvl="0" rtl="0">
              <a:spcBef>
                <a:spcPts val="0"/>
              </a:spcBef>
              <a:spcAft>
                <a:spcPts val="0"/>
              </a:spcAft>
              <a:buClr>
                <a:schemeClr val="dk1"/>
              </a:buClr>
              <a:buSzPct val="137500"/>
              <a:buFont typeface="Arial"/>
              <a:buNone/>
            </a:pPr>
            <a:r>
              <a:rPr lang="en-GB" sz="800" b="1">
                <a:solidFill>
                  <a:srgbClr val="000000"/>
                </a:solidFill>
              </a:rPr>
              <a:t>void loop() {</a:t>
            </a:r>
          </a:p>
          <a:p>
            <a:pPr lvl="0" rtl="0">
              <a:spcBef>
                <a:spcPts val="0"/>
              </a:spcBef>
              <a:spcAft>
                <a:spcPts val="0"/>
              </a:spcAft>
              <a:buClr>
                <a:schemeClr val="dk1"/>
              </a:buClr>
              <a:buSzPct val="137500"/>
              <a:buFont typeface="Arial"/>
              <a:buNone/>
            </a:pPr>
            <a:r>
              <a:rPr lang="en-GB" sz="800" b="1">
                <a:solidFill>
                  <a:srgbClr val="000000"/>
                </a:solidFill>
              </a:rPr>
              <a:t>  intensity = analogRead(luxPin); </a:t>
            </a:r>
          </a:p>
          <a:p>
            <a:pPr lvl="0" rtl="0">
              <a:spcBef>
                <a:spcPts val="0"/>
              </a:spcBef>
              <a:spcAft>
                <a:spcPts val="0"/>
              </a:spcAft>
              <a:buClr>
                <a:schemeClr val="dk1"/>
              </a:buClr>
              <a:buSzPct val="137500"/>
              <a:buFont typeface="Arial"/>
              <a:buNone/>
            </a:pPr>
            <a:r>
              <a:rPr lang="en-GB" sz="800" b="1">
                <a:solidFill>
                  <a:srgbClr val="000000"/>
                </a:solidFill>
              </a:rPr>
              <a:t>  // Reading temperature or humidity takes about 250 milliseconds!</a:t>
            </a:r>
          </a:p>
          <a:p>
            <a:pPr lvl="0" rtl="0">
              <a:spcBef>
                <a:spcPts val="0"/>
              </a:spcBef>
              <a:spcAft>
                <a:spcPts val="0"/>
              </a:spcAft>
              <a:buClr>
                <a:schemeClr val="dk1"/>
              </a:buClr>
              <a:buSzPct val="137500"/>
              <a:buFont typeface="Arial"/>
              <a:buNone/>
            </a:pPr>
            <a:r>
              <a:rPr lang="en-GB" sz="800" b="1">
                <a:solidFill>
                  <a:srgbClr val="000000"/>
                </a:solidFill>
              </a:rPr>
              <a:t>  // Sensor readings may also be up to 2 seconds 'old' (its a very slow sensor)</a:t>
            </a:r>
          </a:p>
          <a:p>
            <a:pPr lvl="0" rtl="0">
              <a:spcBef>
                <a:spcPts val="0"/>
              </a:spcBef>
              <a:spcAft>
                <a:spcPts val="0"/>
              </a:spcAft>
              <a:buClr>
                <a:schemeClr val="dk1"/>
              </a:buClr>
              <a:buSzPct val="137500"/>
              <a:buFont typeface="Arial"/>
              <a:buNone/>
            </a:pPr>
            <a:r>
              <a:rPr lang="en-GB" sz="800" b="1">
                <a:solidFill>
                  <a:srgbClr val="000000"/>
                </a:solidFill>
              </a:rPr>
              <a:t>  float h = dht.readHumidity();</a:t>
            </a:r>
          </a:p>
          <a:p>
            <a:pPr lvl="0" rtl="0">
              <a:spcBef>
                <a:spcPts val="0"/>
              </a:spcBef>
              <a:spcAft>
                <a:spcPts val="0"/>
              </a:spcAft>
              <a:buClr>
                <a:schemeClr val="dk1"/>
              </a:buClr>
              <a:buSzPct val="137500"/>
              <a:buFont typeface="Arial"/>
              <a:buNone/>
            </a:pPr>
            <a:r>
              <a:rPr lang="en-GB" sz="800" b="1">
                <a:solidFill>
                  <a:srgbClr val="000000"/>
                </a:solidFill>
              </a:rPr>
              <a:t>  // Read temperature as Celsius</a:t>
            </a:r>
          </a:p>
          <a:p>
            <a:pPr lvl="0" rtl="0">
              <a:spcBef>
                <a:spcPts val="0"/>
              </a:spcBef>
              <a:spcAft>
                <a:spcPts val="0"/>
              </a:spcAft>
              <a:buClr>
                <a:schemeClr val="dk1"/>
              </a:buClr>
              <a:buSzPct val="137500"/>
              <a:buFont typeface="Arial"/>
              <a:buNone/>
            </a:pPr>
            <a:r>
              <a:rPr lang="en-GB" sz="800" b="1">
                <a:solidFill>
                  <a:srgbClr val="000000"/>
                </a:solidFill>
              </a:rPr>
              <a:t>  float t = dht.readTemperature();</a:t>
            </a:r>
          </a:p>
          <a:p>
            <a:pPr lvl="0" rtl="0">
              <a:spcBef>
                <a:spcPts val="0"/>
              </a:spcBef>
              <a:spcAft>
                <a:spcPts val="0"/>
              </a:spcAft>
              <a:buClr>
                <a:schemeClr val="dk1"/>
              </a:buClr>
              <a:buSzPct val="137500"/>
              <a:buFont typeface="Arial"/>
              <a:buNone/>
            </a:pPr>
            <a:r>
              <a:rPr lang="en-GB" sz="800" b="1">
                <a:solidFill>
                  <a:srgbClr val="000000"/>
                </a:solidFill>
              </a:rPr>
              <a:t>  // Read temperature as Fahrenheit</a:t>
            </a:r>
          </a:p>
          <a:p>
            <a:pPr lvl="0" rtl="0">
              <a:spcBef>
                <a:spcPts val="0"/>
              </a:spcBef>
              <a:spcAft>
                <a:spcPts val="0"/>
              </a:spcAft>
              <a:buClr>
                <a:schemeClr val="dk1"/>
              </a:buClr>
              <a:buSzPct val="137500"/>
              <a:buFont typeface="Arial"/>
              <a:buNone/>
            </a:pPr>
            <a:r>
              <a:rPr lang="en-GB" sz="800" b="1">
                <a:solidFill>
                  <a:srgbClr val="000000"/>
                </a:solidFill>
              </a:rPr>
              <a:t>  float f = dht.readTemperature(true);</a:t>
            </a:r>
          </a:p>
          <a:p>
            <a:pPr lvl="0" rtl="0">
              <a:spcBef>
                <a:spcPts val="0"/>
              </a:spcBef>
              <a:spcAft>
                <a:spcPts val="0"/>
              </a:spcAft>
              <a:buClr>
                <a:schemeClr val="dk1"/>
              </a:buClr>
              <a:buSzPct val="137500"/>
              <a:buFont typeface="Arial"/>
              <a:buNone/>
            </a:pPr>
            <a:r>
              <a:rPr lang="en-GB" sz="800" b="1">
                <a:solidFill>
                  <a:srgbClr val="000000"/>
                </a:solidFill>
              </a:rPr>
              <a:t>  </a:t>
            </a:r>
          </a:p>
          <a:p>
            <a:pPr lvl="0" rtl="0">
              <a:spcBef>
                <a:spcPts val="0"/>
              </a:spcBef>
              <a:spcAft>
                <a:spcPts val="0"/>
              </a:spcAft>
              <a:buClr>
                <a:schemeClr val="dk1"/>
              </a:buClr>
              <a:buSzPct val="137500"/>
              <a:buFont typeface="Arial"/>
              <a:buNone/>
            </a:pPr>
            <a:r>
              <a:rPr lang="en-GB" sz="800" b="1">
                <a:solidFill>
                  <a:srgbClr val="000000"/>
                </a:solidFill>
              </a:rPr>
              <a:t>  // Check if any reads failed and exit early (to try again).</a:t>
            </a:r>
          </a:p>
          <a:p>
            <a:pPr lvl="0" rtl="0">
              <a:spcBef>
                <a:spcPts val="0"/>
              </a:spcBef>
              <a:spcAft>
                <a:spcPts val="0"/>
              </a:spcAft>
              <a:buClr>
                <a:schemeClr val="dk1"/>
              </a:buClr>
              <a:buSzPct val="137500"/>
              <a:buFont typeface="Arial"/>
              <a:buNone/>
            </a:pPr>
            <a:r>
              <a:rPr lang="en-GB" sz="800" b="1">
                <a:solidFill>
                  <a:srgbClr val="000000"/>
                </a:solidFill>
              </a:rPr>
              <a:t>  if (isnan(h) || isnan(t) || isnan(f)) {</a:t>
            </a:r>
          </a:p>
          <a:p>
            <a:pPr lvl="0" rtl="0">
              <a:spcBef>
                <a:spcPts val="0"/>
              </a:spcBef>
              <a:spcAft>
                <a:spcPts val="0"/>
              </a:spcAft>
              <a:buClr>
                <a:schemeClr val="dk1"/>
              </a:buClr>
              <a:buSzPct val="137500"/>
              <a:buFont typeface="Arial"/>
              <a:buNone/>
            </a:pPr>
            <a:r>
              <a:rPr lang="en-GB" sz="800" b="1">
                <a:solidFill>
                  <a:srgbClr val="000000"/>
                </a:solidFill>
              </a:rPr>
              <a:t>    Serial.println("Failed to read from DHT sensor!");</a:t>
            </a:r>
          </a:p>
          <a:p>
            <a:pPr lvl="0" rtl="0">
              <a:spcBef>
                <a:spcPts val="0"/>
              </a:spcBef>
              <a:spcAft>
                <a:spcPts val="0"/>
              </a:spcAft>
              <a:buClr>
                <a:schemeClr val="dk1"/>
              </a:buClr>
              <a:buSzPct val="137500"/>
              <a:buFont typeface="Arial"/>
              <a:buNone/>
            </a:pPr>
            <a:r>
              <a:rPr lang="en-GB" sz="800" b="1">
                <a:solidFill>
                  <a:srgbClr val="000000"/>
                </a:solidFill>
              </a:rPr>
              <a:t>    return;</a:t>
            </a:r>
          </a:p>
          <a:p>
            <a:pPr lvl="0">
              <a:spcBef>
                <a:spcPts val="0"/>
              </a:spcBef>
              <a:spcAft>
                <a:spcPts val="0"/>
              </a:spcAft>
              <a:buClr>
                <a:schemeClr val="dk1"/>
              </a:buClr>
              <a:buSzPct val="137500"/>
              <a:buFont typeface="Arial"/>
              <a:buNone/>
            </a:pPr>
            <a:r>
              <a:rPr lang="en-GB" sz="800" b="1">
                <a:solidFill>
                  <a:srgbClr val="000000"/>
                </a:solidFill>
              </a:rPr>
              <a:t>  }</a:t>
            </a:r>
          </a:p>
        </p:txBody>
      </p:sp>
      <p:sp>
        <p:nvSpPr>
          <p:cNvPr id="427" name="Shape 4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42</a:t>
            </a:fld>
            <a:endParaRPr lang="en-GB"/>
          </a:p>
        </p:txBody>
      </p:sp>
      <p:sp>
        <p:nvSpPr>
          <p:cNvPr id="428" name="Shape 428"/>
          <p:cNvSpPr txBox="1"/>
          <p:nvPr/>
        </p:nvSpPr>
        <p:spPr>
          <a:xfrm>
            <a:off x="4794625" y="183750"/>
            <a:ext cx="3815400" cy="47460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137500"/>
              <a:buFont typeface="Arial"/>
              <a:buNone/>
            </a:pPr>
            <a:r>
              <a:rPr lang="en-GB" sz="800" b="1">
                <a:solidFill>
                  <a:schemeClr val="dk1"/>
                </a:solidFill>
              </a:rPr>
              <a:t>  // Compute heat index</a:t>
            </a:r>
          </a:p>
          <a:p>
            <a:pPr lvl="0" rtl="0">
              <a:lnSpc>
                <a:spcPct val="115000"/>
              </a:lnSpc>
              <a:spcBef>
                <a:spcPts val="0"/>
              </a:spcBef>
              <a:buClr>
                <a:schemeClr val="dk1"/>
              </a:buClr>
              <a:buSzPct val="137500"/>
              <a:buFont typeface="Arial"/>
              <a:buNone/>
            </a:pPr>
            <a:r>
              <a:rPr lang="en-GB" sz="800" b="1">
                <a:solidFill>
                  <a:schemeClr val="dk1"/>
                </a:solidFill>
              </a:rPr>
              <a:t>  // Must send in temp in Fahrenheit!</a:t>
            </a:r>
          </a:p>
          <a:p>
            <a:pPr lvl="0" rtl="0">
              <a:lnSpc>
                <a:spcPct val="115000"/>
              </a:lnSpc>
              <a:spcBef>
                <a:spcPts val="0"/>
              </a:spcBef>
              <a:buClr>
                <a:schemeClr val="dk1"/>
              </a:buClr>
              <a:buSzPct val="137500"/>
              <a:buFont typeface="Arial"/>
              <a:buNone/>
            </a:pPr>
            <a:r>
              <a:rPr lang="en-GB" sz="800" b="1">
                <a:solidFill>
                  <a:schemeClr val="dk1"/>
                </a:solidFill>
              </a:rPr>
              <a:t>  float hi = dht.computeHeatIndex(f, h);</a:t>
            </a:r>
          </a:p>
          <a:p>
            <a:pPr lvl="0" rtl="0">
              <a:lnSpc>
                <a:spcPct val="115000"/>
              </a:lnSpc>
              <a:spcBef>
                <a:spcPts val="0"/>
              </a:spcBef>
              <a:buClr>
                <a:schemeClr val="dk1"/>
              </a:buClr>
              <a:buFont typeface="Arial"/>
              <a:buNone/>
            </a:pPr>
            <a:endParaRPr sz="800" b="1">
              <a:solidFill>
                <a:schemeClr val="dk1"/>
              </a:solidFill>
            </a:endParaRPr>
          </a:p>
          <a:p>
            <a:pPr lvl="0" rtl="0">
              <a:lnSpc>
                <a:spcPct val="115000"/>
              </a:lnSpc>
              <a:spcBef>
                <a:spcPts val="0"/>
              </a:spcBef>
              <a:buClr>
                <a:schemeClr val="dk1"/>
              </a:buClr>
              <a:buSzPct val="137500"/>
              <a:buFont typeface="Arial"/>
              <a:buNone/>
            </a:pPr>
            <a:r>
              <a:rPr lang="en-GB" sz="800" b="1">
                <a:solidFill>
                  <a:schemeClr val="dk1"/>
                </a:solidFill>
              </a:rPr>
              <a:t>  //Serial.print("Humidity: "); </a:t>
            </a:r>
          </a:p>
          <a:p>
            <a:pPr lvl="0" rtl="0">
              <a:lnSpc>
                <a:spcPct val="115000"/>
              </a:lnSpc>
              <a:spcBef>
                <a:spcPts val="0"/>
              </a:spcBef>
              <a:buClr>
                <a:schemeClr val="dk1"/>
              </a:buClr>
              <a:buSzPct val="137500"/>
              <a:buFont typeface="Arial"/>
              <a:buNone/>
            </a:pPr>
            <a:r>
              <a:rPr lang="en-GB" sz="800" b="1">
                <a:solidFill>
                  <a:schemeClr val="dk1"/>
                </a:solidFill>
              </a:rPr>
              <a:t>  //Serial.print(h);</a:t>
            </a:r>
          </a:p>
          <a:p>
            <a:pPr lvl="0" rtl="0">
              <a:lnSpc>
                <a:spcPct val="115000"/>
              </a:lnSpc>
              <a:spcBef>
                <a:spcPts val="0"/>
              </a:spcBef>
              <a:buClr>
                <a:schemeClr val="dk1"/>
              </a:buClr>
              <a:buSzPct val="137500"/>
              <a:buFont typeface="Arial"/>
              <a:buNone/>
            </a:pPr>
            <a:r>
              <a:rPr lang="en-GB" sz="800" b="1">
                <a:solidFill>
                  <a:schemeClr val="dk1"/>
                </a:solidFill>
              </a:rPr>
              <a:t>  //Serial.print(" %\t");</a:t>
            </a:r>
          </a:p>
          <a:p>
            <a:pPr lvl="0" rtl="0">
              <a:lnSpc>
                <a:spcPct val="115000"/>
              </a:lnSpc>
              <a:spcBef>
                <a:spcPts val="0"/>
              </a:spcBef>
              <a:buClr>
                <a:schemeClr val="dk1"/>
              </a:buClr>
              <a:buSzPct val="137500"/>
              <a:buFont typeface="Arial"/>
              <a:buNone/>
            </a:pPr>
            <a:r>
              <a:rPr lang="en-GB" sz="800" b="1">
                <a:solidFill>
                  <a:schemeClr val="dk1"/>
                </a:solidFill>
              </a:rPr>
              <a:t>  //Serial.print("Temperature: "); </a:t>
            </a:r>
          </a:p>
          <a:p>
            <a:pPr lvl="0" rtl="0">
              <a:lnSpc>
                <a:spcPct val="115000"/>
              </a:lnSpc>
              <a:spcBef>
                <a:spcPts val="0"/>
              </a:spcBef>
              <a:buClr>
                <a:schemeClr val="dk1"/>
              </a:buClr>
              <a:buSzPct val="137500"/>
              <a:buFont typeface="Arial"/>
              <a:buNone/>
            </a:pPr>
            <a:r>
              <a:rPr lang="en-GB" sz="800" b="1">
                <a:solidFill>
                  <a:schemeClr val="dk1"/>
                </a:solidFill>
              </a:rPr>
              <a:t>  Serial.print(t);</a:t>
            </a:r>
          </a:p>
          <a:p>
            <a:pPr lvl="0" rtl="0">
              <a:lnSpc>
                <a:spcPct val="115000"/>
              </a:lnSpc>
              <a:spcBef>
                <a:spcPts val="0"/>
              </a:spcBef>
              <a:buClr>
                <a:schemeClr val="dk1"/>
              </a:buClr>
              <a:buSzPct val="137500"/>
              <a:buFont typeface="Arial"/>
              <a:buNone/>
            </a:pPr>
            <a:r>
              <a:rPr lang="en-GB" sz="800" b="1">
                <a:solidFill>
                  <a:schemeClr val="dk1"/>
                </a:solidFill>
              </a:rPr>
              <a:t>  Serial.print("-");</a:t>
            </a:r>
          </a:p>
          <a:p>
            <a:pPr lvl="0" rtl="0">
              <a:lnSpc>
                <a:spcPct val="115000"/>
              </a:lnSpc>
              <a:spcBef>
                <a:spcPts val="0"/>
              </a:spcBef>
              <a:buClr>
                <a:schemeClr val="dk1"/>
              </a:buClr>
              <a:buSzPct val="137500"/>
              <a:buFont typeface="Arial"/>
              <a:buNone/>
            </a:pPr>
            <a:r>
              <a:rPr lang="en-GB" sz="800" b="1">
                <a:solidFill>
                  <a:schemeClr val="dk1"/>
                </a:solidFill>
              </a:rPr>
              <a:t>  Serial.print(h);</a:t>
            </a:r>
          </a:p>
          <a:p>
            <a:pPr lvl="0" rtl="0">
              <a:lnSpc>
                <a:spcPct val="115000"/>
              </a:lnSpc>
              <a:spcBef>
                <a:spcPts val="0"/>
              </a:spcBef>
              <a:buClr>
                <a:schemeClr val="dk1"/>
              </a:buClr>
              <a:buSzPct val="137500"/>
              <a:buFont typeface="Arial"/>
              <a:buNone/>
            </a:pPr>
            <a:r>
              <a:rPr lang="en-GB" sz="800" b="1">
                <a:solidFill>
                  <a:schemeClr val="dk1"/>
                </a:solidFill>
              </a:rPr>
              <a:t>  Serial.print("-");</a:t>
            </a:r>
          </a:p>
          <a:p>
            <a:pPr lvl="0" rtl="0">
              <a:lnSpc>
                <a:spcPct val="115000"/>
              </a:lnSpc>
              <a:spcBef>
                <a:spcPts val="0"/>
              </a:spcBef>
              <a:buClr>
                <a:schemeClr val="dk1"/>
              </a:buClr>
              <a:buSzPct val="137500"/>
              <a:buFont typeface="Arial"/>
              <a:buNone/>
            </a:pPr>
            <a:r>
              <a:rPr lang="en-GB" sz="800" b="1">
                <a:solidFill>
                  <a:schemeClr val="dk1"/>
                </a:solidFill>
              </a:rPr>
              <a:t>  //Serial.print(" *C ");</a:t>
            </a:r>
          </a:p>
          <a:p>
            <a:pPr lvl="0" rtl="0">
              <a:lnSpc>
                <a:spcPct val="115000"/>
              </a:lnSpc>
              <a:spcBef>
                <a:spcPts val="0"/>
              </a:spcBef>
              <a:buClr>
                <a:schemeClr val="dk1"/>
              </a:buClr>
              <a:buSzPct val="137500"/>
              <a:buFont typeface="Arial"/>
              <a:buNone/>
            </a:pPr>
            <a:r>
              <a:rPr lang="en-GB" sz="800" b="1">
                <a:solidFill>
                  <a:schemeClr val="dk1"/>
                </a:solidFill>
              </a:rPr>
              <a:t>  //Serial.print(f);</a:t>
            </a:r>
          </a:p>
          <a:p>
            <a:pPr lvl="0" rtl="0">
              <a:lnSpc>
                <a:spcPct val="115000"/>
              </a:lnSpc>
              <a:spcBef>
                <a:spcPts val="0"/>
              </a:spcBef>
              <a:buClr>
                <a:schemeClr val="dk1"/>
              </a:buClr>
              <a:buSzPct val="137500"/>
              <a:buFont typeface="Arial"/>
              <a:buNone/>
            </a:pPr>
            <a:r>
              <a:rPr lang="en-GB" sz="800" b="1">
                <a:solidFill>
                  <a:schemeClr val="dk1"/>
                </a:solidFill>
              </a:rPr>
              <a:t>  //Serial.print(" *F\t");</a:t>
            </a:r>
          </a:p>
          <a:p>
            <a:pPr lvl="0" rtl="0">
              <a:lnSpc>
                <a:spcPct val="115000"/>
              </a:lnSpc>
              <a:spcBef>
                <a:spcPts val="0"/>
              </a:spcBef>
              <a:buClr>
                <a:schemeClr val="dk1"/>
              </a:buClr>
              <a:buSzPct val="137500"/>
              <a:buFont typeface="Arial"/>
              <a:buNone/>
            </a:pPr>
            <a:r>
              <a:rPr lang="en-GB" sz="800" b="1">
                <a:solidFill>
                  <a:schemeClr val="dk1"/>
                </a:solidFill>
              </a:rPr>
              <a:t>  //Serial.print("Heat index: ");</a:t>
            </a:r>
          </a:p>
          <a:p>
            <a:pPr lvl="0" rtl="0">
              <a:lnSpc>
                <a:spcPct val="115000"/>
              </a:lnSpc>
              <a:spcBef>
                <a:spcPts val="0"/>
              </a:spcBef>
              <a:buClr>
                <a:schemeClr val="dk1"/>
              </a:buClr>
              <a:buSzPct val="137500"/>
              <a:buFont typeface="Arial"/>
              <a:buNone/>
            </a:pPr>
            <a:r>
              <a:rPr lang="en-GB" sz="800" b="1">
                <a:solidFill>
                  <a:schemeClr val="dk1"/>
                </a:solidFill>
              </a:rPr>
              <a:t>  //Serial.print(hi);</a:t>
            </a:r>
          </a:p>
          <a:p>
            <a:pPr lvl="0" rtl="0">
              <a:lnSpc>
                <a:spcPct val="115000"/>
              </a:lnSpc>
              <a:spcBef>
                <a:spcPts val="0"/>
              </a:spcBef>
              <a:buClr>
                <a:schemeClr val="dk1"/>
              </a:buClr>
              <a:buSzPct val="137500"/>
              <a:buFont typeface="Arial"/>
              <a:buNone/>
            </a:pPr>
            <a:r>
              <a:rPr lang="en-GB" sz="800" b="1">
                <a:solidFill>
                  <a:schemeClr val="dk1"/>
                </a:solidFill>
              </a:rPr>
              <a:t>  //Serial.println(" *F\t");</a:t>
            </a:r>
          </a:p>
          <a:p>
            <a:pPr lvl="0" rtl="0">
              <a:lnSpc>
                <a:spcPct val="115000"/>
              </a:lnSpc>
              <a:spcBef>
                <a:spcPts val="0"/>
              </a:spcBef>
              <a:buClr>
                <a:schemeClr val="dk1"/>
              </a:buClr>
              <a:buSzPct val="137500"/>
              <a:buFont typeface="Arial"/>
              <a:buNone/>
            </a:pPr>
            <a:r>
              <a:rPr lang="en-GB" sz="800" b="1">
                <a:solidFill>
                  <a:schemeClr val="dk1"/>
                </a:solidFill>
              </a:rPr>
              <a:t>  //Serial.println("Intensity: ");</a:t>
            </a:r>
          </a:p>
          <a:p>
            <a:pPr lvl="0" rtl="0">
              <a:lnSpc>
                <a:spcPct val="115000"/>
              </a:lnSpc>
              <a:spcBef>
                <a:spcPts val="0"/>
              </a:spcBef>
              <a:buClr>
                <a:schemeClr val="dk1"/>
              </a:buClr>
              <a:buSzPct val="137500"/>
              <a:buFont typeface="Arial"/>
              <a:buNone/>
            </a:pPr>
            <a:r>
              <a:rPr lang="en-GB" sz="800" b="1">
                <a:solidFill>
                  <a:schemeClr val="dk1"/>
                </a:solidFill>
              </a:rPr>
              <a:t>  Serial.println(intensity/200);</a:t>
            </a:r>
          </a:p>
          <a:p>
            <a:pPr lvl="0" rtl="0">
              <a:lnSpc>
                <a:spcPct val="115000"/>
              </a:lnSpc>
              <a:spcBef>
                <a:spcPts val="0"/>
              </a:spcBef>
              <a:buClr>
                <a:schemeClr val="dk1"/>
              </a:buClr>
              <a:buSzPct val="137500"/>
              <a:buFont typeface="Arial"/>
              <a:buNone/>
            </a:pPr>
            <a:r>
              <a:rPr lang="en-GB" sz="800" b="1">
                <a:solidFill>
                  <a:schemeClr val="dk1"/>
                </a:solidFill>
              </a:rPr>
              <a:t> </a:t>
            </a:r>
          </a:p>
          <a:p>
            <a:pPr lvl="0" rtl="0">
              <a:lnSpc>
                <a:spcPct val="115000"/>
              </a:lnSpc>
              <a:spcBef>
                <a:spcPts val="0"/>
              </a:spcBef>
              <a:buClr>
                <a:schemeClr val="dk1"/>
              </a:buClr>
              <a:buSzPct val="137500"/>
              <a:buFont typeface="Arial"/>
              <a:buNone/>
            </a:pPr>
            <a:r>
              <a:rPr lang="en-GB" sz="800" b="1">
                <a:solidFill>
                  <a:schemeClr val="dk1"/>
                </a:solidFill>
              </a:rPr>
              <a:t>   if(Serial.available() &gt; 0) {</a:t>
            </a:r>
          </a:p>
          <a:p>
            <a:pPr lvl="0" rtl="0">
              <a:lnSpc>
                <a:spcPct val="115000"/>
              </a:lnSpc>
              <a:spcBef>
                <a:spcPts val="0"/>
              </a:spcBef>
              <a:buClr>
                <a:schemeClr val="dk1"/>
              </a:buClr>
              <a:buSzPct val="137500"/>
              <a:buFont typeface="Arial"/>
              <a:buNone/>
            </a:pPr>
            <a:r>
              <a:rPr lang="en-GB" sz="800" b="1">
                <a:solidFill>
                  <a:schemeClr val="dk1"/>
                </a:solidFill>
              </a:rPr>
              <a:t>    cloud_in = Serial.read();</a:t>
            </a:r>
          </a:p>
          <a:p>
            <a:pPr lvl="0" rtl="0">
              <a:lnSpc>
                <a:spcPct val="115000"/>
              </a:lnSpc>
              <a:spcBef>
                <a:spcPts val="0"/>
              </a:spcBef>
              <a:buClr>
                <a:schemeClr val="dk1"/>
              </a:buClr>
              <a:buSzPct val="137500"/>
              <a:buFont typeface="Arial"/>
              <a:buNone/>
            </a:pPr>
            <a:r>
              <a:rPr lang="en-GB" sz="800" b="1">
                <a:solidFill>
                  <a:schemeClr val="dk1"/>
                </a:solidFill>
              </a:rPr>
              <a:t>    if(cloud_in == '0') {</a:t>
            </a:r>
          </a:p>
          <a:p>
            <a:pPr lvl="0" rtl="0">
              <a:lnSpc>
                <a:spcPct val="115000"/>
              </a:lnSpc>
              <a:spcBef>
                <a:spcPts val="0"/>
              </a:spcBef>
              <a:buClr>
                <a:schemeClr val="dk1"/>
              </a:buClr>
              <a:buSzPct val="137500"/>
              <a:buFont typeface="Arial"/>
              <a:buNone/>
            </a:pPr>
            <a:r>
              <a:rPr lang="en-GB" sz="800" b="1">
                <a:solidFill>
                  <a:schemeClr val="dk1"/>
                </a:solidFill>
              </a:rPr>
              <a:t>      digitalWrite(relay_pin, LOW);</a:t>
            </a:r>
          </a:p>
          <a:p>
            <a:pPr lvl="0" rtl="0">
              <a:lnSpc>
                <a:spcPct val="115000"/>
              </a:lnSpc>
              <a:spcBef>
                <a:spcPts val="0"/>
              </a:spcBef>
              <a:buClr>
                <a:schemeClr val="dk1"/>
              </a:buClr>
              <a:buSzPct val="137500"/>
              <a:buFont typeface="Arial"/>
              <a:buNone/>
            </a:pPr>
            <a:r>
              <a:rPr lang="en-GB" sz="800" b="1">
                <a:solidFill>
                  <a:schemeClr val="dk1"/>
                </a:solidFill>
              </a:rPr>
              <a:t>    }</a:t>
            </a:r>
          </a:p>
          <a:p>
            <a:pPr lvl="0" rtl="0">
              <a:lnSpc>
                <a:spcPct val="115000"/>
              </a:lnSpc>
              <a:spcBef>
                <a:spcPts val="0"/>
              </a:spcBef>
              <a:buClr>
                <a:schemeClr val="dk1"/>
              </a:buClr>
              <a:buSzPct val="137500"/>
              <a:buFont typeface="Arial"/>
              <a:buNone/>
            </a:pPr>
            <a:r>
              <a:rPr lang="en-GB" sz="800" b="1">
                <a:solidFill>
                  <a:schemeClr val="dk1"/>
                </a:solidFill>
              </a:rPr>
              <a:t>    if(cloud_in == '1') {</a:t>
            </a:r>
          </a:p>
          <a:p>
            <a:pPr lvl="0" rtl="0">
              <a:lnSpc>
                <a:spcPct val="115000"/>
              </a:lnSpc>
              <a:spcBef>
                <a:spcPts val="0"/>
              </a:spcBef>
              <a:buClr>
                <a:schemeClr val="dk1"/>
              </a:buClr>
              <a:buSzPct val="137500"/>
              <a:buFont typeface="Arial"/>
              <a:buNone/>
            </a:pPr>
            <a:r>
              <a:rPr lang="en-GB" sz="800" b="1">
                <a:solidFill>
                  <a:schemeClr val="dk1"/>
                </a:solidFill>
              </a:rPr>
              <a:t>      digitalWrite(relay_pin, HIGH);</a:t>
            </a:r>
          </a:p>
          <a:p>
            <a:pPr lvl="0" rtl="0">
              <a:lnSpc>
                <a:spcPct val="115000"/>
              </a:lnSpc>
              <a:spcBef>
                <a:spcPts val="0"/>
              </a:spcBef>
              <a:buClr>
                <a:schemeClr val="dk1"/>
              </a:buClr>
              <a:buSzPct val="137500"/>
              <a:buFont typeface="Arial"/>
              <a:buNone/>
            </a:pPr>
            <a:r>
              <a:rPr lang="en-GB" sz="800" b="1">
                <a:solidFill>
                  <a:schemeClr val="dk1"/>
                </a:solidFill>
              </a:rPr>
              <a:t>    }</a:t>
            </a:r>
          </a:p>
          <a:p>
            <a:pPr lvl="0" rtl="0">
              <a:lnSpc>
                <a:spcPct val="115000"/>
              </a:lnSpc>
              <a:spcBef>
                <a:spcPts val="0"/>
              </a:spcBef>
              <a:buClr>
                <a:schemeClr val="dk1"/>
              </a:buClr>
              <a:buSzPct val="137500"/>
              <a:buFont typeface="Arial"/>
              <a:buNone/>
            </a:pPr>
            <a:r>
              <a:rPr lang="en-GB" sz="800" b="1">
                <a:solidFill>
                  <a:schemeClr val="dk1"/>
                </a:solidFill>
              </a:rPr>
              <a:t>  }</a:t>
            </a:r>
          </a:p>
          <a:p>
            <a:pPr lvl="0" rtl="0">
              <a:lnSpc>
                <a:spcPct val="115000"/>
              </a:lnSpc>
              <a:spcBef>
                <a:spcPts val="0"/>
              </a:spcBef>
              <a:buClr>
                <a:schemeClr val="dk1"/>
              </a:buClr>
              <a:buSzPct val="137500"/>
              <a:buFont typeface="Arial"/>
              <a:buNone/>
            </a:pPr>
            <a:r>
              <a:rPr lang="en-GB" sz="800" b="1">
                <a:solidFill>
                  <a:schemeClr val="dk1"/>
                </a:solidFill>
              </a:rPr>
              <a:t> </a:t>
            </a:r>
          </a:p>
          <a:p>
            <a:pPr lvl="0" rtl="0">
              <a:lnSpc>
                <a:spcPct val="115000"/>
              </a:lnSpc>
              <a:spcBef>
                <a:spcPts val="0"/>
              </a:spcBef>
              <a:buClr>
                <a:schemeClr val="dk1"/>
              </a:buClr>
              <a:buSzPct val="137500"/>
              <a:buFont typeface="Arial"/>
              <a:buNone/>
            </a:pPr>
            <a:r>
              <a:rPr lang="en-GB" sz="800" b="1">
                <a:solidFill>
                  <a:schemeClr val="dk1"/>
                </a:solidFill>
              </a:rPr>
              <a:t>  delay(2000);</a:t>
            </a:r>
          </a:p>
          <a:p>
            <a:pPr lvl="0" rtl="0">
              <a:lnSpc>
                <a:spcPct val="115000"/>
              </a:lnSpc>
              <a:spcBef>
                <a:spcPts val="0"/>
              </a:spcBef>
              <a:buClr>
                <a:schemeClr val="dk1"/>
              </a:buClr>
              <a:buSzPct val="137500"/>
              <a:buFont typeface="Arial"/>
              <a:buNone/>
            </a:pPr>
            <a:r>
              <a:rPr lang="en-GB" sz="800" b="1">
                <a:solidFill>
                  <a:schemeClr val="dk1"/>
                </a:solidFill>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1711500" y="445025"/>
            <a:ext cx="5720999" cy="572699"/>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GB" sz="3600" b="1"/>
              <a:t>ADXL335 Accelerometer</a:t>
            </a:r>
          </a:p>
          <a:p>
            <a:pPr lvl="0">
              <a:spcBef>
                <a:spcPts val="0"/>
              </a:spcBef>
              <a:buNone/>
            </a:pPr>
            <a:endParaRPr/>
          </a:p>
        </p:txBody>
      </p:sp>
      <p:sp>
        <p:nvSpPr>
          <p:cNvPr id="434" name="Shape 43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435" name="Shape 43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43</a:t>
            </a:fld>
            <a:endParaRPr lang="en-GB"/>
          </a:p>
        </p:txBody>
      </p:sp>
      <p:pic>
        <p:nvPicPr>
          <p:cNvPr id="436" name="Shape 436" descr="ADXL335.jpg"/>
          <p:cNvPicPr preferRelativeResize="0"/>
          <p:nvPr/>
        </p:nvPicPr>
        <p:blipFill>
          <a:blip r:embed="rId3">
            <a:alphaModFix/>
          </a:blip>
          <a:stretch>
            <a:fillRect/>
          </a:stretch>
        </p:blipFill>
        <p:spPr>
          <a:xfrm>
            <a:off x="1758750" y="1152475"/>
            <a:ext cx="5626500" cy="3709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title"/>
          </p:nvPr>
        </p:nvSpPr>
        <p:spPr>
          <a:xfrm>
            <a:off x="311700" y="141150"/>
            <a:ext cx="8520599" cy="572699"/>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GB" sz="3600" b="1"/>
              <a:t>ADXL335 Features</a:t>
            </a:r>
          </a:p>
          <a:p>
            <a:pPr lvl="0">
              <a:spcBef>
                <a:spcPts val="0"/>
              </a:spcBef>
              <a:buNone/>
            </a:pPr>
            <a:endParaRPr/>
          </a:p>
        </p:txBody>
      </p:sp>
      <p:sp>
        <p:nvSpPr>
          <p:cNvPr id="442" name="Shape 442"/>
          <p:cNvSpPr txBox="1">
            <a:spLocks noGrp="1"/>
          </p:cNvSpPr>
          <p:nvPr>
            <p:ph type="body" idx="1"/>
          </p:nvPr>
        </p:nvSpPr>
        <p:spPr>
          <a:xfrm>
            <a:off x="311700" y="652775"/>
            <a:ext cx="8520599" cy="3915899"/>
          </a:xfrm>
          <a:prstGeom prst="rect">
            <a:avLst/>
          </a:prstGeom>
        </p:spPr>
        <p:txBody>
          <a:bodyPr lIns="91425" tIns="91425" rIns="91425" bIns="91425" anchor="t" anchorCtr="0">
            <a:noAutofit/>
          </a:bodyPr>
          <a:lstStyle/>
          <a:p>
            <a:pPr marL="457200" lvl="0" indent="-406400" rtl="0">
              <a:lnSpc>
                <a:spcPct val="100000"/>
              </a:lnSpc>
              <a:spcBef>
                <a:spcPts val="600"/>
              </a:spcBef>
              <a:spcAft>
                <a:spcPts val="0"/>
              </a:spcAft>
              <a:buClr>
                <a:schemeClr val="dk1"/>
              </a:buClr>
              <a:buSzPct val="100000"/>
            </a:pPr>
            <a:r>
              <a:rPr lang="en-GB" sz="2800">
                <a:solidFill>
                  <a:schemeClr val="dk1"/>
                </a:solidFill>
              </a:rPr>
              <a:t>3-axis sensing</a:t>
            </a:r>
          </a:p>
          <a:p>
            <a:pPr marL="457200" lvl="0" indent="-406400" rtl="0">
              <a:lnSpc>
                <a:spcPct val="100000"/>
              </a:lnSpc>
              <a:spcBef>
                <a:spcPts val="600"/>
              </a:spcBef>
              <a:spcAft>
                <a:spcPts val="0"/>
              </a:spcAft>
              <a:buClr>
                <a:schemeClr val="dk1"/>
              </a:buClr>
              <a:buSzPct val="100000"/>
            </a:pPr>
            <a:r>
              <a:rPr lang="en-GB" sz="2800">
                <a:solidFill>
                  <a:schemeClr val="dk1"/>
                </a:solidFill>
              </a:rPr>
              <a:t>Small, low-profile package</a:t>
            </a:r>
          </a:p>
          <a:p>
            <a:pPr marL="457200" lvl="0" indent="-406400" rtl="0">
              <a:lnSpc>
                <a:spcPct val="100000"/>
              </a:lnSpc>
              <a:spcBef>
                <a:spcPts val="600"/>
              </a:spcBef>
              <a:spcAft>
                <a:spcPts val="0"/>
              </a:spcAft>
              <a:buClr>
                <a:schemeClr val="dk1"/>
              </a:buClr>
              <a:buSzPct val="100000"/>
            </a:pPr>
            <a:r>
              <a:rPr lang="en-GB" sz="2800">
                <a:solidFill>
                  <a:schemeClr val="dk1"/>
                </a:solidFill>
              </a:rPr>
              <a:t>Low power - 350 μA (typical)</a:t>
            </a:r>
          </a:p>
          <a:p>
            <a:pPr marL="457200" lvl="0" indent="-406400" rtl="0">
              <a:lnSpc>
                <a:spcPct val="100000"/>
              </a:lnSpc>
              <a:spcBef>
                <a:spcPts val="600"/>
              </a:spcBef>
              <a:spcAft>
                <a:spcPts val="0"/>
              </a:spcAft>
              <a:buClr>
                <a:schemeClr val="dk1"/>
              </a:buClr>
              <a:buSzPct val="100000"/>
            </a:pPr>
            <a:r>
              <a:rPr lang="en-GB" sz="2800">
                <a:solidFill>
                  <a:schemeClr val="dk1"/>
                </a:solidFill>
              </a:rPr>
              <a:t>Single-supply operation</a:t>
            </a:r>
          </a:p>
          <a:p>
            <a:pPr marL="457200" lvl="0" indent="-406400" rtl="0">
              <a:lnSpc>
                <a:spcPct val="100000"/>
              </a:lnSpc>
              <a:spcBef>
                <a:spcPts val="600"/>
              </a:spcBef>
              <a:spcAft>
                <a:spcPts val="0"/>
              </a:spcAft>
              <a:buClr>
                <a:schemeClr val="dk1"/>
              </a:buClr>
              <a:buSzPct val="100000"/>
            </a:pPr>
            <a:r>
              <a:rPr lang="en-GB" sz="2800">
                <a:solidFill>
                  <a:schemeClr val="dk1"/>
                </a:solidFill>
              </a:rPr>
              <a:t>1.8 V to 3.6 V</a:t>
            </a:r>
          </a:p>
          <a:p>
            <a:pPr marL="457200" lvl="0" indent="-406400" rtl="0">
              <a:lnSpc>
                <a:spcPct val="100000"/>
              </a:lnSpc>
              <a:spcBef>
                <a:spcPts val="600"/>
              </a:spcBef>
              <a:spcAft>
                <a:spcPts val="0"/>
              </a:spcAft>
              <a:buClr>
                <a:schemeClr val="dk1"/>
              </a:buClr>
              <a:buSzPct val="100000"/>
            </a:pPr>
            <a:r>
              <a:rPr lang="en-GB" sz="2800">
                <a:solidFill>
                  <a:srgbClr val="0000FF"/>
                </a:solidFill>
              </a:rPr>
              <a:t>10,000</a:t>
            </a:r>
            <a:r>
              <a:rPr lang="en-GB" sz="2800">
                <a:solidFill>
                  <a:schemeClr val="dk1"/>
                </a:solidFill>
              </a:rPr>
              <a:t> g shock survival</a:t>
            </a:r>
          </a:p>
          <a:p>
            <a:pPr marL="457200" lvl="0" indent="-406400" rtl="0">
              <a:lnSpc>
                <a:spcPct val="100000"/>
              </a:lnSpc>
              <a:spcBef>
                <a:spcPts val="600"/>
              </a:spcBef>
              <a:spcAft>
                <a:spcPts val="0"/>
              </a:spcAft>
              <a:buClr>
                <a:schemeClr val="dk1"/>
              </a:buClr>
              <a:buSzPct val="100000"/>
            </a:pPr>
            <a:r>
              <a:rPr lang="en-GB" sz="2800">
                <a:solidFill>
                  <a:schemeClr val="dk1"/>
                </a:solidFill>
              </a:rPr>
              <a:t>Excellent temperature stability</a:t>
            </a:r>
          </a:p>
          <a:p>
            <a:pPr marL="457200" lvl="0" indent="-406400" rtl="0">
              <a:lnSpc>
                <a:spcPct val="100000"/>
              </a:lnSpc>
              <a:spcBef>
                <a:spcPts val="600"/>
              </a:spcBef>
              <a:spcAft>
                <a:spcPts val="0"/>
              </a:spcAft>
              <a:buClr>
                <a:schemeClr val="dk1"/>
              </a:buClr>
              <a:buSzPct val="100000"/>
            </a:pPr>
            <a:r>
              <a:rPr lang="en-GB" sz="2800">
                <a:solidFill>
                  <a:schemeClr val="dk1"/>
                </a:solidFill>
              </a:rPr>
              <a:t>BW adjustment with a single capacitor per axis</a:t>
            </a:r>
          </a:p>
          <a:p>
            <a:pPr marL="457200" lvl="0" indent="-406400" rtl="0">
              <a:lnSpc>
                <a:spcPct val="100000"/>
              </a:lnSpc>
              <a:spcBef>
                <a:spcPts val="600"/>
              </a:spcBef>
              <a:spcAft>
                <a:spcPts val="0"/>
              </a:spcAft>
              <a:buClr>
                <a:schemeClr val="dk1"/>
              </a:buClr>
              <a:buSzPct val="100000"/>
            </a:pPr>
            <a:r>
              <a:rPr lang="en-GB" sz="2800">
                <a:solidFill>
                  <a:schemeClr val="dk1"/>
                </a:solidFill>
              </a:rPr>
              <a:t>RoHS </a:t>
            </a:r>
            <a:r>
              <a:rPr lang="en-GB" sz="1350">
                <a:solidFill>
                  <a:schemeClr val="dk1"/>
                </a:solidFill>
                <a:highlight>
                  <a:srgbClr val="FFFFFF"/>
                </a:highlight>
              </a:rPr>
              <a:t>Restriction of Hazardous Substances </a:t>
            </a:r>
            <a:r>
              <a:rPr lang="en-GB" sz="2800">
                <a:solidFill>
                  <a:schemeClr val="dk1"/>
                </a:solidFill>
              </a:rPr>
              <a:t>/WEEE </a:t>
            </a:r>
            <a:r>
              <a:rPr lang="en-GB" sz="1100">
                <a:solidFill>
                  <a:srgbClr val="545454"/>
                </a:solidFill>
                <a:highlight>
                  <a:srgbClr val="FFFFFF"/>
                </a:highlight>
              </a:rPr>
              <a:t>Waste Electrical and Electronic Equipment Directive</a:t>
            </a:r>
            <a:r>
              <a:rPr lang="en-GB" sz="2800">
                <a:solidFill>
                  <a:schemeClr val="dk1"/>
                </a:solidFill>
              </a:rPr>
              <a:t> lead-free compliant</a:t>
            </a:r>
          </a:p>
          <a:p>
            <a:pPr lvl="0">
              <a:spcBef>
                <a:spcPts val="0"/>
              </a:spcBef>
              <a:buNone/>
            </a:pPr>
            <a:endParaRPr/>
          </a:p>
        </p:txBody>
      </p:sp>
      <p:sp>
        <p:nvSpPr>
          <p:cNvPr id="443" name="Shape 4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a:xfrm>
            <a:off x="1976100" y="445025"/>
            <a:ext cx="5191799" cy="572699"/>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GB" sz="3600" b="1"/>
              <a:t>ADXL335 Applications</a:t>
            </a:r>
          </a:p>
          <a:p>
            <a:pPr lvl="0">
              <a:spcBef>
                <a:spcPts val="0"/>
              </a:spcBef>
              <a:buNone/>
            </a:pPr>
            <a:endParaRPr/>
          </a:p>
        </p:txBody>
      </p:sp>
      <p:sp>
        <p:nvSpPr>
          <p:cNvPr id="449" name="Shape 44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419100" algn="just" rtl="0">
              <a:lnSpc>
                <a:spcPct val="100000"/>
              </a:lnSpc>
              <a:spcBef>
                <a:spcPts val="600"/>
              </a:spcBef>
              <a:spcAft>
                <a:spcPts val="0"/>
              </a:spcAft>
              <a:buClr>
                <a:schemeClr val="dk1"/>
              </a:buClr>
              <a:buSzPct val="100000"/>
            </a:pPr>
            <a:r>
              <a:rPr lang="en-GB" sz="3000">
                <a:solidFill>
                  <a:schemeClr val="dk1"/>
                </a:solidFill>
              </a:rPr>
              <a:t>Cost sensitive, low power, motion and tilt-sensing applications</a:t>
            </a:r>
          </a:p>
          <a:p>
            <a:pPr marL="457200" lvl="0" indent="-419100" algn="just" rtl="0">
              <a:lnSpc>
                <a:spcPct val="100000"/>
              </a:lnSpc>
              <a:spcBef>
                <a:spcPts val="600"/>
              </a:spcBef>
              <a:spcAft>
                <a:spcPts val="0"/>
              </a:spcAft>
              <a:buClr>
                <a:schemeClr val="dk1"/>
              </a:buClr>
              <a:buSzPct val="100000"/>
            </a:pPr>
            <a:r>
              <a:rPr lang="en-GB" sz="3000">
                <a:solidFill>
                  <a:schemeClr val="dk1"/>
                </a:solidFill>
              </a:rPr>
              <a:t>Mobile devices</a:t>
            </a:r>
          </a:p>
          <a:p>
            <a:pPr marL="457200" lvl="0" indent="-419100" algn="just" rtl="0">
              <a:lnSpc>
                <a:spcPct val="100000"/>
              </a:lnSpc>
              <a:spcBef>
                <a:spcPts val="600"/>
              </a:spcBef>
              <a:spcAft>
                <a:spcPts val="0"/>
              </a:spcAft>
              <a:buClr>
                <a:schemeClr val="dk1"/>
              </a:buClr>
              <a:buSzPct val="100000"/>
            </a:pPr>
            <a:r>
              <a:rPr lang="en-GB" sz="3000">
                <a:solidFill>
                  <a:schemeClr val="dk1"/>
                </a:solidFill>
              </a:rPr>
              <a:t>Gaming systems</a:t>
            </a:r>
          </a:p>
          <a:p>
            <a:pPr marL="457200" lvl="0" indent="-419100" algn="just" rtl="0">
              <a:lnSpc>
                <a:spcPct val="100000"/>
              </a:lnSpc>
              <a:spcBef>
                <a:spcPts val="600"/>
              </a:spcBef>
              <a:spcAft>
                <a:spcPts val="0"/>
              </a:spcAft>
              <a:buClr>
                <a:schemeClr val="dk1"/>
              </a:buClr>
              <a:buSzPct val="100000"/>
            </a:pPr>
            <a:r>
              <a:rPr lang="en-GB" sz="3000">
                <a:solidFill>
                  <a:schemeClr val="dk1"/>
                </a:solidFill>
              </a:rPr>
              <a:t>Disk drive protection</a:t>
            </a:r>
          </a:p>
          <a:p>
            <a:pPr marL="457200" lvl="0" indent="-419100" algn="just" rtl="0">
              <a:lnSpc>
                <a:spcPct val="100000"/>
              </a:lnSpc>
              <a:spcBef>
                <a:spcPts val="600"/>
              </a:spcBef>
              <a:spcAft>
                <a:spcPts val="0"/>
              </a:spcAft>
              <a:buClr>
                <a:schemeClr val="dk1"/>
              </a:buClr>
              <a:buSzPct val="100000"/>
            </a:pPr>
            <a:r>
              <a:rPr lang="en-GB" sz="3000">
                <a:solidFill>
                  <a:schemeClr val="dk1"/>
                </a:solidFill>
              </a:rPr>
              <a:t>Image stabilization</a:t>
            </a:r>
          </a:p>
          <a:p>
            <a:pPr marL="457200" lvl="0" indent="-419100" algn="just" rtl="0">
              <a:lnSpc>
                <a:spcPct val="100000"/>
              </a:lnSpc>
              <a:spcBef>
                <a:spcPts val="600"/>
              </a:spcBef>
              <a:spcAft>
                <a:spcPts val="0"/>
              </a:spcAft>
              <a:buClr>
                <a:schemeClr val="dk1"/>
              </a:buClr>
              <a:buSzPct val="100000"/>
            </a:pPr>
            <a:r>
              <a:rPr lang="en-GB" sz="3000">
                <a:solidFill>
                  <a:schemeClr val="dk1"/>
                </a:solidFill>
              </a:rPr>
              <a:t>Sports and health devices</a:t>
            </a:r>
          </a:p>
          <a:p>
            <a:pPr lvl="0">
              <a:spcBef>
                <a:spcPts val="0"/>
              </a:spcBef>
              <a:buNone/>
            </a:pPr>
            <a:endParaRPr/>
          </a:p>
        </p:txBody>
      </p:sp>
      <p:sp>
        <p:nvSpPr>
          <p:cNvPr id="450" name="Shape 45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45</a:t>
            </a:fld>
            <a:endParaRPr lang="en-GB"/>
          </a:p>
        </p:txBody>
      </p:sp>
      <p:pic>
        <p:nvPicPr>
          <p:cNvPr id="451" name="Shape 451"/>
          <p:cNvPicPr preferRelativeResize="0"/>
          <p:nvPr/>
        </p:nvPicPr>
        <p:blipFill>
          <a:blip r:embed="rId3">
            <a:alphaModFix/>
          </a:blip>
          <a:stretch>
            <a:fillRect/>
          </a:stretch>
        </p:blipFill>
        <p:spPr>
          <a:xfrm>
            <a:off x="6362975" y="1785875"/>
            <a:ext cx="2781025" cy="1724025"/>
          </a:xfrm>
          <a:prstGeom prst="rect">
            <a:avLst/>
          </a:prstGeom>
          <a:noFill/>
          <a:ln>
            <a:noFill/>
          </a:ln>
        </p:spPr>
      </p:pic>
      <p:pic>
        <p:nvPicPr>
          <p:cNvPr id="452" name="Shape 452"/>
          <p:cNvPicPr preferRelativeResize="0"/>
          <p:nvPr/>
        </p:nvPicPr>
        <p:blipFill>
          <a:blip r:embed="rId4">
            <a:alphaModFix/>
          </a:blip>
          <a:stretch>
            <a:fillRect/>
          </a:stretch>
        </p:blipFill>
        <p:spPr>
          <a:xfrm>
            <a:off x="5403450" y="3577625"/>
            <a:ext cx="2132400" cy="1479200"/>
          </a:xfrm>
          <a:prstGeom prst="rect">
            <a:avLst/>
          </a:prstGeom>
          <a:noFill/>
          <a:ln>
            <a:noFill/>
          </a:ln>
        </p:spPr>
      </p:pic>
      <p:pic>
        <p:nvPicPr>
          <p:cNvPr id="453" name="Shape 453"/>
          <p:cNvPicPr preferRelativeResize="0"/>
          <p:nvPr/>
        </p:nvPicPr>
        <p:blipFill>
          <a:blip r:embed="rId5">
            <a:alphaModFix/>
          </a:blip>
          <a:stretch>
            <a:fillRect/>
          </a:stretch>
        </p:blipFill>
        <p:spPr>
          <a:xfrm>
            <a:off x="4360550" y="2159475"/>
            <a:ext cx="1903249" cy="1613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54375" y="445025"/>
            <a:ext cx="8778000" cy="572699"/>
          </a:xfrm>
          <a:prstGeom prst="rect">
            <a:avLst/>
          </a:prstGeom>
        </p:spPr>
        <p:txBody>
          <a:bodyPr lIns="91425" tIns="91425" rIns="91425" bIns="91425" anchor="t" anchorCtr="0">
            <a:noAutofit/>
          </a:bodyPr>
          <a:lstStyle/>
          <a:p>
            <a:pPr lvl="0">
              <a:spcBef>
                <a:spcPts val="0"/>
              </a:spcBef>
              <a:buNone/>
            </a:pPr>
            <a:r>
              <a:rPr lang="en-GB" sz="2400"/>
              <a:t>Connections</a:t>
            </a:r>
          </a:p>
        </p:txBody>
      </p:sp>
      <p:sp>
        <p:nvSpPr>
          <p:cNvPr id="459" name="Shape 45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pic>
        <p:nvPicPr>
          <p:cNvPr id="460" name="Shape 460" descr="sensors_AccelerometerRef_bb-1024.jpg"/>
          <p:cNvPicPr preferRelativeResize="0"/>
          <p:nvPr/>
        </p:nvPicPr>
        <p:blipFill>
          <a:blip r:embed="rId3">
            <a:alphaModFix/>
          </a:blip>
          <a:stretch>
            <a:fillRect/>
          </a:stretch>
        </p:blipFill>
        <p:spPr>
          <a:xfrm>
            <a:off x="1803837" y="171450"/>
            <a:ext cx="6873324" cy="4972049"/>
          </a:xfrm>
          <a:prstGeom prst="rect">
            <a:avLst/>
          </a:prstGeom>
          <a:noFill/>
          <a:ln>
            <a:noFill/>
          </a:ln>
        </p:spPr>
      </p:pic>
      <p:sp>
        <p:nvSpPr>
          <p:cNvPr id="461" name="Shape 4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a:lnSpc>
                <a:spcPct val="115000"/>
              </a:lnSpc>
              <a:spcBef>
                <a:spcPts val="0"/>
              </a:spcBef>
              <a:spcAft>
                <a:spcPts val="1600"/>
              </a:spcAft>
              <a:buClr>
                <a:schemeClr val="dk1"/>
              </a:buClr>
              <a:buSzPct val="39285"/>
              <a:buFont typeface="Arial"/>
              <a:buNone/>
            </a:pPr>
            <a:endParaRPr b="1">
              <a:solidFill>
                <a:srgbClr val="000000"/>
              </a:solidFill>
            </a:endParaRPr>
          </a:p>
        </p:txBody>
      </p:sp>
      <p:sp>
        <p:nvSpPr>
          <p:cNvPr id="467" name="Shape 46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lgn="ctr" rtl="0">
              <a:spcBef>
                <a:spcPts val="0"/>
              </a:spcBef>
              <a:buNone/>
            </a:pPr>
            <a:endParaRPr b="1">
              <a:solidFill>
                <a:schemeClr val="dk1"/>
              </a:solidFill>
            </a:endParaRPr>
          </a:p>
          <a:p>
            <a:pPr lvl="0" algn="ctr" rtl="0">
              <a:spcBef>
                <a:spcPts val="0"/>
              </a:spcBef>
              <a:buNone/>
            </a:pPr>
            <a:endParaRPr b="1">
              <a:solidFill>
                <a:schemeClr val="dk1"/>
              </a:solidFill>
            </a:endParaRPr>
          </a:p>
          <a:p>
            <a:pPr lvl="0" algn="ctr" rtl="0">
              <a:spcBef>
                <a:spcPts val="0"/>
              </a:spcBef>
              <a:buClr>
                <a:schemeClr val="dk1"/>
              </a:buClr>
              <a:buSzPct val="39285"/>
              <a:buFont typeface="Arial"/>
              <a:buNone/>
            </a:pPr>
            <a:r>
              <a:rPr lang="en-GB" b="1">
                <a:solidFill>
                  <a:schemeClr val="dk1"/>
                </a:solidFill>
              </a:rPr>
              <a:t>Code is built-in Arduino IDE’s Examples</a:t>
            </a:r>
          </a:p>
          <a:p>
            <a:pPr lvl="0">
              <a:spcBef>
                <a:spcPts val="0"/>
              </a:spcBef>
              <a:buNone/>
            </a:pPr>
            <a:endParaRPr b="1">
              <a:solidFill>
                <a:srgbClr val="000000"/>
              </a:solidFill>
            </a:endParaRPr>
          </a:p>
        </p:txBody>
      </p:sp>
      <p:sp>
        <p:nvSpPr>
          <p:cNvPr id="468" name="Shape 46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a:spcBef>
                <a:spcPts val="0"/>
              </a:spcBef>
              <a:buClr>
                <a:schemeClr val="dk1"/>
              </a:buClr>
              <a:buSzPct val="39285"/>
              <a:buFont typeface="Arial"/>
              <a:buNone/>
            </a:pPr>
            <a:r>
              <a:rPr lang="en-GB"/>
              <a:t>HC - SR04 Ultrasonic Range Sensor</a:t>
            </a:r>
          </a:p>
        </p:txBody>
      </p:sp>
      <p:sp>
        <p:nvSpPr>
          <p:cNvPr id="474" name="Shape 47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475" name="Shape 47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48</a:t>
            </a:fld>
            <a:endParaRPr lang="en-GB"/>
          </a:p>
        </p:txBody>
      </p:sp>
      <p:pic>
        <p:nvPicPr>
          <p:cNvPr id="476" name="Shape 476"/>
          <p:cNvPicPr preferRelativeResize="0"/>
          <p:nvPr/>
        </p:nvPicPr>
        <p:blipFill>
          <a:blip r:embed="rId3">
            <a:alphaModFix/>
          </a:blip>
          <a:stretch>
            <a:fillRect/>
          </a:stretch>
        </p:blipFill>
        <p:spPr>
          <a:xfrm>
            <a:off x="156449" y="1414975"/>
            <a:ext cx="4457825" cy="2641100"/>
          </a:xfrm>
          <a:prstGeom prst="rect">
            <a:avLst/>
          </a:prstGeom>
          <a:noFill/>
          <a:ln>
            <a:noFill/>
          </a:ln>
        </p:spPr>
      </p:pic>
      <p:pic>
        <p:nvPicPr>
          <p:cNvPr id="477" name="Shape 477"/>
          <p:cNvPicPr preferRelativeResize="0"/>
          <p:nvPr/>
        </p:nvPicPr>
        <p:blipFill>
          <a:blip r:embed="rId4">
            <a:alphaModFix/>
          </a:blip>
          <a:stretch>
            <a:fillRect/>
          </a:stretch>
        </p:blipFill>
        <p:spPr>
          <a:xfrm>
            <a:off x="4614279" y="1605354"/>
            <a:ext cx="4262375" cy="19327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162300"/>
            <a:ext cx="8520599" cy="572699"/>
          </a:xfrm>
          <a:prstGeom prst="rect">
            <a:avLst/>
          </a:prstGeom>
        </p:spPr>
        <p:txBody>
          <a:bodyPr lIns="91425" tIns="91425" rIns="91425" bIns="91425" anchor="t" anchorCtr="0">
            <a:noAutofit/>
          </a:bodyPr>
          <a:lstStyle/>
          <a:p>
            <a:pPr lvl="0">
              <a:spcBef>
                <a:spcPts val="0"/>
              </a:spcBef>
              <a:buNone/>
            </a:pPr>
            <a:r>
              <a:rPr lang="en-GB"/>
              <a:t>HC - SR04 Ultrasonic Range Sensor - </a:t>
            </a:r>
            <a:r>
              <a:rPr lang="en-GB" u="sng">
                <a:solidFill>
                  <a:srgbClr val="0000FF"/>
                </a:solidFill>
                <a:hlinkClick r:id="rId3"/>
              </a:rPr>
              <a:t>Details</a:t>
            </a:r>
          </a:p>
        </p:txBody>
      </p:sp>
      <p:sp>
        <p:nvSpPr>
          <p:cNvPr id="483" name="Shape 483"/>
          <p:cNvSpPr txBox="1">
            <a:spLocks noGrp="1"/>
          </p:cNvSpPr>
          <p:nvPr>
            <p:ph type="body" idx="1"/>
          </p:nvPr>
        </p:nvSpPr>
        <p:spPr>
          <a:xfrm>
            <a:off x="311700" y="685075"/>
            <a:ext cx="8615999" cy="4458299"/>
          </a:xfrm>
          <a:prstGeom prst="rect">
            <a:avLst/>
          </a:prstGeom>
        </p:spPr>
        <p:txBody>
          <a:bodyPr lIns="91425" tIns="91425" rIns="91425" bIns="91425" anchor="t" anchorCtr="0">
            <a:noAutofit/>
          </a:bodyPr>
          <a:lstStyle/>
          <a:p>
            <a:pPr lvl="0" algn="just" rtl="0">
              <a:spcBef>
                <a:spcPts val="0"/>
              </a:spcBef>
              <a:buNone/>
            </a:pPr>
            <a:r>
              <a:rPr lang="en-GB" b="1">
                <a:solidFill>
                  <a:srgbClr val="000000"/>
                </a:solidFill>
              </a:rPr>
              <a:t>Product features:</a:t>
            </a:r>
            <a:r>
              <a:rPr lang="en-GB">
                <a:solidFill>
                  <a:srgbClr val="000000"/>
                </a:solidFill>
              </a:rPr>
              <a:t> Ultrasonic ranging module HC - SR04 provides 2cm - 400cm non-contact measurement function, the ranging accuracy can reach to 2mm. </a:t>
            </a:r>
          </a:p>
          <a:p>
            <a:pPr lvl="0" algn="just" rtl="0">
              <a:spcBef>
                <a:spcPts val="0"/>
              </a:spcBef>
              <a:buNone/>
            </a:pPr>
            <a:r>
              <a:rPr lang="en-GB">
                <a:solidFill>
                  <a:srgbClr val="000000"/>
                </a:solidFill>
              </a:rPr>
              <a:t>The module includes ultrasonic transmitter, receiver and control circuit. The basic principle of working is: </a:t>
            </a:r>
          </a:p>
          <a:p>
            <a:pPr lvl="0" algn="just" rtl="0">
              <a:spcBef>
                <a:spcPts val="0"/>
              </a:spcBef>
              <a:buNone/>
            </a:pPr>
            <a:r>
              <a:rPr lang="en-GB">
                <a:solidFill>
                  <a:srgbClr val="000000"/>
                </a:solidFill>
              </a:rPr>
              <a:t>(1) IO trigger for at-least 10μs high level signal </a:t>
            </a:r>
          </a:p>
          <a:p>
            <a:pPr lvl="0" algn="just" rtl="0">
              <a:spcBef>
                <a:spcPts val="0"/>
              </a:spcBef>
              <a:buNone/>
            </a:pPr>
            <a:r>
              <a:rPr lang="en-GB">
                <a:solidFill>
                  <a:srgbClr val="000000"/>
                </a:solidFill>
              </a:rPr>
              <a:t>(2) The Module automatically sends eight 40 kHz and detects whether there is a pulse signal back</a:t>
            </a:r>
          </a:p>
          <a:p>
            <a:pPr lvl="0" algn="just" rtl="0">
              <a:spcBef>
                <a:spcPts val="0"/>
              </a:spcBef>
              <a:buNone/>
            </a:pPr>
            <a:r>
              <a:rPr lang="en-GB">
                <a:solidFill>
                  <a:srgbClr val="000000"/>
                </a:solidFill>
              </a:rPr>
              <a:t>(3) If the signal is back, through high level, then the time of high output IO duration is the time from sending ultrasonic to returning</a:t>
            </a:r>
          </a:p>
          <a:p>
            <a:pPr lvl="0" algn="ctr">
              <a:spcBef>
                <a:spcPts val="0"/>
              </a:spcBef>
              <a:buNone/>
            </a:pPr>
            <a:r>
              <a:rPr lang="en-GB">
                <a:solidFill>
                  <a:srgbClr val="000000"/>
                </a:solidFill>
              </a:rPr>
              <a:t>     </a:t>
            </a:r>
            <a:r>
              <a:rPr lang="en-GB" b="1">
                <a:solidFill>
                  <a:srgbClr val="000000"/>
                </a:solidFill>
              </a:rPr>
              <a:t>Test distance = (high level time×velocity of sound (340ms</a:t>
            </a:r>
            <a:r>
              <a:rPr lang="en-GB" b="1" baseline="30000">
                <a:solidFill>
                  <a:srgbClr val="000000"/>
                </a:solidFill>
              </a:rPr>
              <a:t>-1</a:t>
            </a:r>
            <a:r>
              <a:rPr lang="en-GB" b="1">
                <a:solidFill>
                  <a:srgbClr val="000000"/>
                </a:solidFill>
              </a:rPr>
              <a:t>) / 2</a:t>
            </a:r>
          </a:p>
        </p:txBody>
      </p:sp>
      <p:sp>
        <p:nvSpPr>
          <p:cNvPr id="484" name="Shape 48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endParaRPr/>
          </a:p>
        </p:txBody>
      </p:sp>
      <p:sp>
        <p:nvSpPr>
          <p:cNvPr id="117" name="Shape 117"/>
          <p:cNvSpPr txBox="1">
            <a:spLocks noGrp="1"/>
          </p:cNvSpPr>
          <p:nvPr>
            <p:ph type="subTitle" idx="1"/>
          </p:nvPr>
        </p:nvSpPr>
        <p:spPr>
          <a:xfrm>
            <a:off x="311700" y="2834125"/>
            <a:ext cx="8520599" cy="792600"/>
          </a:xfrm>
          <a:prstGeom prst="rect">
            <a:avLst/>
          </a:prstGeom>
        </p:spPr>
        <p:txBody>
          <a:bodyPr lIns="91425" tIns="91425" rIns="91425" bIns="91425" anchor="t" anchorCtr="0">
            <a:noAutofit/>
          </a:bodyPr>
          <a:lstStyle/>
          <a:p>
            <a:pPr lvl="0">
              <a:spcBef>
                <a:spcPts val="0"/>
              </a:spcBef>
              <a:buNone/>
            </a:pPr>
            <a:endParaRPr/>
          </a:p>
        </p:txBody>
      </p:sp>
      <p:sp>
        <p:nvSpPr>
          <p:cNvPr id="118" name="Shape 11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5</a:t>
            </a:fld>
            <a:endParaRPr lang="en-GB"/>
          </a:p>
        </p:txBody>
      </p:sp>
      <p:pic>
        <p:nvPicPr>
          <p:cNvPr id="119" name="Shape 119">
            <a:hlinkClick r:id="rId3"/>
          </p:cNvPr>
          <p:cNvPicPr preferRelativeResize="0"/>
          <p:nvPr/>
        </p:nvPicPr>
        <p:blipFill rotWithShape="1">
          <a:blip r:embed="rId4">
            <a:alphaModFix/>
          </a:blip>
          <a:srcRect t="8441"/>
          <a:stretch/>
        </p:blipFill>
        <p:spPr>
          <a:xfrm>
            <a:off x="1143000" y="128000"/>
            <a:ext cx="6858000" cy="4535224"/>
          </a:xfrm>
          <a:prstGeom prst="rect">
            <a:avLst/>
          </a:prstGeom>
          <a:noFill/>
          <a:ln>
            <a:noFill/>
          </a:ln>
        </p:spPr>
      </p:pic>
      <p:sp>
        <p:nvSpPr>
          <p:cNvPr id="120" name="Shape 120"/>
          <p:cNvSpPr txBox="1"/>
          <p:nvPr/>
        </p:nvSpPr>
        <p:spPr>
          <a:xfrm>
            <a:off x="0" y="4573675"/>
            <a:ext cx="9144000" cy="572700"/>
          </a:xfrm>
          <a:prstGeom prst="rect">
            <a:avLst/>
          </a:prstGeom>
          <a:noFill/>
          <a:ln>
            <a:noFill/>
          </a:ln>
        </p:spPr>
        <p:txBody>
          <a:bodyPr lIns="91425" tIns="91425" rIns="91425" bIns="91425" anchor="ctr" anchorCtr="0">
            <a:noAutofit/>
          </a:bodyPr>
          <a:lstStyle/>
          <a:p>
            <a:pPr lvl="0" algn="ctr" rtl="0">
              <a:spcBef>
                <a:spcPts val="0"/>
              </a:spcBef>
              <a:buNone/>
            </a:pPr>
            <a:r>
              <a:rPr lang="en-GB" sz="1000" b="1">
                <a:solidFill>
                  <a:srgbClr val="333333"/>
                </a:solidFill>
                <a:highlight>
                  <a:srgbClr val="FFFFFF"/>
                </a:highlight>
              </a:rPr>
              <a:t>Microcontroller-based devices are more constrained &amp; your application code run directly on the processor without the support of an OS.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97875" y="108750"/>
            <a:ext cx="5360999" cy="50349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 HC-SR04 Sensor</a:t>
            </a:r>
          </a:p>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  https://www.dealextreme.com/p/hc-sr04-ultrasonic-sensor-distance-measuring-module-133696</a:t>
            </a:r>
          </a:p>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 </a:t>
            </a:r>
          </a:p>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  This sketch reads a HC-SR04 ultrasonic rangefinder and returns the distance to the closest object in range. To do this, it sends a pulse to the sensor to initiate a reading, then listens for a pulse to return.  The length of the returning pulse is proportional to the distance of the object from the sensor.</a:t>
            </a:r>
          </a:p>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The circuit:</a:t>
            </a:r>
          </a:p>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    * VCC connection of the sensor attached to +5V</a:t>
            </a:r>
          </a:p>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    * GND connection of the sensor attached to ground</a:t>
            </a:r>
          </a:p>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    * TRIG connection of the sensor attached to digital pin 2</a:t>
            </a:r>
          </a:p>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    * ECHO connection of the sensor attached to digital pin 4</a:t>
            </a:r>
          </a:p>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  Original code for Ping))) example was created by David A. Mellis</a:t>
            </a:r>
          </a:p>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  Adapted for HC-SR04 by Tautvidas Sipavicius</a:t>
            </a:r>
          </a:p>
          <a:p>
            <a:pPr lvl="0" rtl="0">
              <a:lnSpc>
                <a:spcPct val="100000"/>
              </a:lnSpc>
              <a:spcBef>
                <a:spcPts val="0"/>
              </a:spcBef>
              <a:spcAft>
                <a:spcPts val="0"/>
              </a:spcAft>
              <a:buNone/>
            </a:pPr>
            <a:r>
              <a:rPr lang="en-GB" sz="1100" b="1">
                <a:solidFill>
                  <a:srgbClr val="969896"/>
                </a:solidFill>
                <a:highlight>
                  <a:srgbClr val="FFFFFF"/>
                </a:highlight>
                <a:latin typeface="Consolas"/>
                <a:ea typeface="Consolas"/>
                <a:cs typeface="Consolas"/>
                <a:sym typeface="Consolas"/>
              </a:rPr>
              <a:t>  This example code is in the public domain.*/</a:t>
            </a:r>
          </a:p>
          <a:p>
            <a:pPr lvl="0" rtl="0">
              <a:lnSpc>
                <a:spcPct val="100000"/>
              </a:lnSpc>
              <a:spcBef>
                <a:spcPts val="0"/>
              </a:spcBef>
              <a:spcAft>
                <a:spcPts val="0"/>
              </a:spcAft>
              <a:buNone/>
            </a:pPr>
            <a:r>
              <a:rPr lang="en-GB" sz="1100" b="1">
                <a:solidFill>
                  <a:srgbClr val="A71D5D"/>
                </a:solidFill>
                <a:highlight>
                  <a:srgbClr val="FFFFFF"/>
                </a:highlight>
                <a:latin typeface="Consolas"/>
                <a:ea typeface="Consolas"/>
                <a:cs typeface="Consolas"/>
                <a:sym typeface="Consolas"/>
              </a:rPr>
              <a:t>const</a:t>
            </a:r>
            <a:r>
              <a:rPr lang="en-GB" sz="1100" b="1">
                <a:solidFill>
                  <a:srgbClr val="333333"/>
                </a:solidFill>
                <a:highlight>
                  <a:srgbClr val="FFFFFF"/>
                </a:highlight>
                <a:latin typeface="Consolas"/>
                <a:ea typeface="Consolas"/>
                <a:cs typeface="Consolas"/>
                <a:sym typeface="Consolas"/>
              </a:rPr>
              <a:t> </a:t>
            </a:r>
            <a:r>
              <a:rPr lang="en-GB" sz="1100" b="1">
                <a:solidFill>
                  <a:srgbClr val="A71D5D"/>
                </a:solidFill>
                <a:highlight>
                  <a:srgbClr val="FFFFFF"/>
                </a:highlight>
                <a:latin typeface="Consolas"/>
                <a:ea typeface="Consolas"/>
                <a:cs typeface="Consolas"/>
                <a:sym typeface="Consolas"/>
              </a:rPr>
              <a:t>int</a:t>
            </a:r>
            <a:r>
              <a:rPr lang="en-GB" sz="1100" b="1">
                <a:solidFill>
                  <a:srgbClr val="333333"/>
                </a:solidFill>
                <a:highlight>
                  <a:srgbClr val="FFFFFF"/>
                </a:highlight>
                <a:latin typeface="Consolas"/>
                <a:ea typeface="Consolas"/>
                <a:cs typeface="Consolas"/>
                <a:sym typeface="Consolas"/>
              </a:rPr>
              <a:t> trigPin = </a:t>
            </a:r>
            <a:r>
              <a:rPr lang="en-GB" sz="1100" b="1">
                <a:solidFill>
                  <a:srgbClr val="0086B3"/>
                </a:solidFill>
                <a:highlight>
                  <a:srgbClr val="FFFFFF"/>
                </a:highlight>
                <a:latin typeface="Consolas"/>
                <a:ea typeface="Consolas"/>
                <a:cs typeface="Consolas"/>
                <a:sym typeface="Consolas"/>
              </a:rPr>
              <a:t>2</a:t>
            </a:r>
            <a:r>
              <a:rPr lang="en-GB" sz="1100" b="1">
                <a:solidFill>
                  <a:srgbClr val="333333"/>
                </a:solidFill>
                <a:highlight>
                  <a:srgbClr val="FFFFFF"/>
                </a:highlight>
                <a:latin typeface="Consolas"/>
                <a:ea typeface="Consolas"/>
                <a:cs typeface="Consolas"/>
                <a:sym typeface="Consolas"/>
              </a:rPr>
              <a:t>;</a:t>
            </a:r>
          </a:p>
          <a:p>
            <a:pPr lvl="0" rtl="0">
              <a:lnSpc>
                <a:spcPct val="100000"/>
              </a:lnSpc>
              <a:spcBef>
                <a:spcPts val="0"/>
              </a:spcBef>
              <a:spcAft>
                <a:spcPts val="0"/>
              </a:spcAft>
              <a:buNone/>
            </a:pPr>
            <a:r>
              <a:rPr lang="en-GB" sz="1100" b="1">
                <a:solidFill>
                  <a:srgbClr val="A71D5D"/>
                </a:solidFill>
                <a:highlight>
                  <a:srgbClr val="FFFFFF"/>
                </a:highlight>
                <a:latin typeface="Consolas"/>
                <a:ea typeface="Consolas"/>
                <a:cs typeface="Consolas"/>
                <a:sym typeface="Consolas"/>
              </a:rPr>
              <a:t>const</a:t>
            </a:r>
            <a:r>
              <a:rPr lang="en-GB" sz="1100" b="1">
                <a:solidFill>
                  <a:srgbClr val="333333"/>
                </a:solidFill>
                <a:highlight>
                  <a:srgbClr val="FFFFFF"/>
                </a:highlight>
                <a:latin typeface="Consolas"/>
                <a:ea typeface="Consolas"/>
                <a:cs typeface="Consolas"/>
                <a:sym typeface="Consolas"/>
              </a:rPr>
              <a:t> </a:t>
            </a:r>
            <a:r>
              <a:rPr lang="en-GB" sz="1100" b="1">
                <a:solidFill>
                  <a:srgbClr val="A71D5D"/>
                </a:solidFill>
                <a:highlight>
                  <a:srgbClr val="FFFFFF"/>
                </a:highlight>
                <a:latin typeface="Consolas"/>
                <a:ea typeface="Consolas"/>
                <a:cs typeface="Consolas"/>
                <a:sym typeface="Consolas"/>
              </a:rPr>
              <a:t>int</a:t>
            </a:r>
            <a:r>
              <a:rPr lang="en-GB" sz="1100" b="1">
                <a:solidFill>
                  <a:srgbClr val="333333"/>
                </a:solidFill>
                <a:highlight>
                  <a:srgbClr val="FFFFFF"/>
                </a:highlight>
                <a:latin typeface="Consolas"/>
                <a:ea typeface="Consolas"/>
                <a:cs typeface="Consolas"/>
                <a:sym typeface="Consolas"/>
              </a:rPr>
              <a:t> echoPin = </a:t>
            </a:r>
            <a:r>
              <a:rPr lang="en-GB" sz="1100" b="1">
                <a:solidFill>
                  <a:srgbClr val="0086B3"/>
                </a:solidFill>
                <a:highlight>
                  <a:srgbClr val="FFFFFF"/>
                </a:highlight>
                <a:latin typeface="Consolas"/>
                <a:ea typeface="Consolas"/>
                <a:cs typeface="Consolas"/>
                <a:sym typeface="Consolas"/>
              </a:rPr>
              <a:t>4</a:t>
            </a:r>
            <a:r>
              <a:rPr lang="en-GB" sz="1100" b="1">
                <a:solidFill>
                  <a:srgbClr val="333333"/>
                </a:solidFill>
                <a:highlight>
                  <a:srgbClr val="FFFFFF"/>
                </a:highlight>
                <a:latin typeface="Consolas"/>
                <a:ea typeface="Consolas"/>
                <a:cs typeface="Consolas"/>
                <a:sym typeface="Consolas"/>
              </a:rPr>
              <a:t>;</a:t>
            </a:r>
          </a:p>
          <a:p>
            <a:pPr lvl="0" rtl="0">
              <a:lnSpc>
                <a:spcPct val="100000"/>
              </a:lnSpc>
              <a:spcBef>
                <a:spcPts val="0"/>
              </a:spcBef>
              <a:spcAft>
                <a:spcPts val="0"/>
              </a:spcAft>
              <a:buNone/>
            </a:pPr>
            <a:r>
              <a:rPr lang="en-GB" sz="1100" b="1">
                <a:solidFill>
                  <a:srgbClr val="A71D5D"/>
                </a:solidFill>
                <a:highlight>
                  <a:srgbClr val="FFFFFF"/>
                </a:highlight>
                <a:latin typeface="Consolas"/>
                <a:ea typeface="Consolas"/>
                <a:cs typeface="Consolas"/>
                <a:sym typeface="Consolas"/>
              </a:rPr>
              <a:t>void</a:t>
            </a:r>
            <a:r>
              <a:rPr lang="en-GB" sz="1100" b="1">
                <a:solidFill>
                  <a:srgbClr val="333333"/>
                </a:solidFill>
                <a:highlight>
                  <a:srgbClr val="FFFFFF"/>
                </a:highlight>
                <a:latin typeface="Consolas"/>
                <a:ea typeface="Consolas"/>
                <a:cs typeface="Consolas"/>
                <a:sym typeface="Consolas"/>
              </a:rPr>
              <a:t> </a:t>
            </a:r>
            <a:r>
              <a:rPr lang="en-GB" sz="1100" b="1">
                <a:solidFill>
                  <a:srgbClr val="795DA3"/>
                </a:solidFill>
                <a:highlight>
                  <a:srgbClr val="FFFFFF"/>
                </a:highlight>
                <a:latin typeface="Consolas"/>
                <a:ea typeface="Consolas"/>
                <a:cs typeface="Consolas"/>
                <a:sym typeface="Consolas"/>
              </a:rPr>
              <a:t>setup</a:t>
            </a:r>
            <a:r>
              <a:rPr lang="en-GB" sz="1100" b="1">
                <a:solidFill>
                  <a:srgbClr val="333333"/>
                </a:solidFill>
                <a:highlight>
                  <a:srgbClr val="FFFFFF"/>
                </a:highlight>
                <a:latin typeface="Consolas"/>
                <a:ea typeface="Consolas"/>
                <a:cs typeface="Consolas"/>
                <a:sym typeface="Consolas"/>
              </a:rPr>
              <a:t>() {</a:t>
            </a:r>
          </a:p>
          <a:p>
            <a:pPr lvl="0" rtl="0">
              <a:lnSpc>
                <a:spcPct val="100000"/>
              </a:lnSpc>
              <a:spcBef>
                <a:spcPts val="0"/>
              </a:spcBef>
              <a:spcAft>
                <a:spcPts val="0"/>
              </a:spcAft>
              <a:buNone/>
            </a:pPr>
            <a:r>
              <a:rPr lang="en-GB" sz="1100" b="1">
                <a:solidFill>
                  <a:srgbClr val="333333"/>
                </a:solidFill>
                <a:highlight>
                  <a:srgbClr val="FFFFFF"/>
                </a:highlight>
                <a:latin typeface="Consolas"/>
                <a:ea typeface="Consolas"/>
                <a:cs typeface="Consolas"/>
                <a:sym typeface="Consolas"/>
              </a:rPr>
              <a:t> </a:t>
            </a:r>
            <a:r>
              <a:rPr lang="en-GB" sz="1100" b="1">
                <a:solidFill>
                  <a:srgbClr val="969896"/>
                </a:solidFill>
                <a:highlight>
                  <a:srgbClr val="FFFFFF"/>
                </a:highlight>
                <a:latin typeface="Consolas"/>
                <a:ea typeface="Consolas"/>
                <a:cs typeface="Consolas"/>
                <a:sym typeface="Consolas"/>
              </a:rPr>
              <a:t>// initialize serial communication:</a:t>
            </a:r>
          </a:p>
          <a:p>
            <a:pPr lvl="0" rtl="0">
              <a:lnSpc>
                <a:spcPct val="100000"/>
              </a:lnSpc>
              <a:spcBef>
                <a:spcPts val="0"/>
              </a:spcBef>
              <a:spcAft>
                <a:spcPts val="0"/>
              </a:spcAft>
              <a:buNone/>
            </a:pPr>
            <a:r>
              <a:rPr lang="en-GB" sz="1100" b="1">
                <a:solidFill>
                  <a:srgbClr val="333333"/>
                </a:solidFill>
                <a:highlight>
                  <a:srgbClr val="FFFFFF"/>
                </a:highlight>
                <a:latin typeface="Consolas"/>
                <a:ea typeface="Consolas"/>
                <a:cs typeface="Consolas"/>
                <a:sym typeface="Consolas"/>
              </a:rPr>
              <a:t> Serial.</a:t>
            </a:r>
            <a:r>
              <a:rPr lang="en-GB" sz="1100" b="1">
                <a:solidFill>
                  <a:srgbClr val="0086B3"/>
                </a:solidFill>
                <a:highlight>
                  <a:srgbClr val="FFFFFF"/>
                </a:highlight>
                <a:latin typeface="Consolas"/>
                <a:ea typeface="Consolas"/>
                <a:cs typeface="Consolas"/>
                <a:sym typeface="Consolas"/>
              </a:rPr>
              <a:t>begin</a:t>
            </a:r>
            <a:r>
              <a:rPr lang="en-GB" sz="1100" b="1">
                <a:solidFill>
                  <a:srgbClr val="333333"/>
                </a:solidFill>
                <a:highlight>
                  <a:srgbClr val="FFFFFF"/>
                </a:highlight>
                <a:latin typeface="Consolas"/>
                <a:ea typeface="Consolas"/>
                <a:cs typeface="Consolas"/>
                <a:sym typeface="Consolas"/>
              </a:rPr>
              <a:t>(</a:t>
            </a:r>
            <a:r>
              <a:rPr lang="en-GB" sz="1100" b="1">
                <a:solidFill>
                  <a:srgbClr val="0086B3"/>
                </a:solidFill>
                <a:highlight>
                  <a:srgbClr val="FFFFFF"/>
                </a:highlight>
                <a:latin typeface="Consolas"/>
                <a:ea typeface="Consolas"/>
                <a:cs typeface="Consolas"/>
                <a:sym typeface="Consolas"/>
              </a:rPr>
              <a:t>9600</a:t>
            </a:r>
            <a:r>
              <a:rPr lang="en-GB" sz="1100" b="1">
                <a:solidFill>
                  <a:srgbClr val="333333"/>
                </a:solidFill>
                <a:highlight>
                  <a:srgbClr val="FFFFFF"/>
                </a:highlight>
                <a:latin typeface="Consolas"/>
                <a:ea typeface="Consolas"/>
                <a:cs typeface="Consolas"/>
                <a:sym typeface="Consolas"/>
              </a:rPr>
              <a:t>);</a:t>
            </a:r>
          </a:p>
          <a:p>
            <a:pPr lvl="0" rtl="0">
              <a:lnSpc>
                <a:spcPct val="100000"/>
              </a:lnSpc>
              <a:spcBef>
                <a:spcPts val="0"/>
              </a:spcBef>
              <a:spcAft>
                <a:spcPts val="0"/>
              </a:spcAft>
              <a:buNone/>
            </a:pPr>
            <a:r>
              <a:rPr lang="en-GB" sz="1100" b="1">
                <a:solidFill>
                  <a:srgbClr val="333333"/>
                </a:solidFill>
                <a:highlight>
                  <a:srgbClr val="FFFFFF"/>
                </a:highlight>
                <a:latin typeface="Consolas"/>
                <a:ea typeface="Consolas"/>
                <a:cs typeface="Consolas"/>
                <a:sym typeface="Consolas"/>
              </a:rPr>
              <a:t>}</a:t>
            </a:r>
          </a:p>
          <a:p>
            <a:pPr lvl="0" rtl="0">
              <a:lnSpc>
                <a:spcPct val="100000"/>
              </a:lnSpc>
              <a:spcBef>
                <a:spcPts val="0"/>
              </a:spcBef>
              <a:spcAft>
                <a:spcPts val="0"/>
              </a:spcAft>
              <a:buNone/>
            </a:pPr>
            <a:r>
              <a:rPr lang="en-GB" sz="1100" b="1">
                <a:solidFill>
                  <a:srgbClr val="A71D5D"/>
                </a:solidFill>
                <a:highlight>
                  <a:srgbClr val="FFFFFF"/>
                </a:highlight>
                <a:latin typeface="Consolas"/>
                <a:ea typeface="Consolas"/>
                <a:cs typeface="Consolas"/>
                <a:sym typeface="Consolas"/>
              </a:rPr>
              <a:t>void</a:t>
            </a:r>
            <a:r>
              <a:rPr lang="en-GB" sz="1100" b="1">
                <a:solidFill>
                  <a:srgbClr val="333333"/>
                </a:solidFill>
                <a:highlight>
                  <a:srgbClr val="FFFFFF"/>
                </a:highlight>
                <a:latin typeface="Consolas"/>
                <a:ea typeface="Consolas"/>
                <a:cs typeface="Consolas"/>
                <a:sym typeface="Consolas"/>
              </a:rPr>
              <a:t> </a:t>
            </a:r>
            <a:r>
              <a:rPr lang="en-GB" sz="1100" b="1">
                <a:solidFill>
                  <a:srgbClr val="795DA3"/>
                </a:solidFill>
                <a:highlight>
                  <a:srgbClr val="FFFFFF"/>
                </a:highlight>
                <a:latin typeface="Consolas"/>
                <a:ea typeface="Consolas"/>
                <a:cs typeface="Consolas"/>
                <a:sym typeface="Consolas"/>
              </a:rPr>
              <a:t>loop</a:t>
            </a:r>
            <a:r>
              <a:rPr lang="en-GB" sz="1100" b="1">
                <a:solidFill>
                  <a:srgbClr val="333333"/>
                </a:solidFill>
                <a:highlight>
                  <a:srgbClr val="FFFFFF"/>
                </a:highlight>
                <a:latin typeface="Consolas"/>
                <a:ea typeface="Consolas"/>
                <a:cs typeface="Consolas"/>
                <a:sym typeface="Consolas"/>
              </a:rPr>
              <a:t>() {</a:t>
            </a:r>
          </a:p>
          <a:p>
            <a:pPr lvl="0" rtl="0">
              <a:lnSpc>
                <a:spcPct val="100000"/>
              </a:lnSpc>
              <a:spcBef>
                <a:spcPts val="0"/>
              </a:spcBef>
              <a:spcAft>
                <a:spcPts val="0"/>
              </a:spcAft>
              <a:buNone/>
            </a:pPr>
            <a:r>
              <a:rPr lang="en-GB" sz="1100" b="1">
                <a:solidFill>
                  <a:srgbClr val="333333"/>
                </a:solidFill>
                <a:highlight>
                  <a:srgbClr val="FFFFFF"/>
                </a:highlight>
                <a:latin typeface="Consolas"/>
                <a:ea typeface="Consolas"/>
                <a:cs typeface="Consolas"/>
                <a:sym typeface="Consolas"/>
              </a:rPr>
              <a:t> </a:t>
            </a:r>
            <a:r>
              <a:rPr lang="en-GB" sz="1100" b="1">
                <a:solidFill>
                  <a:srgbClr val="969896"/>
                </a:solidFill>
                <a:highlight>
                  <a:srgbClr val="FFFFFF"/>
                </a:highlight>
                <a:latin typeface="Consolas"/>
                <a:ea typeface="Consolas"/>
                <a:cs typeface="Consolas"/>
                <a:sym typeface="Consolas"/>
              </a:rPr>
              <a:t>// establish variables for duration of the ping,</a:t>
            </a:r>
          </a:p>
          <a:p>
            <a:pPr lvl="0" rtl="0">
              <a:lnSpc>
                <a:spcPct val="100000"/>
              </a:lnSpc>
              <a:spcBef>
                <a:spcPts val="0"/>
              </a:spcBef>
              <a:spcAft>
                <a:spcPts val="0"/>
              </a:spcAft>
              <a:buNone/>
            </a:pPr>
            <a:r>
              <a:rPr lang="en-GB" sz="1100" b="1">
                <a:solidFill>
                  <a:srgbClr val="333333"/>
                </a:solidFill>
                <a:highlight>
                  <a:srgbClr val="FFFFFF"/>
                </a:highlight>
                <a:latin typeface="Consolas"/>
                <a:ea typeface="Consolas"/>
                <a:cs typeface="Consolas"/>
                <a:sym typeface="Consolas"/>
              </a:rPr>
              <a:t> </a:t>
            </a:r>
            <a:r>
              <a:rPr lang="en-GB" sz="1100" b="1">
                <a:solidFill>
                  <a:srgbClr val="969896"/>
                </a:solidFill>
                <a:highlight>
                  <a:srgbClr val="FFFFFF"/>
                </a:highlight>
                <a:latin typeface="Consolas"/>
                <a:ea typeface="Consolas"/>
                <a:cs typeface="Consolas"/>
                <a:sym typeface="Consolas"/>
              </a:rPr>
              <a:t>// and the distance result in inches and centimeters:</a:t>
            </a:r>
          </a:p>
          <a:p>
            <a:pPr lvl="0" rtl="0">
              <a:lnSpc>
                <a:spcPct val="100000"/>
              </a:lnSpc>
              <a:spcBef>
                <a:spcPts val="0"/>
              </a:spcBef>
              <a:spcAft>
                <a:spcPts val="0"/>
              </a:spcAft>
              <a:buNone/>
            </a:pPr>
            <a:r>
              <a:rPr lang="en-GB" sz="1100" b="1">
                <a:solidFill>
                  <a:srgbClr val="333333"/>
                </a:solidFill>
                <a:highlight>
                  <a:srgbClr val="FFFFFF"/>
                </a:highlight>
                <a:latin typeface="Consolas"/>
                <a:ea typeface="Consolas"/>
                <a:cs typeface="Consolas"/>
                <a:sym typeface="Consolas"/>
              </a:rPr>
              <a:t> </a:t>
            </a:r>
            <a:r>
              <a:rPr lang="en-GB" sz="1100" b="1">
                <a:solidFill>
                  <a:srgbClr val="A71D5D"/>
                </a:solidFill>
                <a:highlight>
                  <a:srgbClr val="FFFFFF"/>
                </a:highlight>
                <a:latin typeface="Consolas"/>
                <a:ea typeface="Consolas"/>
                <a:cs typeface="Consolas"/>
                <a:sym typeface="Consolas"/>
              </a:rPr>
              <a:t>long</a:t>
            </a:r>
            <a:r>
              <a:rPr lang="en-GB" sz="1100" b="1">
                <a:solidFill>
                  <a:srgbClr val="333333"/>
                </a:solidFill>
                <a:highlight>
                  <a:srgbClr val="FFFFFF"/>
                </a:highlight>
                <a:latin typeface="Consolas"/>
                <a:ea typeface="Consolas"/>
                <a:cs typeface="Consolas"/>
                <a:sym typeface="Consolas"/>
              </a:rPr>
              <a:t> duration, inches, cm;</a:t>
            </a:r>
          </a:p>
        </p:txBody>
      </p:sp>
      <p:sp>
        <p:nvSpPr>
          <p:cNvPr id="490" name="Shape 4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50</a:t>
            </a:fld>
            <a:endParaRPr lang="en-GB"/>
          </a:p>
        </p:txBody>
      </p:sp>
      <p:sp>
        <p:nvSpPr>
          <p:cNvPr id="491" name="Shape 491"/>
          <p:cNvSpPr txBox="1"/>
          <p:nvPr/>
        </p:nvSpPr>
        <p:spPr>
          <a:xfrm>
            <a:off x="5458875" y="108750"/>
            <a:ext cx="3518699" cy="4948199"/>
          </a:xfrm>
          <a:prstGeom prst="rect">
            <a:avLst/>
          </a:prstGeom>
          <a:noFill/>
          <a:ln>
            <a:noFill/>
          </a:ln>
        </p:spPr>
        <p:txBody>
          <a:bodyPr lIns="91425" tIns="91425" rIns="91425" bIns="91425" anchor="t" anchorCtr="0">
            <a:noAutofit/>
          </a:bodyPr>
          <a:lstStyle/>
          <a:p>
            <a:pPr lvl="0" rtl="0">
              <a:spcBef>
                <a:spcPts val="0"/>
              </a:spcBef>
              <a:buClr>
                <a:schemeClr val="dk1"/>
              </a:buClr>
              <a:buSzPct val="122222"/>
              <a:buFont typeface="Arial"/>
              <a:buNone/>
            </a:pPr>
            <a:r>
              <a:rPr lang="en-GB" sz="900">
                <a:solidFill>
                  <a:srgbClr val="333333"/>
                </a:solidFill>
                <a:highlight>
                  <a:srgbClr val="FFFFFF"/>
                </a:highlight>
                <a:latin typeface="Consolas"/>
                <a:ea typeface="Consolas"/>
                <a:cs typeface="Consolas"/>
                <a:sym typeface="Consolas"/>
              </a:rPr>
              <a:t> </a:t>
            </a:r>
            <a:r>
              <a:rPr lang="en-GB" sz="1100" b="1">
                <a:solidFill>
                  <a:srgbClr val="969896"/>
                </a:solidFill>
                <a:highlight>
                  <a:srgbClr val="FFFFFF"/>
                </a:highlight>
                <a:latin typeface="Consolas"/>
                <a:ea typeface="Consolas"/>
                <a:cs typeface="Consolas"/>
                <a:sym typeface="Consolas"/>
              </a:rPr>
              <a:t>// The sensor is triggered by a HIGH pulse of 10 or more microseconds.</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a:t>
            </a:r>
            <a:r>
              <a:rPr lang="en-GB" sz="1100" b="1">
                <a:solidFill>
                  <a:srgbClr val="969896"/>
                </a:solidFill>
                <a:highlight>
                  <a:srgbClr val="FFFFFF"/>
                </a:highlight>
                <a:latin typeface="Consolas"/>
                <a:ea typeface="Consolas"/>
                <a:cs typeface="Consolas"/>
                <a:sym typeface="Consolas"/>
              </a:rPr>
              <a:t>// Give a short LOW pulse beforehand to ensure a clean HIGH pulse:</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a:t>
            </a:r>
            <a:r>
              <a:rPr lang="en-GB" sz="1100" b="1">
                <a:solidFill>
                  <a:srgbClr val="0086B3"/>
                </a:solidFill>
                <a:highlight>
                  <a:srgbClr val="FFFFFF"/>
                </a:highlight>
                <a:latin typeface="Consolas"/>
                <a:ea typeface="Consolas"/>
                <a:cs typeface="Consolas"/>
                <a:sym typeface="Consolas"/>
              </a:rPr>
              <a:t>pinMode</a:t>
            </a:r>
            <a:r>
              <a:rPr lang="en-GB" sz="1100" b="1">
                <a:solidFill>
                  <a:srgbClr val="333333"/>
                </a:solidFill>
                <a:highlight>
                  <a:srgbClr val="FFFFFF"/>
                </a:highlight>
                <a:latin typeface="Consolas"/>
                <a:ea typeface="Consolas"/>
                <a:cs typeface="Consolas"/>
                <a:sym typeface="Consolas"/>
              </a:rPr>
              <a:t>(trigPin, OUTPUT);</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a:t>
            </a:r>
            <a:r>
              <a:rPr lang="en-GB" sz="1100" b="1">
                <a:solidFill>
                  <a:srgbClr val="0086B3"/>
                </a:solidFill>
                <a:highlight>
                  <a:srgbClr val="FFFFFF"/>
                </a:highlight>
                <a:latin typeface="Consolas"/>
                <a:ea typeface="Consolas"/>
                <a:cs typeface="Consolas"/>
                <a:sym typeface="Consolas"/>
              </a:rPr>
              <a:t>digitalWrite</a:t>
            </a:r>
            <a:r>
              <a:rPr lang="en-GB" sz="1100" b="1">
                <a:solidFill>
                  <a:srgbClr val="333333"/>
                </a:solidFill>
                <a:highlight>
                  <a:srgbClr val="FFFFFF"/>
                </a:highlight>
                <a:latin typeface="Consolas"/>
                <a:ea typeface="Consolas"/>
                <a:cs typeface="Consolas"/>
                <a:sym typeface="Consolas"/>
              </a:rPr>
              <a:t>(trigPin, LOW);</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a:t>
            </a:r>
            <a:r>
              <a:rPr lang="en-GB" sz="1100" b="1">
                <a:solidFill>
                  <a:srgbClr val="0086B3"/>
                </a:solidFill>
                <a:highlight>
                  <a:srgbClr val="FFFFFF"/>
                </a:highlight>
                <a:latin typeface="Consolas"/>
                <a:ea typeface="Consolas"/>
                <a:cs typeface="Consolas"/>
                <a:sym typeface="Consolas"/>
              </a:rPr>
              <a:t>delayMicroseconds</a:t>
            </a:r>
            <a:r>
              <a:rPr lang="en-GB" sz="1100" b="1">
                <a:solidFill>
                  <a:srgbClr val="333333"/>
                </a:solidFill>
                <a:highlight>
                  <a:srgbClr val="FFFFFF"/>
                </a:highlight>
                <a:latin typeface="Consolas"/>
                <a:ea typeface="Consolas"/>
                <a:cs typeface="Consolas"/>
                <a:sym typeface="Consolas"/>
              </a:rPr>
              <a:t>(</a:t>
            </a:r>
            <a:r>
              <a:rPr lang="en-GB" sz="1100" b="1">
                <a:solidFill>
                  <a:srgbClr val="0086B3"/>
                </a:solidFill>
                <a:highlight>
                  <a:srgbClr val="FFFFFF"/>
                </a:highlight>
                <a:latin typeface="Consolas"/>
                <a:ea typeface="Consolas"/>
                <a:cs typeface="Consolas"/>
                <a:sym typeface="Consolas"/>
              </a:rPr>
              <a:t>2</a:t>
            </a:r>
            <a:r>
              <a:rPr lang="en-GB" sz="1100" b="1">
                <a:solidFill>
                  <a:srgbClr val="333333"/>
                </a:solidFill>
                <a:highlight>
                  <a:srgbClr val="FFFFFF"/>
                </a:highlight>
                <a:latin typeface="Consolas"/>
                <a:ea typeface="Consolas"/>
                <a:cs typeface="Consolas"/>
                <a:sym typeface="Consolas"/>
              </a:rPr>
              <a:t>);</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a:t>
            </a:r>
            <a:r>
              <a:rPr lang="en-GB" sz="1100" b="1">
                <a:solidFill>
                  <a:srgbClr val="0086B3"/>
                </a:solidFill>
                <a:highlight>
                  <a:srgbClr val="FFFFFF"/>
                </a:highlight>
                <a:latin typeface="Consolas"/>
                <a:ea typeface="Consolas"/>
                <a:cs typeface="Consolas"/>
                <a:sym typeface="Consolas"/>
              </a:rPr>
              <a:t>digitalWrite</a:t>
            </a:r>
            <a:r>
              <a:rPr lang="en-GB" sz="1100" b="1">
                <a:solidFill>
                  <a:srgbClr val="333333"/>
                </a:solidFill>
                <a:highlight>
                  <a:srgbClr val="FFFFFF"/>
                </a:highlight>
                <a:latin typeface="Consolas"/>
                <a:ea typeface="Consolas"/>
                <a:cs typeface="Consolas"/>
                <a:sym typeface="Consolas"/>
              </a:rPr>
              <a:t>(trigPin, HIGH);</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a:t>
            </a:r>
            <a:r>
              <a:rPr lang="en-GB" sz="1100" b="1">
                <a:solidFill>
                  <a:srgbClr val="0086B3"/>
                </a:solidFill>
                <a:highlight>
                  <a:srgbClr val="FFFFFF"/>
                </a:highlight>
                <a:latin typeface="Consolas"/>
                <a:ea typeface="Consolas"/>
                <a:cs typeface="Consolas"/>
                <a:sym typeface="Consolas"/>
              </a:rPr>
              <a:t>delayMicroseconds</a:t>
            </a:r>
            <a:r>
              <a:rPr lang="en-GB" sz="1100" b="1">
                <a:solidFill>
                  <a:srgbClr val="333333"/>
                </a:solidFill>
                <a:highlight>
                  <a:srgbClr val="FFFFFF"/>
                </a:highlight>
                <a:latin typeface="Consolas"/>
                <a:ea typeface="Consolas"/>
                <a:cs typeface="Consolas"/>
                <a:sym typeface="Consolas"/>
              </a:rPr>
              <a:t>(</a:t>
            </a:r>
            <a:r>
              <a:rPr lang="en-GB" sz="1100" b="1">
                <a:solidFill>
                  <a:srgbClr val="0086B3"/>
                </a:solidFill>
                <a:highlight>
                  <a:srgbClr val="FFFFFF"/>
                </a:highlight>
                <a:latin typeface="Consolas"/>
                <a:ea typeface="Consolas"/>
                <a:cs typeface="Consolas"/>
                <a:sym typeface="Consolas"/>
              </a:rPr>
              <a:t>10</a:t>
            </a:r>
            <a:r>
              <a:rPr lang="en-GB" sz="1100" b="1">
                <a:solidFill>
                  <a:srgbClr val="333333"/>
                </a:solidFill>
                <a:highlight>
                  <a:srgbClr val="FFFFFF"/>
                </a:highlight>
                <a:latin typeface="Consolas"/>
                <a:ea typeface="Consolas"/>
                <a:cs typeface="Consolas"/>
                <a:sym typeface="Consolas"/>
              </a:rPr>
              <a:t>);</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a:t>
            </a:r>
            <a:r>
              <a:rPr lang="en-GB" sz="1100" b="1">
                <a:solidFill>
                  <a:srgbClr val="0086B3"/>
                </a:solidFill>
                <a:highlight>
                  <a:srgbClr val="FFFFFF"/>
                </a:highlight>
                <a:latin typeface="Consolas"/>
                <a:ea typeface="Consolas"/>
                <a:cs typeface="Consolas"/>
                <a:sym typeface="Consolas"/>
              </a:rPr>
              <a:t>digitalWrite</a:t>
            </a:r>
            <a:r>
              <a:rPr lang="en-GB" sz="1100" b="1">
                <a:solidFill>
                  <a:srgbClr val="333333"/>
                </a:solidFill>
                <a:highlight>
                  <a:srgbClr val="FFFFFF"/>
                </a:highlight>
                <a:latin typeface="Consolas"/>
                <a:ea typeface="Consolas"/>
                <a:cs typeface="Consolas"/>
                <a:sym typeface="Consolas"/>
              </a:rPr>
              <a:t>(trigPin, LOW);</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a:t>
            </a:r>
            <a:r>
              <a:rPr lang="en-GB" sz="1100" b="1">
                <a:solidFill>
                  <a:srgbClr val="969896"/>
                </a:solidFill>
                <a:highlight>
                  <a:srgbClr val="FFFFFF"/>
                </a:highlight>
                <a:latin typeface="Consolas"/>
                <a:ea typeface="Consolas"/>
                <a:cs typeface="Consolas"/>
                <a:sym typeface="Consolas"/>
              </a:rPr>
              <a:t>// Read the signal from the sensor: a HIGH pulse whose duration is the time (in microseconds) from the sending of the ping to the reception of its echo off of an object.</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a:t>
            </a:r>
            <a:r>
              <a:rPr lang="en-GB" sz="1100" b="1">
                <a:solidFill>
                  <a:srgbClr val="0086B3"/>
                </a:solidFill>
                <a:highlight>
                  <a:srgbClr val="FFFFFF"/>
                </a:highlight>
                <a:latin typeface="Consolas"/>
                <a:ea typeface="Consolas"/>
                <a:cs typeface="Consolas"/>
                <a:sym typeface="Consolas"/>
              </a:rPr>
              <a:t>pinMode</a:t>
            </a:r>
            <a:r>
              <a:rPr lang="en-GB" sz="1100" b="1">
                <a:solidFill>
                  <a:srgbClr val="333333"/>
                </a:solidFill>
                <a:highlight>
                  <a:srgbClr val="FFFFFF"/>
                </a:highlight>
                <a:latin typeface="Consolas"/>
                <a:ea typeface="Consolas"/>
                <a:cs typeface="Consolas"/>
                <a:sym typeface="Consolas"/>
              </a:rPr>
              <a:t>(echoPin, INPUT);</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duration = </a:t>
            </a:r>
            <a:r>
              <a:rPr lang="en-GB" sz="1100" b="1">
                <a:solidFill>
                  <a:srgbClr val="0086B3"/>
                </a:solidFill>
                <a:highlight>
                  <a:srgbClr val="FFFFFF"/>
                </a:highlight>
                <a:latin typeface="Consolas"/>
                <a:ea typeface="Consolas"/>
                <a:cs typeface="Consolas"/>
                <a:sym typeface="Consolas"/>
              </a:rPr>
              <a:t>pulseIn</a:t>
            </a:r>
            <a:r>
              <a:rPr lang="en-GB" sz="1100" b="1">
                <a:solidFill>
                  <a:srgbClr val="333333"/>
                </a:solidFill>
                <a:highlight>
                  <a:srgbClr val="FFFFFF"/>
                </a:highlight>
                <a:latin typeface="Consolas"/>
                <a:ea typeface="Consolas"/>
                <a:cs typeface="Consolas"/>
                <a:sym typeface="Consolas"/>
              </a:rPr>
              <a:t>(echoPin, HIGH);</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a:t>
            </a:r>
            <a:r>
              <a:rPr lang="en-GB" sz="1100" b="1">
                <a:solidFill>
                  <a:srgbClr val="969896"/>
                </a:solidFill>
                <a:highlight>
                  <a:srgbClr val="FFFFFF"/>
                </a:highlight>
                <a:latin typeface="Consolas"/>
                <a:ea typeface="Consolas"/>
                <a:cs typeface="Consolas"/>
                <a:sym typeface="Consolas"/>
              </a:rPr>
              <a:t>// convert the time into a distance</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inches = </a:t>
            </a:r>
            <a:r>
              <a:rPr lang="en-GB" sz="1100" b="1">
                <a:solidFill>
                  <a:srgbClr val="0086B3"/>
                </a:solidFill>
                <a:highlight>
                  <a:srgbClr val="FFFFFF"/>
                </a:highlight>
                <a:latin typeface="Consolas"/>
                <a:ea typeface="Consolas"/>
                <a:cs typeface="Consolas"/>
                <a:sym typeface="Consolas"/>
              </a:rPr>
              <a:t>microsecondsToInches</a:t>
            </a:r>
            <a:r>
              <a:rPr lang="en-GB" sz="1100" b="1">
                <a:solidFill>
                  <a:srgbClr val="333333"/>
                </a:solidFill>
                <a:highlight>
                  <a:srgbClr val="FFFFFF"/>
                </a:highlight>
                <a:latin typeface="Consolas"/>
                <a:ea typeface="Consolas"/>
                <a:cs typeface="Consolas"/>
                <a:sym typeface="Consolas"/>
              </a:rPr>
              <a:t>(duration);</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cm = </a:t>
            </a:r>
            <a:r>
              <a:rPr lang="en-GB" sz="1100" b="1">
                <a:solidFill>
                  <a:srgbClr val="0086B3"/>
                </a:solidFill>
                <a:highlight>
                  <a:srgbClr val="FFFFFF"/>
                </a:highlight>
                <a:latin typeface="Consolas"/>
                <a:ea typeface="Consolas"/>
                <a:cs typeface="Consolas"/>
                <a:sym typeface="Consolas"/>
              </a:rPr>
              <a:t>microsecondsToCentimeters</a:t>
            </a:r>
            <a:r>
              <a:rPr lang="en-GB" sz="1100" b="1">
                <a:solidFill>
                  <a:srgbClr val="333333"/>
                </a:solidFill>
                <a:highlight>
                  <a:srgbClr val="FFFFFF"/>
                </a:highlight>
                <a:latin typeface="Consolas"/>
                <a:ea typeface="Consolas"/>
                <a:cs typeface="Consolas"/>
                <a:sym typeface="Consolas"/>
              </a:rPr>
              <a:t>(duration);</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Serial.</a:t>
            </a:r>
            <a:r>
              <a:rPr lang="en-GB" sz="1100" b="1">
                <a:solidFill>
                  <a:srgbClr val="0086B3"/>
                </a:solidFill>
                <a:highlight>
                  <a:srgbClr val="FFFFFF"/>
                </a:highlight>
                <a:latin typeface="Consolas"/>
                <a:ea typeface="Consolas"/>
                <a:cs typeface="Consolas"/>
                <a:sym typeface="Consolas"/>
              </a:rPr>
              <a:t>print</a:t>
            </a:r>
            <a:r>
              <a:rPr lang="en-GB" sz="1100" b="1">
                <a:solidFill>
                  <a:srgbClr val="333333"/>
                </a:solidFill>
                <a:highlight>
                  <a:srgbClr val="FFFFFF"/>
                </a:highlight>
                <a:latin typeface="Consolas"/>
                <a:ea typeface="Consolas"/>
                <a:cs typeface="Consolas"/>
                <a:sym typeface="Consolas"/>
              </a:rPr>
              <a:t>(inches);</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Serial.</a:t>
            </a:r>
            <a:r>
              <a:rPr lang="en-GB" sz="1100" b="1">
                <a:solidFill>
                  <a:srgbClr val="0086B3"/>
                </a:solidFill>
                <a:highlight>
                  <a:srgbClr val="FFFFFF"/>
                </a:highlight>
                <a:latin typeface="Consolas"/>
                <a:ea typeface="Consolas"/>
                <a:cs typeface="Consolas"/>
                <a:sym typeface="Consolas"/>
              </a:rPr>
              <a:t>print</a:t>
            </a:r>
            <a:r>
              <a:rPr lang="en-GB" sz="1100" b="1">
                <a:solidFill>
                  <a:srgbClr val="333333"/>
                </a:solidFill>
                <a:highlight>
                  <a:srgbClr val="FFFFFF"/>
                </a:highlight>
                <a:latin typeface="Consolas"/>
                <a:ea typeface="Consolas"/>
                <a:cs typeface="Consolas"/>
                <a:sym typeface="Consolas"/>
              </a:rPr>
              <a:t>(</a:t>
            </a:r>
            <a:r>
              <a:rPr lang="en-GB" sz="1100" b="1">
                <a:solidFill>
                  <a:srgbClr val="183691"/>
                </a:solidFill>
                <a:highlight>
                  <a:srgbClr val="FFFFFF"/>
                </a:highlight>
                <a:latin typeface="Consolas"/>
                <a:ea typeface="Consolas"/>
                <a:cs typeface="Consolas"/>
                <a:sym typeface="Consolas"/>
              </a:rPr>
              <a:t>"in, "</a:t>
            </a:r>
            <a:r>
              <a:rPr lang="en-GB" sz="1100" b="1">
                <a:solidFill>
                  <a:srgbClr val="333333"/>
                </a:solidFill>
                <a:highlight>
                  <a:srgbClr val="FFFFFF"/>
                </a:highlight>
                <a:latin typeface="Consolas"/>
                <a:ea typeface="Consolas"/>
                <a:cs typeface="Consolas"/>
                <a:sym typeface="Consolas"/>
              </a:rPr>
              <a:t>);</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Serial.</a:t>
            </a:r>
            <a:r>
              <a:rPr lang="en-GB" sz="1100" b="1">
                <a:solidFill>
                  <a:srgbClr val="0086B3"/>
                </a:solidFill>
                <a:highlight>
                  <a:srgbClr val="FFFFFF"/>
                </a:highlight>
                <a:latin typeface="Consolas"/>
                <a:ea typeface="Consolas"/>
                <a:cs typeface="Consolas"/>
                <a:sym typeface="Consolas"/>
              </a:rPr>
              <a:t>print</a:t>
            </a:r>
            <a:r>
              <a:rPr lang="en-GB" sz="1100" b="1">
                <a:solidFill>
                  <a:srgbClr val="333333"/>
                </a:solidFill>
                <a:highlight>
                  <a:srgbClr val="FFFFFF"/>
                </a:highlight>
                <a:latin typeface="Consolas"/>
                <a:ea typeface="Consolas"/>
                <a:cs typeface="Consolas"/>
                <a:sym typeface="Consolas"/>
              </a:rPr>
              <a:t>(cm);</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Serial.</a:t>
            </a:r>
            <a:r>
              <a:rPr lang="en-GB" sz="1100" b="1">
                <a:solidFill>
                  <a:srgbClr val="0086B3"/>
                </a:solidFill>
                <a:highlight>
                  <a:srgbClr val="FFFFFF"/>
                </a:highlight>
                <a:latin typeface="Consolas"/>
                <a:ea typeface="Consolas"/>
                <a:cs typeface="Consolas"/>
                <a:sym typeface="Consolas"/>
              </a:rPr>
              <a:t>print</a:t>
            </a:r>
            <a:r>
              <a:rPr lang="en-GB" sz="1100" b="1">
                <a:solidFill>
                  <a:srgbClr val="333333"/>
                </a:solidFill>
                <a:highlight>
                  <a:srgbClr val="FFFFFF"/>
                </a:highlight>
                <a:latin typeface="Consolas"/>
                <a:ea typeface="Consolas"/>
                <a:cs typeface="Consolas"/>
                <a:sym typeface="Consolas"/>
              </a:rPr>
              <a:t>(</a:t>
            </a:r>
            <a:r>
              <a:rPr lang="en-GB" sz="1100" b="1">
                <a:solidFill>
                  <a:srgbClr val="183691"/>
                </a:solidFill>
                <a:highlight>
                  <a:srgbClr val="FFFFFF"/>
                </a:highlight>
                <a:latin typeface="Consolas"/>
                <a:ea typeface="Consolas"/>
                <a:cs typeface="Consolas"/>
                <a:sym typeface="Consolas"/>
              </a:rPr>
              <a:t>"cm"</a:t>
            </a:r>
            <a:r>
              <a:rPr lang="en-GB" sz="1100" b="1">
                <a:solidFill>
                  <a:srgbClr val="333333"/>
                </a:solidFill>
                <a:highlight>
                  <a:srgbClr val="FFFFFF"/>
                </a:highlight>
                <a:latin typeface="Consolas"/>
                <a:ea typeface="Consolas"/>
                <a:cs typeface="Consolas"/>
                <a:sym typeface="Consolas"/>
              </a:rPr>
              <a:t>);</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Serial.</a:t>
            </a:r>
            <a:r>
              <a:rPr lang="en-GB" sz="1100" b="1">
                <a:solidFill>
                  <a:srgbClr val="0086B3"/>
                </a:solidFill>
                <a:highlight>
                  <a:srgbClr val="FFFFFF"/>
                </a:highlight>
                <a:latin typeface="Consolas"/>
                <a:ea typeface="Consolas"/>
                <a:cs typeface="Consolas"/>
                <a:sym typeface="Consolas"/>
              </a:rPr>
              <a:t>println</a:t>
            </a:r>
            <a:r>
              <a:rPr lang="en-GB" sz="1100" b="1">
                <a:solidFill>
                  <a:srgbClr val="333333"/>
                </a:solidFill>
                <a:highlight>
                  <a:srgbClr val="FFFFFF"/>
                </a:highlight>
                <a:latin typeface="Consolas"/>
                <a:ea typeface="Consolas"/>
                <a:cs typeface="Consolas"/>
                <a:sym typeface="Consolas"/>
              </a:rPr>
              <a:t>();</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 </a:t>
            </a:r>
            <a:r>
              <a:rPr lang="en-GB" sz="1100" b="1">
                <a:solidFill>
                  <a:srgbClr val="0086B3"/>
                </a:solidFill>
                <a:highlight>
                  <a:srgbClr val="FFFFFF"/>
                </a:highlight>
                <a:latin typeface="Consolas"/>
                <a:ea typeface="Consolas"/>
                <a:cs typeface="Consolas"/>
                <a:sym typeface="Consolas"/>
              </a:rPr>
              <a:t>delay</a:t>
            </a:r>
            <a:r>
              <a:rPr lang="en-GB" sz="1100" b="1">
                <a:solidFill>
                  <a:srgbClr val="333333"/>
                </a:solidFill>
                <a:highlight>
                  <a:srgbClr val="FFFFFF"/>
                </a:highlight>
                <a:latin typeface="Consolas"/>
                <a:ea typeface="Consolas"/>
                <a:cs typeface="Consolas"/>
                <a:sym typeface="Consolas"/>
              </a:rPr>
              <a:t>(</a:t>
            </a:r>
            <a:r>
              <a:rPr lang="en-GB" sz="1100" b="1">
                <a:solidFill>
                  <a:srgbClr val="0086B3"/>
                </a:solidFill>
                <a:highlight>
                  <a:srgbClr val="FFFFFF"/>
                </a:highlight>
                <a:latin typeface="Consolas"/>
                <a:ea typeface="Consolas"/>
                <a:cs typeface="Consolas"/>
                <a:sym typeface="Consolas"/>
              </a:rPr>
              <a:t>100</a:t>
            </a:r>
            <a:r>
              <a:rPr lang="en-GB" sz="1100" b="1">
                <a:solidFill>
                  <a:srgbClr val="333333"/>
                </a:solidFill>
                <a:highlight>
                  <a:srgbClr val="FFFFFF"/>
                </a:highlight>
                <a:latin typeface="Consolas"/>
                <a:ea typeface="Consolas"/>
                <a:cs typeface="Consolas"/>
                <a:sym typeface="Consolas"/>
              </a:rPr>
              <a:t>);</a:t>
            </a:r>
          </a:p>
          <a:p>
            <a:pPr lvl="0" rtl="0">
              <a:spcBef>
                <a:spcPts val="0"/>
              </a:spcBef>
              <a:buClr>
                <a:schemeClr val="dk1"/>
              </a:buClr>
              <a:buSzPct val="100000"/>
              <a:buFont typeface="Arial"/>
              <a:buNone/>
            </a:pPr>
            <a:r>
              <a:rPr lang="en-GB" sz="1100" b="1">
                <a:solidFill>
                  <a:srgbClr val="333333"/>
                </a:solidFill>
                <a:highlight>
                  <a:srgbClr val="FFFFFF"/>
                </a:highlight>
                <a:latin typeface="Consolas"/>
                <a:ea typeface="Consolas"/>
                <a:cs typeface="Consolas"/>
                <a:sym typeface="Consolas"/>
              </a:rPr>
              <a:t>}</a:t>
            </a:r>
          </a:p>
          <a:p>
            <a:pPr lvl="0" rtl="0">
              <a:spcBef>
                <a:spcPts val="0"/>
              </a:spcBef>
              <a:buClr>
                <a:schemeClr val="dk1"/>
              </a:buClr>
              <a:buSzPct val="122222"/>
              <a:buFont typeface="Arial"/>
              <a:buNone/>
            </a:pPr>
            <a:r>
              <a:rPr lang="en-GB" sz="900">
                <a:solidFill>
                  <a:srgbClr val="333333"/>
                </a:solidFill>
                <a:highlight>
                  <a:srgbClr val="FFFFFF"/>
                </a:highlight>
                <a:latin typeface="Consolas"/>
                <a:ea typeface="Consolas"/>
                <a:cs typeface="Consolas"/>
                <a:sym typeface="Consolas"/>
              </a:rPr>
              <a:t/>
            </a:r>
            <a:br>
              <a:rPr lang="en-GB" sz="900">
                <a:solidFill>
                  <a:srgbClr val="333333"/>
                </a:solidFill>
                <a:highlight>
                  <a:srgbClr val="FFFFFF"/>
                </a:highlight>
                <a:latin typeface="Consolas"/>
                <a:ea typeface="Consolas"/>
                <a:cs typeface="Consolas"/>
                <a:sym typeface="Consolas"/>
              </a:rPr>
            </a:br>
            <a:endParaRPr lang="en-GB" sz="900">
              <a:solidFill>
                <a:srgbClr val="333333"/>
              </a:solidFill>
              <a:highlight>
                <a:srgbClr val="FFFFFF"/>
              </a:highlight>
              <a:latin typeface="Consolas"/>
              <a:ea typeface="Consolas"/>
              <a:cs typeface="Consolas"/>
              <a:sym typeface="Consolas"/>
            </a:endParaRPr>
          </a:p>
          <a:p>
            <a:pPr lvl="0">
              <a:spcBef>
                <a:spcPts val="0"/>
              </a:spcBef>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GB"/>
              <a:t>cntd - </a:t>
            </a:r>
            <a:r>
              <a:rPr lang="en-GB" u="sng">
                <a:solidFill>
                  <a:srgbClr val="0000FF"/>
                </a:solidFill>
                <a:hlinkClick r:id="rId3"/>
              </a:rPr>
              <a:t>Details here</a:t>
            </a:r>
          </a:p>
        </p:txBody>
      </p:sp>
      <p:sp>
        <p:nvSpPr>
          <p:cNvPr id="497" name="Shape 497"/>
          <p:cNvSpPr txBox="1">
            <a:spLocks noGrp="1"/>
          </p:cNvSpPr>
          <p:nvPr>
            <p:ph type="body" idx="1"/>
          </p:nvPr>
        </p:nvSpPr>
        <p:spPr>
          <a:xfrm>
            <a:off x="0" y="1017725"/>
            <a:ext cx="8520599" cy="40392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91666"/>
              <a:buFont typeface="Arial"/>
              <a:buNone/>
            </a:pPr>
            <a:r>
              <a:rPr lang="en-GB" sz="1200" b="1">
                <a:solidFill>
                  <a:srgbClr val="A71D5D"/>
                </a:solidFill>
                <a:highlight>
                  <a:srgbClr val="FFFFFF"/>
                </a:highlight>
                <a:latin typeface="Consolas"/>
                <a:ea typeface="Consolas"/>
                <a:cs typeface="Consolas"/>
                <a:sym typeface="Consolas"/>
              </a:rPr>
              <a:t>long</a:t>
            </a:r>
            <a:r>
              <a:rPr lang="en-GB" sz="1200" b="1">
                <a:solidFill>
                  <a:srgbClr val="333333"/>
                </a:solidFill>
                <a:highlight>
                  <a:srgbClr val="FFFFFF"/>
                </a:highlight>
                <a:latin typeface="Consolas"/>
                <a:ea typeface="Consolas"/>
                <a:cs typeface="Consolas"/>
                <a:sym typeface="Consolas"/>
              </a:rPr>
              <a:t> </a:t>
            </a:r>
            <a:r>
              <a:rPr lang="en-GB" sz="1200" b="1">
                <a:solidFill>
                  <a:srgbClr val="795DA3"/>
                </a:solidFill>
                <a:highlight>
                  <a:srgbClr val="FFFFFF"/>
                </a:highlight>
                <a:latin typeface="Consolas"/>
                <a:ea typeface="Consolas"/>
                <a:cs typeface="Consolas"/>
                <a:sym typeface="Consolas"/>
              </a:rPr>
              <a:t>microsecondsToInches</a:t>
            </a:r>
            <a:r>
              <a:rPr lang="en-GB" sz="1200" b="1">
                <a:solidFill>
                  <a:srgbClr val="333333"/>
                </a:solidFill>
                <a:highlight>
                  <a:srgbClr val="FFFFFF"/>
                </a:highlight>
                <a:latin typeface="Consolas"/>
                <a:ea typeface="Consolas"/>
                <a:cs typeface="Consolas"/>
                <a:sym typeface="Consolas"/>
              </a:rPr>
              <a:t>(</a:t>
            </a:r>
            <a:r>
              <a:rPr lang="en-GB" sz="1200" b="1">
                <a:solidFill>
                  <a:srgbClr val="A71D5D"/>
                </a:solidFill>
                <a:highlight>
                  <a:srgbClr val="FFFFFF"/>
                </a:highlight>
                <a:latin typeface="Consolas"/>
                <a:ea typeface="Consolas"/>
                <a:cs typeface="Consolas"/>
                <a:sym typeface="Consolas"/>
              </a:rPr>
              <a:t>long</a:t>
            </a:r>
            <a:r>
              <a:rPr lang="en-GB" sz="1200" b="1">
                <a:solidFill>
                  <a:srgbClr val="333333"/>
                </a:solidFill>
                <a:highlight>
                  <a:srgbClr val="FFFFFF"/>
                </a:highlight>
                <a:latin typeface="Consolas"/>
                <a:ea typeface="Consolas"/>
                <a:cs typeface="Consolas"/>
                <a:sym typeface="Consolas"/>
              </a:rPr>
              <a:t> microseconds)</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 </a:t>
            </a:r>
            <a:r>
              <a:rPr lang="en-GB" sz="1200" b="1">
                <a:solidFill>
                  <a:srgbClr val="969896"/>
                </a:solidFill>
                <a:highlight>
                  <a:srgbClr val="FFFFFF"/>
                </a:highlight>
                <a:latin typeface="Consolas"/>
                <a:ea typeface="Consolas"/>
                <a:cs typeface="Consolas"/>
                <a:sym typeface="Consolas"/>
              </a:rPr>
              <a:t>// According to Parallax's datasheet for the PING))), there are</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 </a:t>
            </a:r>
            <a:r>
              <a:rPr lang="en-GB" sz="1200" b="1">
                <a:solidFill>
                  <a:srgbClr val="969896"/>
                </a:solidFill>
                <a:highlight>
                  <a:srgbClr val="FFFFFF"/>
                </a:highlight>
                <a:latin typeface="Consolas"/>
                <a:ea typeface="Consolas"/>
                <a:cs typeface="Consolas"/>
                <a:sym typeface="Consolas"/>
              </a:rPr>
              <a:t>// 73.746 microseconds per inch (i.e. sound travels at 1130 feet per</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 </a:t>
            </a:r>
            <a:r>
              <a:rPr lang="en-GB" sz="1200" b="1">
                <a:solidFill>
                  <a:srgbClr val="969896"/>
                </a:solidFill>
                <a:highlight>
                  <a:srgbClr val="FFFFFF"/>
                </a:highlight>
                <a:latin typeface="Consolas"/>
                <a:ea typeface="Consolas"/>
                <a:cs typeface="Consolas"/>
                <a:sym typeface="Consolas"/>
              </a:rPr>
              <a:t>// second).  This gives the distance travelled by the ping, outbound</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 </a:t>
            </a:r>
            <a:r>
              <a:rPr lang="en-GB" sz="1200" b="1">
                <a:solidFill>
                  <a:srgbClr val="969896"/>
                </a:solidFill>
                <a:highlight>
                  <a:srgbClr val="FFFFFF"/>
                </a:highlight>
                <a:latin typeface="Consolas"/>
                <a:ea typeface="Consolas"/>
                <a:cs typeface="Consolas"/>
                <a:sym typeface="Consolas"/>
              </a:rPr>
              <a:t>// and return, so we divide by 2 to get the distance of the obstacle.</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 </a:t>
            </a:r>
            <a:r>
              <a:rPr lang="en-GB" sz="1200" b="1">
                <a:solidFill>
                  <a:srgbClr val="969896"/>
                </a:solidFill>
                <a:highlight>
                  <a:srgbClr val="FFFFFF"/>
                </a:highlight>
                <a:latin typeface="Consolas"/>
                <a:ea typeface="Consolas"/>
                <a:cs typeface="Consolas"/>
                <a:sym typeface="Consolas"/>
              </a:rPr>
              <a:t>// See: http://www.parallax.com/dl/docs/prod/acc/28015-PING-v1.3.pdf</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 </a:t>
            </a:r>
            <a:r>
              <a:rPr lang="en-GB" sz="1200" b="1">
                <a:solidFill>
                  <a:srgbClr val="A71D5D"/>
                </a:solidFill>
                <a:highlight>
                  <a:srgbClr val="FFFFFF"/>
                </a:highlight>
                <a:latin typeface="Consolas"/>
                <a:ea typeface="Consolas"/>
                <a:cs typeface="Consolas"/>
                <a:sym typeface="Consolas"/>
              </a:rPr>
              <a:t>return</a:t>
            </a:r>
            <a:r>
              <a:rPr lang="en-GB" sz="1200" b="1">
                <a:solidFill>
                  <a:srgbClr val="333333"/>
                </a:solidFill>
                <a:highlight>
                  <a:srgbClr val="FFFFFF"/>
                </a:highlight>
                <a:latin typeface="Consolas"/>
                <a:ea typeface="Consolas"/>
                <a:cs typeface="Consolas"/>
                <a:sym typeface="Consolas"/>
              </a:rPr>
              <a:t> microseconds / </a:t>
            </a:r>
            <a:r>
              <a:rPr lang="en-GB" sz="1200" b="1">
                <a:solidFill>
                  <a:srgbClr val="0086B3"/>
                </a:solidFill>
                <a:highlight>
                  <a:srgbClr val="FFFFFF"/>
                </a:highlight>
                <a:latin typeface="Consolas"/>
                <a:ea typeface="Consolas"/>
                <a:cs typeface="Consolas"/>
                <a:sym typeface="Consolas"/>
              </a:rPr>
              <a:t>74</a:t>
            </a:r>
            <a:r>
              <a:rPr lang="en-GB" sz="1200" b="1">
                <a:solidFill>
                  <a:srgbClr val="333333"/>
                </a:solidFill>
                <a:highlight>
                  <a:srgbClr val="FFFFFF"/>
                </a:highlight>
                <a:latin typeface="Consolas"/>
                <a:ea typeface="Consolas"/>
                <a:cs typeface="Consolas"/>
                <a:sym typeface="Consolas"/>
              </a:rPr>
              <a:t> / </a:t>
            </a:r>
            <a:r>
              <a:rPr lang="en-GB" sz="1200" b="1">
                <a:solidFill>
                  <a:srgbClr val="0086B3"/>
                </a:solidFill>
                <a:highlight>
                  <a:srgbClr val="FFFFFF"/>
                </a:highlight>
                <a:latin typeface="Consolas"/>
                <a:ea typeface="Consolas"/>
                <a:cs typeface="Consolas"/>
                <a:sym typeface="Consolas"/>
              </a:rPr>
              <a:t>2</a:t>
            </a:r>
            <a:r>
              <a:rPr lang="en-GB" sz="1200" b="1">
                <a:solidFill>
                  <a:srgbClr val="333333"/>
                </a:solidFill>
                <a:highlight>
                  <a:srgbClr val="FFFFFF"/>
                </a:highlight>
                <a:latin typeface="Consolas"/>
                <a:ea typeface="Consolas"/>
                <a:cs typeface="Consolas"/>
                <a:sym typeface="Consolas"/>
              </a:rPr>
              <a:t>;</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
            </a:r>
            <a:br>
              <a:rPr lang="en-GB" sz="1200" b="1">
                <a:solidFill>
                  <a:srgbClr val="333333"/>
                </a:solidFill>
                <a:highlight>
                  <a:srgbClr val="FFFFFF"/>
                </a:highlight>
                <a:latin typeface="Consolas"/>
                <a:ea typeface="Consolas"/>
                <a:cs typeface="Consolas"/>
                <a:sym typeface="Consolas"/>
              </a:rPr>
            </a:br>
            <a:endParaRPr lang="en-GB" sz="1200" b="1">
              <a:solidFill>
                <a:srgbClr val="333333"/>
              </a:solidFill>
              <a:highlight>
                <a:srgbClr val="FFFFFF"/>
              </a:highlight>
              <a:latin typeface="Consolas"/>
              <a:ea typeface="Consolas"/>
              <a:cs typeface="Consolas"/>
              <a:sym typeface="Consolas"/>
            </a:endParaRPr>
          </a:p>
          <a:p>
            <a:pPr lvl="0" rtl="0">
              <a:lnSpc>
                <a:spcPct val="100000"/>
              </a:lnSpc>
              <a:spcBef>
                <a:spcPts val="0"/>
              </a:spcBef>
              <a:spcAft>
                <a:spcPts val="0"/>
              </a:spcAft>
              <a:buClr>
                <a:schemeClr val="dk1"/>
              </a:buClr>
              <a:buSzPct val="91666"/>
              <a:buFont typeface="Arial"/>
              <a:buNone/>
            </a:pPr>
            <a:r>
              <a:rPr lang="en-GB" sz="1200" b="1">
                <a:solidFill>
                  <a:srgbClr val="A71D5D"/>
                </a:solidFill>
                <a:highlight>
                  <a:srgbClr val="FFFFFF"/>
                </a:highlight>
                <a:latin typeface="Consolas"/>
                <a:ea typeface="Consolas"/>
                <a:cs typeface="Consolas"/>
                <a:sym typeface="Consolas"/>
              </a:rPr>
              <a:t>long</a:t>
            </a:r>
            <a:r>
              <a:rPr lang="en-GB" sz="1200" b="1">
                <a:solidFill>
                  <a:srgbClr val="333333"/>
                </a:solidFill>
                <a:highlight>
                  <a:srgbClr val="FFFFFF"/>
                </a:highlight>
                <a:latin typeface="Consolas"/>
                <a:ea typeface="Consolas"/>
                <a:cs typeface="Consolas"/>
                <a:sym typeface="Consolas"/>
              </a:rPr>
              <a:t> </a:t>
            </a:r>
            <a:r>
              <a:rPr lang="en-GB" sz="1200" b="1">
                <a:solidFill>
                  <a:srgbClr val="795DA3"/>
                </a:solidFill>
                <a:highlight>
                  <a:srgbClr val="FFFFFF"/>
                </a:highlight>
                <a:latin typeface="Consolas"/>
                <a:ea typeface="Consolas"/>
                <a:cs typeface="Consolas"/>
                <a:sym typeface="Consolas"/>
              </a:rPr>
              <a:t>microsecondsToCentimeters</a:t>
            </a:r>
            <a:r>
              <a:rPr lang="en-GB" sz="1200" b="1">
                <a:solidFill>
                  <a:srgbClr val="333333"/>
                </a:solidFill>
                <a:highlight>
                  <a:srgbClr val="FFFFFF"/>
                </a:highlight>
                <a:latin typeface="Consolas"/>
                <a:ea typeface="Consolas"/>
                <a:cs typeface="Consolas"/>
                <a:sym typeface="Consolas"/>
              </a:rPr>
              <a:t>(</a:t>
            </a:r>
            <a:r>
              <a:rPr lang="en-GB" sz="1200" b="1">
                <a:solidFill>
                  <a:srgbClr val="A71D5D"/>
                </a:solidFill>
                <a:highlight>
                  <a:srgbClr val="FFFFFF"/>
                </a:highlight>
                <a:latin typeface="Consolas"/>
                <a:ea typeface="Consolas"/>
                <a:cs typeface="Consolas"/>
                <a:sym typeface="Consolas"/>
              </a:rPr>
              <a:t>long</a:t>
            </a:r>
            <a:r>
              <a:rPr lang="en-GB" sz="1200" b="1">
                <a:solidFill>
                  <a:srgbClr val="333333"/>
                </a:solidFill>
                <a:highlight>
                  <a:srgbClr val="FFFFFF"/>
                </a:highlight>
                <a:latin typeface="Consolas"/>
                <a:ea typeface="Consolas"/>
                <a:cs typeface="Consolas"/>
                <a:sym typeface="Consolas"/>
              </a:rPr>
              <a:t> microseconds)</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 </a:t>
            </a:r>
            <a:r>
              <a:rPr lang="en-GB" sz="1200" b="1">
                <a:solidFill>
                  <a:srgbClr val="969896"/>
                </a:solidFill>
                <a:highlight>
                  <a:srgbClr val="FFFFFF"/>
                </a:highlight>
                <a:latin typeface="Consolas"/>
                <a:ea typeface="Consolas"/>
                <a:cs typeface="Consolas"/>
                <a:sym typeface="Consolas"/>
              </a:rPr>
              <a:t>// The speed of sound is 340 m/s or 29 microseconds per centimeter.</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 </a:t>
            </a:r>
            <a:r>
              <a:rPr lang="en-GB" sz="1200" b="1">
                <a:solidFill>
                  <a:srgbClr val="969896"/>
                </a:solidFill>
                <a:highlight>
                  <a:srgbClr val="FFFFFF"/>
                </a:highlight>
                <a:latin typeface="Consolas"/>
                <a:ea typeface="Consolas"/>
                <a:cs typeface="Consolas"/>
                <a:sym typeface="Consolas"/>
              </a:rPr>
              <a:t>// The ping travels out and back, so to find the distance of the</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 </a:t>
            </a:r>
            <a:r>
              <a:rPr lang="en-GB" sz="1200" b="1">
                <a:solidFill>
                  <a:srgbClr val="969896"/>
                </a:solidFill>
                <a:highlight>
                  <a:srgbClr val="FFFFFF"/>
                </a:highlight>
                <a:latin typeface="Consolas"/>
                <a:ea typeface="Consolas"/>
                <a:cs typeface="Consolas"/>
                <a:sym typeface="Consolas"/>
              </a:rPr>
              <a:t>// object we take half of the distance travelled.</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 </a:t>
            </a:r>
            <a:r>
              <a:rPr lang="en-GB" sz="1200" b="1">
                <a:solidFill>
                  <a:srgbClr val="A71D5D"/>
                </a:solidFill>
                <a:highlight>
                  <a:srgbClr val="FFFFFF"/>
                </a:highlight>
                <a:latin typeface="Consolas"/>
                <a:ea typeface="Consolas"/>
                <a:cs typeface="Consolas"/>
                <a:sym typeface="Consolas"/>
              </a:rPr>
              <a:t>return</a:t>
            </a:r>
            <a:r>
              <a:rPr lang="en-GB" sz="1200" b="1">
                <a:solidFill>
                  <a:srgbClr val="333333"/>
                </a:solidFill>
                <a:highlight>
                  <a:srgbClr val="FFFFFF"/>
                </a:highlight>
                <a:latin typeface="Consolas"/>
                <a:ea typeface="Consolas"/>
                <a:cs typeface="Consolas"/>
                <a:sym typeface="Consolas"/>
              </a:rPr>
              <a:t> microseconds / </a:t>
            </a:r>
            <a:r>
              <a:rPr lang="en-GB" sz="1200" b="1">
                <a:solidFill>
                  <a:srgbClr val="0086B3"/>
                </a:solidFill>
                <a:highlight>
                  <a:srgbClr val="FFFFFF"/>
                </a:highlight>
                <a:latin typeface="Consolas"/>
                <a:ea typeface="Consolas"/>
                <a:cs typeface="Consolas"/>
                <a:sym typeface="Consolas"/>
              </a:rPr>
              <a:t>29</a:t>
            </a:r>
            <a:r>
              <a:rPr lang="en-GB" sz="1200" b="1">
                <a:solidFill>
                  <a:srgbClr val="333333"/>
                </a:solidFill>
                <a:highlight>
                  <a:srgbClr val="FFFFFF"/>
                </a:highlight>
                <a:latin typeface="Consolas"/>
                <a:ea typeface="Consolas"/>
                <a:cs typeface="Consolas"/>
                <a:sym typeface="Consolas"/>
              </a:rPr>
              <a:t> / </a:t>
            </a:r>
            <a:r>
              <a:rPr lang="en-GB" sz="1200" b="1">
                <a:solidFill>
                  <a:srgbClr val="0086B3"/>
                </a:solidFill>
                <a:highlight>
                  <a:srgbClr val="FFFFFF"/>
                </a:highlight>
                <a:latin typeface="Consolas"/>
                <a:ea typeface="Consolas"/>
                <a:cs typeface="Consolas"/>
                <a:sym typeface="Consolas"/>
              </a:rPr>
              <a:t>2</a:t>
            </a:r>
            <a:r>
              <a:rPr lang="en-GB" sz="1200" b="1">
                <a:solidFill>
                  <a:srgbClr val="333333"/>
                </a:solidFill>
                <a:highlight>
                  <a:srgbClr val="FFFFFF"/>
                </a:highlight>
                <a:latin typeface="Consolas"/>
                <a:ea typeface="Consolas"/>
                <a:cs typeface="Consolas"/>
                <a:sym typeface="Consolas"/>
              </a:rPr>
              <a:t>;</a:t>
            </a:r>
          </a:p>
          <a:p>
            <a:pPr lvl="0" rtl="0">
              <a:lnSpc>
                <a:spcPct val="100000"/>
              </a:lnSpc>
              <a:spcBef>
                <a:spcPts val="0"/>
              </a:spcBef>
              <a:spcAft>
                <a:spcPts val="0"/>
              </a:spcAft>
              <a:buClr>
                <a:schemeClr val="dk1"/>
              </a:buClr>
              <a:buSzPct val="91666"/>
              <a:buFont typeface="Arial"/>
              <a:buNone/>
            </a:pPr>
            <a:r>
              <a:rPr lang="en-GB" sz="1200" b="1">
                <a:solidFill>
                  <a:srgbClr val="333333"/>
                </a:solidFill>
                <a:highlight>
                  <a:srgbClr val="FFFFFF"/>
                </a:highlight>
                <a:latin typeface="Consolas"/>
                <a:ea typeface="Consolas"/>
                <a:cs typeface="Consolas"/>
                <a:sym typeface="Consolas"/>
              </a:rPr>
              <a:t>}</a:t>
            </a:r>
          </a:p>
          <a:p>
            <a:pPr lvl="0">
              <a:spcBef>
                <a:spcPts val="0"/>
              </a:spcBef>
              <a:buNone/>
            </a:pPr>
            <a:endParaRPr/>
          </a:p>
        </p:txBody>
      </p:sp>
      <p:sp>
        <p:nvSpPr>
          <p:cNvPr id="498" name="Shape 49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51</a:t>
            </a:fld>
            <a:endParaRPr lang="en-GB"/>
          </a:p>
        </p:txBody>
      </p:sp>
      <p:pic>
        <p:nvPicPr>
          <p:cNvPr id="499" name="Shape 499"/>
          <p:cNvPicPr preferRelativeResize="0"/>
          <p:nvPr/>
        </p:nvPicPr>
        <p:blipFill>
          <a:blip r:embed="rId4">
            <a:alphaModFix/>
          </a:blip>
          <a:stretch>
            <a:fillRect/>
          </a:stretch>
        </p:blipFill>
        <p:spPr>
          <a:xfrm>
            <a:off x="5976725" y="43287"/>
            <a:ext cx="3044425" cy="50569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endParaRPr/>
          </a:p>
        </p:txBody>
      </p:sp>
      <p:sp>
        <p:nvSpPr>
          <p:cNvPr id="505" name="Shape 505">
            <a:hlinkClick r:id="rId3"/>
          </p:cNvPr>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Clr>
                <a:srgbClr val="000000"/>
              </a:buClr>
              <a:buSzPct val="61111"/>
              <a:buFont typeface="Arial"/>
              <a:buNone/>
            </a:pPr>
            <a:endParaRPr/>
          </a:p>
        </p:txBody>
      </p:sp>
      <p:sp>
        <p:nvSpPr>
          <p:cNvPr id="506" name="Shape 50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52</a:t>
            </a:fld>
            <a:endParaRPr lang="en-GB"/>
          </a:p>
        </p:txBody>
      </p:sp>
      <p:pic>
        <p:nvPicPr>
          <p:cNvPr id="507" name="Shape 507">
            <a:hlinkClick r:id="rId4"/>
          </p:cNvPr>
          <p:cNvPicPr preferRelativeResize="0"/>
          <p:nvPr/>
        </p:nvPicPr>
        <p:blipFill rotWithShape="1">
          <a:blip r:embed="rId5">
            <a:alphaModFix/>
          </a:blip>
          <a:srcRect r="8105" b="2780"/>
          <a:stretch/>
        </p:blipFill>
        <p:spPr>
          <a:xfrm>
            <a:off x="4958150" y="2100275"/>
            <a:ext cx="4121649" cy="2956550"/>
          </a:xfrm>
          <a:prstGeom prst="rect">
            <a:avLst/>
          </a:prstGeom>
          <a:noFill/>
          <a:ln>
            <a:noFill/>
          </a:ln>
        </p:spPr>
      </p:pic>
      <p:pic>
        <p:nvPicPr>
          <p:cNvPr id="508" name="Shape 508"/>
          <p:cNvPicPr preferRelativeResize="0"/>
          <p:nvPr/>
        </p:nvPicPr>
        <p:blipFill rotWithShape="1">
          <a:blip r:embed="rId6">
            <a:alphaModFix/>
          </a:blip>
          <a:srcRect l="3812" t="9815" r="1356" b="17425"/>
          <a:stretch/>
        </p:blipFill>
        <p:spPr>
          <a:xfrm>
            <a:off x="0" y="58975"/>
            <a:ext cx="4011499" cy="2224399"/>
          </a:xfrm>
          <a:prstGeom prst="rect">
            <a:avLst/>
          </a:prstGeom>
          <a:noFill/>
          <a:ln>
            <a:noFill/>
          </a:ln>
        </p:spPr>
      </p:pic>
      <p:pic>
        <p:nvPicPr>
          <p:cNvPr id="509" name="Shape 509"/>
          <p:cNvPicPr preferRelativeResize="0"/>
          <p:nvPr/>
        </p:nvPicPr>
        <p:blipFill>
          <a:blip r:embed="rId7">
            <a:alphaModFix/>
          </a:blip>
          <a:stretch>
            <a:fillRect/>
          </a:stretch>
        </p:blipFill>
        <p:spPr>
          <a:xfrm>
            <a:off x="0" y="2722074"/>
            <a:ext cx="2812225" cy="2186024"/>
          </a:xfrm>
          <a:prstGeom prst="rect">
            <a:avLst/>
          </a:prstGeom>
          <a:noFill/>
          <a:ln>
            <a:noFill/>
          </a:ln>
        </p:spPr>
      </p:pic>
      <p:pic>
        <p:nvPicPr>
          <p:cNvPr id="510" name="Shape 510">
            <a:hlinkClick r:id="rId8"/>
          </p:cNvPr>
          <p:cNvPicPr preferRelativeResize="0"/>
          <p:nvPr/>
        </p:nvPicPr>
        <p:blipFill>
          <a:blip r:embed="rId9">
            <a:alphaModFix/>
          </a:blip>
          <a:stretch>
            <a:fillRect/>
          </a:stretch>
        </p:blipFill>
        <p:spPr>
          <a:xfrm>
            <a:off x="4958137" y="152252"/>
            <a:ext cx="3580438" cy="1801549"/>
          </a:xfrm>
          <a:prstGeom prst="rect">
            <a:avLst/>
          </a:prstGeom>
          <a:noFill/>
          <a:ln>
            <a:noFill/>
          </a:ln>
        </p:spPr>
      </p:pic>
      <p:sp>
        <p:nvSpPr>
          <p:cNvPr id="511" name="Shape 511">
            <a:hlinkClick r:id="rId3"/>
          </p:cNvPr>
          <p:cNvSpPr txBox="1"/>
          <p:nvPr/>
        </p:nvSpPr>
        <p:spPr>
          <a:xfrm>
            <a:off x="2883650" y="2100275"/>
            <a:ext cx="2130300" cy="2678100"/>
          </a:xfrm>
          <a:prstGeom prst="rect">
            <a:avLst/>
          </a:prstGeom>
          <a:noFill/>
          <a:ln>
            <a:noFill/>
          </a:ln>
        </p:spPr>
        <p:txBody>
          <a:bodyPr lIns="91425" tIns="91425" rIns="91425" bIns="91425" anchor="t" anchorCtr="0">
            <a:noAutofit/>
          </a:bodyPr>
          <a:lstStyle/>
          <a:p>
            <a:pPr lvl="0" algn="just" rtl="0">
              <a:spcBef>
                <a:spcPts val="0"/>
              </a:spcBef>
              <a:buNone/>
            </a:pPr>
            <a:r>
              <a:rPr lang="en-GB" sz="1200"/>
              <a:t> If the soil is </a:t>
            </a:r>
            <a:r>
              <a:rPr lang="en-GB" sz="1200" b="1"/>
              <a:t>homogeneous </a:t>
            </a:r>
            <a:r>
              <a:rPr lang="en-GB" sz="1200"/>
              <a:t>&amp; </a:t>
            </a:r>
            <a:r>
              <a:rPr lang="en-GB" sz="1200" b="1"/>
              <a:t>receives similar watering </a:t>
            </a:r>
            <a:r>
              <a:rPr lang="en-GB" sz="1200"/>
              <a:t>over an area then a single probe will give a </a:t>
            </a:r>
            <a:r>
              <a:rPr lang="en-GB" sz="1200" b="1"/>
              <a:t>representative reading</a:t>
            </a:r>
            <a:r>
              <a:rPr lang="en-GB" sz="1200"/>
              <a:t> for that area.</a:t>
            </a:r>
            <a:r>
              <a:rPr lang="en-GB" sz="1200">
                <a:solidFill>
                  <a:schemeClr val="dk1"/>
                </a:solidFill>
              </a:rPr>
              <a:t>  If regions of soil are </a:t>
            </a:r>
            <a:r>
              <a:rPr lang="en-GB" sz="1200" b="1">
                <a:solidFill>
                  <a:schemeClr val="dk1"/>
                </a:solidFill>
              </a:rPr>
              <a:t>different in composition</a:t>
            </a:r>
            <a:r>
              <a:rPr lang="en-GB" sz="1200">
                <a:solidFill>
                  <a:schemeClr val="dk1"/>
                </a:solidFill>
              </a:rPr>
              <a:t>, for example sandy or loamy, then you may want to use a probe for </a:t>
            </a:r>
            <a:r>
              <a:rPr lang="en-GB" sz="1200" b="1">
                <a:solidFill>
                  <a:schemeClr val="dk1"/>
                </a:solidFill>
              </a:rPr>
              <a:t>each type of soil region</a:t>
            </a:r>
            <a:r>
              <a:rPr lang="en-GB" sz="1200">
                <a:solidFill>
                  <a:schemeClr val="dk1"/>
                </a:solidFill>
              </a:rPr>
              <a:t>, and for areas that receive </a:t>
            </a:r>
            <a:r>
              <a:rPr lang="en-GB" sz="1200" b="1">
                <a:solidFill>
                  <a:schemeClr val="dk1"/>
                </a:solidFill>
              </a:rPr>
              <a:t>different watering</a:t>
            </a:r>
            <a:r>
              <a:rPr lang="en-GB" sz="1200">
                <a:solidFill>
                  <a:schemeClr val="dk1"/>
                </a:solidFill>
              </a:rPr>
              <a:t>. </a:t>
            </a:r>
            <a:r>
              <a:rPr lang="en-GB" sz="1200" u="sng">
                <a:solidFill>
                  <a:srgbClr val="0000FF"/>
                </a:solidFill>
                <a:hlinkClick r:id="rId10"/>
              </a:rPr>
              <a:t>Src</a:t>
            </a:r>
          </a:p>
          <a:p>
            <a:pPr lvl="0" algn="just">
              <a:spcBef>
                <a:spcPts val="0"/>
              </a:spcBef>
              <a:buNone/>
            </a:pPr>
            <a:endParaRPr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title"/>
          </p:nvPr>
        </p:nvSpPr>
        <p:spPr>
          <a:xfrm>
            <a:off x="311700" y="75300"/>
            <a:ext cx="8520599" cy="572699"/>
          </a:xfrm>
          <a:prstGeom prst="rect">
            <a:avLst/>
          </a:prstGeom>
        </p:spPr>
        <p:txBody>
          <a:bodyPr lIns="91425" tIns="91425" rIns="91425" bIns="91425" anchor="t" anchorCtr="0">
            <a:noAutofit/>
          </a:bodyPr>
          <a:lstStyle/>
          <a:p>
            <a:pPr lvl="0" rtl="0">
              <a:lnSpc>
                <a:spcPct val="105263"/>
              </a:lnSpc>
              <a:spcBef>
                <a:spcPts val="800"/>
              </a:spcBef>
              <a:spcAft>
                <a:spcPts val="800"/>
              </a:spcAft>
              <a:buClr>
                <a:schemeClr val="dk1"/>
              </a:buClr>
              <a:buSzPct val="37931"/>
              <a:buFont typeface="Arial"/>
              <a:buNone/>
            </a:pPr>
            <a:r>
              <a:rPr lang="en-GB" sz="2850" b="1" u="sng">
                <a:solidFill>
                  <a:srgbClr val="0000FF"/>
                </a:solidFill>
                <a:highlight>
                  <a:srgbClr val="FFFFFF"/>
                </a:highlight>
                <a:hlinkClick r:id="rId3"/>
              </a:rPr>
              <a:t>Soil Moisture Sensor YL-69</a:t>
            </a:r>
          </a:p>
          <a:p>
            <a:pPr lvl="0">
              <a:spcBef>
                <a:spcPts val="0"/>
              </a:spcBef>
              <a:buNone/>
            </a:pPr>
            <a:endParaRPr/>
          </a:p>
        </p:txBody>
      </p:sp>
      <p:sp>
        <p:nvSpPr>
          <p:cNvPr id="517" name="Shape 517"/>
          <p:cNvSpPr txBox="1">
            <a:spLocks noGrp="1"/>
          </p:cNvSpPr>
          <p:nvPr>
            <p:ph type="body" idx="1"/>
          </p:nvPr>
        </p:nvSpPr>
        <p:spPr>
          <a:xfrm>
            <a:off x="115975" y="648000"/>
            <a:ext cx="5723399" cy="44087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61111"/>
              <a:buFont typeface="Arial"/>
              <a:buNone/>
            </a:pPr>
            <a:r>
              <a:rPr lang="en-GB" b="1">
                <a:solidFill>
                  <a:srgbClr val="000000"/>
                </a:solidFill>
              </a:rPr>
              <a:t>/* Connection pins:</a:t>
            </a:r>
          </a:p>
          <a:p>
            <a:pPr lvl="0" rtl="0">
              <a:lnSpc>
                <a:spcPct val="100000"/>
              </a:lnSpc>
              <a:spcBef>
                <a:spcPts val="0"/>
              </a:spcBef>
              <a:spcAft>
                <a:spcPts val="0"/>
              </a:spcAft>
              <a:buClr>
                <a:schemeClr val="dk1"/>
              </a:buClr>
              <a:buSzPct val="61111"/>
              <a:buFont typeface="Arial"/>
              <a:buNone/>
            </a:pPr>
            <a:r>
              <a:rPr lang="en-GB" b="1">
                <a:solidFill>
                  <a:srgbClr val="000000"/>
                </a:solidFill>
              </a:rPr>
              <a:t>Arduino     Soil Moisture Sensor YL-69</a:t>
            </a:r>
          </a:p>
          <a:p>
            <a:pPr lvl="0" rtl="0">
              <a:lnSpc>
                <a:spcPct val="100000"/>
              </a:lnSpc>
              <a:spcBef>
                <a:spcPts val="0"/>
              </a:spcBef>
              <a:spcAft>
                <a:spcPts val="0"/>
              </a:spcAft>
              <a:buClr>
                <a:schemeClr val="dk1"/>
              </a:buClr>
              <a:buSzPct val="61111"/>
              <a:buFont typeface="Arial"/>
              <a:buNone/>
            </a:pPr>
            <a:r>
              <a:rPr lang="en-GB" b="1">
                <a:solidFill>
                  <a:srgbClr val="000000"/>
                </a:solidFill>
              </a:rPr>
              <a:t>  A0             Analog A0</a:t>
            </a:r>
          </a:p>
          <a:p>
            <a:pPr lvl="0" rtl="0">
              <a:lnSpc>
                <a:spcPct val="100000"/>
              </a:lnSpc>
              <a:spcBef>
                <a:spcPts val="0"/>
              </a:spcBef>
              <a:spcAft>
                <a:spcPts val="0"/>
              </a:spcAft>
              <a:buClr>
                <a:schemeClr val="dk1"/>
              </a:buClr>
              <a:buSzPct val="61111"/>
              <a:buFont typeface="Arial"/>
              <a:buNone/>
            </a:pPr>
            <a:r>
              <a:rPr lang="en-GB" b="1">
                <a:solidFill>
                  <a:srgbClr val="000000"/>
                </a:solidFill>
              </a:rPr>
              <a:t>  5V               VCC</a:t>
            </a:r>
          </a:p>
          <a:p>
            <a:pPr lvl="0" rtl="0">
              <a:lnSpc>
                <a:spcPct val="100000"/>
              </a:lnSpc>
              <a:spcBef>
                <a:spcPts val="0"/>
              </a:spcBef>
              <a:spcAft>
                <a:spcPts val="0"/>
              </a:spcAft>
              <a:buClr>
                <a:schemeClr val="dk1"/>
              </a:buClr>
              <a:buSzPct val="61111"/>
              <a:buFont typeface="Arial"/>
              <a:buNone/>
            </a:pPr>
            <a:r>
              <a:rPr lang="en-GB" b="1">
                <a:solidFill>
                  <a:srgbClr val="000000"/>
                </a:solidFill>
              </a:rPr>
              <a:t>  GND              GND</a:t>
            </a:r>
          </a:p>
          <a:p>
            <a:pPr lvl="0" rtl="0">
              <a:lnSpc>
                <a:spcPct val="100000"/>
              </a:lnSpc>
              <a:spcBef>
                <a:spcPts val="0"/>
              </a:spcBef>
              <a:spcAft>
                <a:spcPts val="0"/>
              </a:spcAft>
              <a:buClr>
                <a:schemeClr val="dk1"/>
              </a:buClr>
              <a:buSzPct val="61111"/>
              <a:buFont typeface="Arial"/>
              <a:buNone/>
            </a:pPr>
            <a:r>
              <a:rPr lang="en-GB" b="1">
                <a:solidFill>
                  <a:srgbClr val="000000"/>
                </a:solidFill>
              </a:rPr>
              <a:t>*/</a:t>
            </a:r>
          </a:p>
          <a:p>
            <a:pPr lvl="0" rtl="0">
              <a:lnSpc>
                <a:spcPct val="100000"/>
              </a:lnSpc>
              <a:spcBef>
                <a:spcPts val="0"/>
              </a:spcBef>
              <a:spcAft>
                <a:spcPts val="0"/>
              </a:spcAft>
              <a:buClr>
                <a:schemeClr val="dk1"/>
              </a:buClr>
              <a:buSzPct val="61111"/>
              <a:buFont typeface="Arial"/>
              <a:buNone/>
            </a:pPr>
            <a:r>
              <a:rPr lang="en-GB" b="1">
                <a:solidFill>
                  <a:srgbClr val="000000"/>
                </a:solidFill>
              </a:rPr>
              <a:t>void setup()</a:t>
            </a:r>
          </a:p>
          <a:p>
            <a:pPr lvl="0" rtl="0">
              <a:lnSpc>
                <a:spcPct val="100000"/>
              </a:lnSpc>
              <a:spcBef>
                <a:spcPts val="0"/>
              </a:spcBef>
              <a:spcAft>
                <a:spcPts val="0"/>
              </a:spcAft>
              <a:buClr>
                <a:schemeClr val="dk1"/>
              </a:buClr>
              <a:buSzPct val="61111"/>
              <a:buFont typeface="Arial"/>
              <a:buNone/>
            </a:pPr>
            <a:r>
              <a:rPr lang="en-GB" b="1">
                <a:solidFill>
                  <a:srgbClr val="000000"/>
                </a:solidFill>
              </a:rPr>
              <a:t>{</a:t>
            </a:r>
          </a:p>
          <a:p>
            <a:pPr lvl="0" rtl="0">
              <a:lnSpc>
                <a:spcPct val="100000"/>
              </a:lnSpc>
              <a:spcBef>
                <a:spcPts val="0"/>
              </a:spcBef>
              <a:spcAft>
                <a:spcPts val="0"/>
              </a:spcAft>
              <a:buClr>
                <a:schemeClr val="dk1"/>
              </a:buClr>
              <a:buSzPct val="61111"/>
              <a:buFont typeface="Arial"/>
              <a:buNone/>
            </a:pPr>
            <a:r>
              <a:rPr lang="en-GB" b="1">
                <a:solidFill>
                  <a:srgbClr val="000000"/>
                </a:solidFill>
              </a:rPr>
              <a:t>  Serial.begin(9600);</a:t>
            </a:r>
          </a:p>
          <a:p>
            <a:pPr lvl="0" rtl="0">
              <a:lnSpc>
                <a:spcPct val="100000"/>
              </a:lnSpc>
              <a:spcBef>
                <a:spcPts val="0"/>
              </a:spcBef>
              <a:spcAft>
                <a:spcPts val="0"/>
              </a:spcAft>
              <a:buClr>
                <a:schemeClr val="dk1"/>
              </a:buClr>
              <a:buSzPct val="61111"/>
              <a:buFont typeface="Arial"/>
              <a:buNone/>
            </a:pPr>
            <a:r>
              <a:rPr lang="en-GB" b="1">
                <a:solidFill>
                  <a:srgbClr val="000000"/>
                </a:solidFill>
              </a:rPr>
              <a:t>  pinMode(A0, INPUT); //set up analog pin 0 to be input</a:t>
            </a:r>
          </a:p>
          <a:p>
            <a:pPr lvl="0" rtl="0">
              <a:lnSpc>
                <a:spcPct val="100000"/>
              </a:lnSpc>
              <a:spcBef>
                <a:spcPts val="0"/>
              </a:spcBef>
              <a:spcAft>
                <a:spcPts val="0"/>
              </a:spcAft>
              <a:buClr>
                <a:schemeClr val="dk1"/>
              </a:buClr>
              <a:buSzPct val="61111"/>
              <a:buFont typeface="Arial"/>
              <a:buNone/>
            </a:pPr>
            <a:r>
              <a:rPr lang="en-GB" b="1">
                <a:solidFill>
                  <a:srgbClr val="000000"/>
                </a:solidFill>
              </a:rPr>
              <a:t>//  pinMode(2, OUTPUT); // red led</a:t>
            </a:r>
          </a:p>
          <a:p>
            <a:pPr lvl="0" rtl="0">
              <a:lnSpc>
                <a:spcPct val="100000"/>
              </a:lnSpc>
              <a:spcBef>
                <a:spcPts val="0"/>
              </a:spcBef>
              <a:spcAft>
                <a:spcPts val="0"/>
              </a:spcAft>
              <a:buClr>
                <a:schemeClr val="dk1"/>
              </a:buClr>
              <a:buSzPct val="61111"/>
              <a:buFont typeface="Arial"/>
              <a:buNone/>
            </a:pPr>
            <a:r>
              <a:rPr lang="en-GB" b="1">
                <a:solidFill>
                  <a:srgbClr val="000000"/>
                </a:solidFill>
              </a:rPr>
              <a:t> // pinMode(3, OUTPUT); // yellow led</a:t>
            </a:r>
          </a:p>
          <a:p>
            <a:pPr lvl="0" rtl="0">
              <a:lnSpc>
                <a:spcPct val="100000"/>
              </a:lnSpc>
              <a:spcBef>
                <a:spcPts val="0"/>
              </a:spcBef>
              <a:spcAft>
                <a:spcPts val="0"/>
              </a:spcAft>
              <a:buClr>
                <a:schemeClr val="dk1"/>
              </a:buClr>
              <a:buSzPct val="61111"/>
              <a:buFont typeface="Arial"/>
              <a:buNone/>
            </a:pPr>
            <a:r>
              <a:rPr lang="en-GB" b="1">
                <a:solidFill>
                  <a:srgbClr val="000000"/>
                </a:solidFill>
              </a:rPr>
              <a:t>  //pinMode(4, OUTPUT); // green led</a:t>
            </a:r>
          </a:p>
          <a:p>
            <a:pPr lvl="0" rtl="0">
              <a:lnSpc>
                <a:spcPct val="100000"/>
              </a:lnSpc>
              <a:spcBef>
                <a:spcPts val="0"/>
              </a:spcBef>
              <a:spcAft>
                <a:spcPts val="0"/>
              </a:spcAft>
              <a:buClr>
                <a:schemeClr val="dk1"/>
              </a:buClr>
              <a:buSzPct val="61111"/>
              <a:buFont typeface="Arial"/>
              <a:buNone/>
            </a:pPr>
            <a:r>
              <a:rPr lang="en-GB" b="1">
                <a:solidFill>
                  <a:srgbClr val="000000"/>
                </a:solidFill>
              </a:rPr>
              <a:t>}</a:t>
            </a:r>
          </a:p>
          <a:p>
            <a:pPr lvl="0" rtl="0">
              <a:lnSpc>
                <a:spcPct val="100000"/>
              </a:lnSpc>
              <a:spcBef>
                <a:spcPts val="0"/>
              </a:spcBef>
              <a:spcAft>
                <a:spcPts val="0"/>
              </a:spcAft>
              <a:buClr>
                <a:schemeClr val="dk1"/>
              </a:buClr>
              <a:buSzPct val="61111"/>
              <a:buFont typeface="Arial"/>
              <a:buNone/>
            </a:pPr>
            <a:endParaRPr/>
          </a:p>
          <a:p>
            <a:pPr lvl="0">
              <a:lnSpc>
                <a:spcPct val="100000"/>
              </a:lnSpc>
              <a:spcBef>
                <a:spcPts val="0"/>
              </a:spcBef>
              <a:spcAft>
                <a:spcPts val="0"/>
              </a:spcAft>
              <a:buNone/>
            </a:pPr>
            <a:endParaRPr/>
          </a:p>
        </p:txBody>
      </p:sp>
      <p:sp>
        <p:nvSpPr>
          <p:cNvPr id="518" name="Shape 51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53</a:t>
            </a:fld>
            <a:endParaRPr lang="en-GB"/>
          </a:p>
        </p:txBody>
      </p:sp>
      <p:sp>
        <p:nvSpPr>
          <p:cNvPr id="519" name="Shape 519"/>
          <p:cNvSpPr txBox="1"/>
          <p:nvPr/>
        </p:nvSpPr>
        <p:spPr>
          <a:xfrm>
            <a:off x="5371850" y="75300"/>
            <a:ext cx="3649500" cy="5068199"/>
          </a:xfrm>
          <a:prstGeom prst="rect">
            <a:avLst/>
          </a:prstGeom>
          <a:noFill/>
          <a:ln>
            <a:noFill/>
          </a:ln>
        </p:spPr>
        <p:txBody>
          <a:bodyPr lIns="91425" tIns="91425" rIns="91425" bIns="91425" anchor="t" anchorCtr="0">
            <a:noAutofit/>
          </a:bodyPr>
          <a:lstStyle/>
          <a:p>
            <a:pPr lvl="0" rtl="0">
              <a:spcBef>
                <a:spcPts val="0"/>
              </a:spcBef>
              <a:buNone/>
            </a:pPr>
            <a:r>
              <a:rPr lang="en-GB" b="1"/>
              <a:t>void loop()</a:t>
            </a:r>
          </a:p>
          <a:p>
            <a:pPr lvl="0" rtl="0">
              <a:spcBef>
                <a:spcPts val="0"/>
              </a:spcBef>
              <a:buClr>
                <a:schemeClr val="dk1"/>
              </a:buClr>
              <a:buFont typeface="Arial"/>
              <a:buNone/>
            </a:pPr>
            <a:r>
              <a:rPr lang="en-GB" b="1"/>
              <a:t>{</a:t>
            </a:r>
          </a:p>
          <a:p>
            <a:pPr lvl="0" rtl="0">
              <a:spcBef>
                <a:spcPts val="0"/>
              </a:spcBef>
              <a:buClr>
                <a:schemeClr val="dk1"/>
              </a:buClr>
              <a:buFont typeface="Arial"/>
              <a:buNone/>
            </a:pPr>
            <a:r>
              <a:rPr lang="en-GB" b="1"/>
              <a:t>  int s = analogRead(A0); //take a sample</a:t>
            </a:r>
          </a:p>
          <a:p>
            <a:pPr lvl="0" rtl="0">
              <a:spcBef>
                <a:spcPts val="0"/>
              </a:spcBef>
              <a:buClr>
                <a:schemeClr val="dk1"/>
              </a:buClr>
              <a:buFont typeface="Arial"/>
              <a:buNone/>
            </a:pPr>
            <a:r>
              <a:rPr lang="en-GB" b="1"/>
              <a:t>  Serial.print(s); </a:t>
            </a:r>
          </a:p>
          <a:p>
            <a:pPr lvl="0" rtl="0">
              <a:spcBef>
                <a:spcPts val="0"/>
              </a:spcBef>
              <a:buClr>
                <a:schemeClr val="dk1"/>
              </a:buClr>
              <a:buFont typeface="Arial"/>
              <a:buNone/>
            </a:pPr>
            <a:r>
              <a:rPr lang="en-GB" b="1"/>
              <a:t>  Serial.print(" - ");</a:t>
            </a:r>
          </a:p>
          <a:p>
            <a:pPr lvl="0" rtl="0">
              <a:spcBef>
                <a:spcPts val="0"/>
              </a:spcBef>
              <a:buClr>
                <a:schemeClr val="dk1"/>
              </a:buClr>
              <a:buFont typeface="Arial"/>
              <a:buNone/>
            </a:pPr>
            <a:r>
              <a:rPr lang="en-GB" b="1"/>
              <a:t>  </a:t>
            </a:r>
          </a:p>
          <a:p>
            <a:pPr lvl="0" rtl="0">
              <a:spcBef>
                <a:spcPts val="0"/>
              </a:spcBef>
              <a:buClr>
                <a:schemeClr val="dk1"/>
              </a:buClr>
              <a:buFont typeface="Arial"/>
              <a:buNone/>
            </a:pPr>
            <a:r>
              <a:rPr lang="en-GB" b="1"/>
              <a:t>  if(s &gt;= 1000) {</a:t>
            </a:r>
          </a:p>
          <a:p>
            <a:pPr lvl="0" rtl="0">
              <a:spcBef>
                <a:spcPts val="0"/>
              </a:spcBef>
              <a:buClr>
                <a:schemeClr val="dk1"/>
              </a:buClr>
              <a:buFont typeface="Arial"/>
              <a:buNone/>
            </a:pPr>
            <a:r>
              <a:rPr lang="en-GB" b="1"/>
              <a:t>   Serial.println("Sensor is not in the Soil or DISCONNECTED");</a:t>
            </a:r>
          </a:p>
          <a:p>
            <a:pPr lvl="0" rtl="0">
              <a:spcBef>
                <a:spcPts val="0"/>
              </a:spcBef>
              <a:buClr>
                <a:schemeClr val="dk1"/>
              </a:buClr>
              <a:buFont typeface="Arial"/>
              <a:buNone/>
            </a:pPr>
            <a:r>
              <a:rPr lang="en-GB" b="1"/>
              <a:t>  }</a:t>
            </a:r>
          </a:p>
          <a:p>
            <a:pPr lvl="0" rtl="0">
              <a:spcBef>
                <a:spcPts val="0"/>
              </a:spcBef>
              <a:buClr>
                <a:schemeClr val="dk1"/>
              </a:buClr>
              <a:buFont typeface="Arial"/>
              <a:buNone/>
            </a:pPr>
            <a:r>
              <a:rPr lang="en-GB" b="1"/>
              <a:t>  if(s &lt; 1000 &amp;&amp; s &gt;= 600) { </a:t>
            </a:r>
          </a:p>
          <a:p>
            <a:pPr lvl="0" rtl="0">
              <a:spcBef>
                <a:spcPts val="0"/>
              </a:spcBef>
              <a:buClr>
                <a:schemeClr val="dk1"/>
              </a:buClr>
              <a:buFont typeface="Arial"/>
              <a:buNone/>
            </a:pPr>
            <a:r>
              <a:rPr lang="en-GB" b="1"/>
              <a:t>   Serial.println("Soil is DRY"); </a:t>
            </a:r>
          </a:p>
          <a:p>
            <a:pPr lvl="0" rtl="0">
              <a:spcBef>
                <a:spcPts val="0"/>
              </a:spcBef>
              <a:buClr>
                <a:schemeClr val="dk1"/>
              </a:buClr>
              <a:buFont typeface="Arial"/>
              <a:buNone/>
            </a:pPr>
            <a:r>
              <a:rPr lang="en-GB" b="1"/>
              <a:t>  }</a:t>
            </a:r>
          </a:p>
          <a:p>
            <a:pPr lvl="0" rtl="0">
              <a:spcBef>
                <a:spcPts val="0"/>
              </a:spcBef>
              <a:buClr>
                <a:schemeClr val="dk1"/>
              </a:buClr>
              <a:buFont typeface="Arial"/>
              <a:buNone/>
            </a:pPr>
            <a:r>
              <a:rPr lang="en-GB" b="1"/>
              <a:t>  if(s &lt; 600 &amp;&amp; s &gt;= 370) {</a:t>
            </a:r>
          </a:p>
          <a:p>
            <a:pPr lvl="0" rtl="0">
              <a:spcBef>
                <a:spcPts val="0"/>
              </a:spcBef>
              <a:buClr>
                <a:schemeClr val="dk1"/>
              </a:buClr>
              <a:buFont typeface="Arial"/>
              <a:buNone/>
            </a:pPr>
            <a:r>
              <a:rPr lang="en-GB" b="1"/>
              <a:t>   Serial.println("Soil is HUMID"); </a:t>
            </a:r>
          </a:p>
          <a:p>
            <a:pPr lvl="0" rtl="0">
              <a:spcBef>
                <a:spcPts val="0"/>
              </a:spcBef>
              <a:buClr>
                <a:schemeClr val="dk1"/>
              </a:buClr>
              <a:buFont typeface="Arial"/>
              <a:buNone/>
            </a:pPr>
            <a:r>
              <a:rPr lang="en-GB" b="1"/>
              <a:t>  }</a:t>
            </a:r>
          </a:p>
          <a:p>
            <a:pPr lvl="0" rtl="0">
              <a:spcBef>
                <a:spcPts val="0"/>
              </a:spcBef>
              <a:buClr>
                <a:schemeClr val="dk1"/>
              </a:buClr>
              <a:buFont typeface="Arial"/>
              <a:buNone/>
            </a:pPr>
            <a:r>
              <a:rPr lang="en-GB" b="1"/>
              <a:t>  if(s &lt; 370) {</a:t>
            </a:r>
          </a:p>
          <a:p>
            <a:pPr lvl="0" rtl="0">
              <a:spcBef>
                <a:spcPts val="0"/>
              </a:spcBef>
              <a:buClr>
                <a:schemeClr val="dk1"/>
              </a:buClr>
              <a:buFont typeface="Arial"/>
              <a:buNone/>
            </a:pPr>
            <a:r>
              <a:rPr lang="en-GB" b="1"/>
              <a:t>   Serial.println("Sensor in WATER");</a:t>
            </a:r>
          </a:p>
          <a:p>
            <a:pPr lvl="0" rtl="0">
              <a:spcBef>
                <a:spcPts val="0"/>
              </a:spcBef>
              <a:buClr>
                <a:schemeClr val="dk1"/>
              </a:buClr>
              <a:buFont typeface="Arial"/>
              <a:buNone/>
            </a:pPr>
            <a:r>
              <a:rPr lang="en-GB" b="1"/>
              <a:t>   }</a:t>
            </a:r>
          </a:p>
          <a:p>
            <a:pPr lvl="0" rtl="0">
              <a:spcBef>
                <a:spcPts val="0"/>
              </a:spcBef>
              <a:buClr>
                <a:schemeClr val="dk1"/>
              </a:buClr>
              <a:buFont typeface="Arial"/>
              <a:buNone/>
            </a:pPr>
            <a:r>
              <a:rPr lang="en-GB" b="1"/>
              <a:t>  delay(1000);</a:t>
            </a:r>
          </a:p>
          <a:p>
            <a:pPr lvl="0" rtl="0">
              <a:spcBef>
                <a:spcPts val="0"/>
              </a:spcBef>
              <a:buClr>
                <a:schemeClr val="dk1"/>
              </a:buClr>
              <a:buFont typeface="Arial"/>
              <a:buNone/>
            </a:pPr>
            <a:r>
              <a:rPr lang="en-GB" b="1"/>
              <a:t>}</a:t>
            </a:r>
          </a:p>
          <a:p>
            <a:pPr lvl="0" rtl="0">
              <a:spcBef>
                <a:spcPts val="0"/>
              </a:spcBef>
              <a:buClr>
                <a:schemeClr val="dk1"/>
              </a:buClr>
              <a:buFont typeface="Arial"/>
              <a:buNone/>
            </a:pPr>
            <a:endParaRPr sz="1800">
              <a:solidFill>
                <a:schemeClr val="dk2"/>
              </a:solidFill>
            </a:endParaRPr>
          </a:p>
          <a:p>
            <a:pPr lvl="0">
              <a:spcBef>
                <a:spcPts val="0"/>
              </a:spcBef>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0" y="81450"/>
            <a:ext cx="9144000" cy="393600"/>
          </a:xfrm>
          <a:prstGeom prst="rect">
            <a:avLst/>
          </a:prstGeom>
        </p:spPr>
        <p:txBody>
          <a:bodyPr lIns="91425" tIns="91425" rIns="91425" bIns="91425" anchor="t" anchorCtr="0">
            <a:noAutofit/>
          </a:bodyPr>
          <a:lstStyle/>
          <a:p>
            <a:pPr lvl="0" algn="ctr">
              <a:spcBef>
                <a:spcPts val="0"/>
              </a:spcBef>
              <a:buNone/>
            </a:pPr>
            <a:r>
              <a:rPr lang="en-GB"/>
              <a:t>Controlling DC Motor from Arduino using LM293D</a:t>
            </a:r>
          </a:p>
        </p:txBody>
      </p:sp>
      <p:sp>
        <p:nvSpPr>
          <p:cNvPr id="525" name="Shape 525"/>
          <p:cNvSpPr txBox="1">
            <a:spLocks noGrp="1"/>
          </p:cNvSpPr>
          <p:nvPr>
            <p:ph type="body" idx="1"/>
          </p:nvPr>
        </p:nvSpPr>
        <p:spPr>
          <a:xfrm>
            <a:off x="0" y="534675"/>
            <a:ext cx="9144000" cy="4608900"/>
          </a:xfrm>
          <a:prstGeom prst="rect">
            <a:avLst/>
          </a:prstGeom>
        </p:spPr>
        <p:txBody>
          <a:bodyPr lIns="91425" tIns="91425" rIns="91425" bIns="91425" anchor="t" anchorCtr="0">
            <a:noAutofit/>
          </a:bodyPr>
          <a:lstStyle/>
          <a:p>
            <a:pPr lvl="0">
              <a:spcBef>
                <a:spcPts val="0"/>
              </a:spcBef>
              <a:buNone/>
            </a:pPr>
            <a:endParaRPr/>
          </a:p>
        </p:txBody>
      </p:sp>
      <p:sp>
        <p:nvSpPr>
          <p:cNvPr id="526" name="Shape 52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54</a:t>
            </a:fld>
            <a:endParaRPr lang="en-GB"/>
          </a:p>
        </p:txBody>
      </p:sp>
      <p:sp>
        <p:nvSpPr>
          <p:cNvPr id="527" name="Shape 527"/>
          <p:cNvSpPr txBox="1"/>
          <p:nvPr/>
        </p:nvSpPr>
        <p:spPr>
          <a:xfrm>
            <a:off x="855475" y="4726450"/>
            <a:ext cx="7699200" cy="309900"/>
          </a:xfrm>
          <a:prstGeom prst="rect">
            <a:avLst/>
          </a:prstGeom>
          <a:noFill/>
          <a:ln>
            <a:noFill/>
          </a:ln>
        </p:spPr>
        <p:txBody>
          <a:bodyPr lIns="91425" tIns="91425" rIns="91425" bIns="91425" anchor="t" anchorCtr="0">
            <a:noAutofit/>
          </a:bodyPr>
          <a:lstStyle/>
          <a:p>
            <a:pPr lvl="0">
              <a:spcBef>
                <a:spcPts val="0"/>
              </a:spcBef>
              <a:buNone/>
            </a:pPr>
            <a:r>
              <a:rPr lang="en-GB" sz="1200" b="1" u="sng">
                <a:solidFill>
                  <a:srgbClr val="0000FF"/>
                </a:solidFill>
                <a:hlinkClick r:id="rId3"/>
              </a:rPr>
              <a:t>http://www.instructables.com/id/Simple-2-way-motor-control-for-the-arduino/?ALLSTEPS</a:t>
            </a:r>
          </a:p>
        </p:txBody>
      </p:sp>
      <p:pic>
        <p:nvPicPr>
          <p:cNvPr id="528" name="Shape 528" descr="motor.jpg"/>
          <p:cNvPicPr preferRelativeResize="0"/>
          <p:nvPr/>
        </p:nvPicPr>
        <p:blipFill rotWithShape="1">
          <a:blip r:embed="rId4">
            <a:alphaModFix/>
          </a:blip>
          <a:srcRect l="11221"/>
          <a:stretch/>
        </p:blipFill>
        <p:spPr>
          <a:xfrm>
            <a:off x="65750" y="680175"/>
            <a:ext cx="2466925" cy="4020249"/>
          </a:xfrm>
          <a:prstGeom prst="rect">
            <a:avLst/>
          </a:prstGeom>
          <a:noFill/>
          <a:ln>
            <a:noFill/>
          </a:ln>
        </p:spPr>
      </p:pic>
      <p:pic>
        <p:nvPicPr>
          <p:cNvPr id="529" name="Shape 529">
            <a:hlinkClick r:id="rId5"/>
          </p:cNvPr>
          <p:cNvPicPr preferRelativeResize="0"/>
          <p:nvPr/>
        </p:nvPicPr>
        <p:blipFill rotWithShape="1">
          <a:blip r:embed="rId6">
            <a:alphaModFix/>
          </a:blip>
          <a:srcRect l="9347" r="9012"/>
          <a:stretch/>
        </p:blipFill>
        <p:spPr>
          <a:xfrm>
            <a:off x="2202850" y="1418775"/>
            <a:ext cx="1839250" cy="2381250"/>
          </a:xfrm>
          <a:prstGeom prst="rect">
            <a:avLst/>
          </a:prstGeom>
          <a:noFill/>
          <a:ln>
            <a:noFill/>
          </a:ln>
        </p:spPr>
      </p:pic>
      <p:sp>
        <p:nvSpPr>
          <p:cNvPr id="530" name="Shape 530"/>
          <p:cNvSpPr txBox="1"/>
          <p:nvPr/>
        </p:nvSpPr>
        <p:spPr>
          <a:xfrm>
            <a:off x="3710600" y="599250"/>
            <a:ext cx="5378700" cy="4020300"/>
          </a:xfrm>
          <a:prstGeom prst="rect">
            <a:avLst/>
          </a:prstGeom>
          <a:noFill/>
          <a:ln>
            <a:noFill/>
          </a:ln>
        </p:spPr>
        <p:txBody>
          <a:bodyPr lIns="91425" tIns="91425" rIns="91425" bIns="91425" anchor="t" anchorCtr="0">
            <a:noAutofit/>
          </a:bodyPr>
          <a:lstStyle/>
          <a:p>
            <a:pPr marL="457200" lvl="0" indent="-292100" algn="just" rtl="0">
              <a:lnSpc>
                <a:spcPct val="150000"/>
              </a:lnSpc>
              <a:spcBef>
                <a:spcPts val="0"/>
              </a:spcBef>
              <a:buClr>
                <a:srgbClr val="333333"/>
              </a:buClr>
              <a:buSzPct val="100000"/>
              <a:buFont typeface="Verdana"/>
              <a:buChar char="●"/>
            </a:pPr>
            <a:r>
              <a:rPr lang="en-GB" sz="1000" b="1">
                <a:solidFill>
                  <a:srgbClr val="333333"/>
                </a:solidFill>
                <a:highlight>
                  <a:srgbClr val="F8FBFF"/>
                </a:highlight>
                <a:latin typeface="Verdana"/>
                <a:ea typeface="Verdana"/>
                <a:cs typeface="Verdana"/>
                <a:sym typeface="Verdana"/>
              </a:rPr>
              <a:t>This module is a medium powered motor driver perfect for driving DC motors and Stepper motors. </a:t>
            </a:r>
          </a:p>
          <a:p>
            <a:pPr marL="457200" lvl="0" indent="-292100" algn="just" rtl="0">
              <a:lnSpc>
                <a:spcPct val="150000"/>
              </a:lnSpc>
              <a:spcBef>
                <a:spcPts val="0"/>
              </a:spcBef>
              <a:buClr>
                <a:srgbClr val="333333"/>
              </a:buClr>
              <a:buSzPct val="100000"/>
              <a:buFont typeface="Verdana"/>
              <a:buChar char="●"/>
            </a:pPr>
            <a:r>
              <a:rPr lang="en-GB" sz="1000" b="1">
                <a:solidFill>
                  <a:srgbClr val="333333"/>
                </a:solidFill>
                <a:highlight>
                  <a:srgbClr val="F8FBFF"/>
                </a:highlight>
                <a:latin typeface="Verdana"/>
                <a:ea typeface="Verdana"/>
                <a:cs typeface="Verdana"/>
                <a:sym typeface="Verdana"/>
              </a:rPr>
              <a:t>It uses the popular Motor Driver Board </a:t>
            </a:r>
            <a:r>
              <a:rPr lang="en-GB" sz="1000">
                <a:solidFill>
                  <a:srgbClr val="333333"/>
                </a:solidFill>
                <a:highlight>
                  <a:srgbClr val="F8FBFF"/>
                </a:highlight>
                <a:latin typeface="Verdana"/>
                <a:ea typeface="Verdana"/>
                <a:cs typeface="Verdana"/>
                <a:sym typeface="Verdana"/>
              </a:rPr>
              <a:t>H-bridge </a:t>
            </a:r>
            <a:r>
              <a:rPr lang="en-GB" sz="1000" b="1">
                <a:solidFill>
                  <a:srgbClr val="333333"/>
                </a:solidFill>
                <a:highlight>
                  <a:srgbClr val="F8FBFF"/>
                </a:highlight>
                <a:latin typeface="Verdana"/>
                <a:ea typeface="Verdana"/>
                <a:cs typeface="Verdana"/>
                <a:sym typeface="Verdana"/>
              </a:rPr>
              <a:t>motor driver IC. </a:t>
            </a:r>
          </a:p>
          <a:p>
            <a:pPr marL="457200" lvl="0" indent="-292100" algn="just" rtl="0">
              <a:lnSpc>
                <a:spcPct val="150000"/>
              </a:lnSpc>
              <a:spcBef>
                <a:spcPts val="0"/>
              </a:spcBef>
              <a:buClr>
                <a:srgbClr val="333333"/>
              </a:buClr>
              <a:buSzPct val="100000"/>
              <a:buFont typeface="Verdana"/>
              <a:buChar char="●"/>
            </a:pPr>
            <a:r>
              <a:rPr lang="en-GB" sz="1000" b="1">
                <a:solidFill>
                  <a:srgbClr val="333333"/>
                </a:solidFill>
                <a:highlight>
                  <a:srgbClr val="F8FBFF"/>
                </a:highlight>
                <a:latin typeface="Verdana"/>
                <a:ea typeface="Verdana"/>
                <a:cs typeface="Verdana"/>
                <a:sym typeface="Verdana"/>
              </a:rPr>
              <a:t>It can drive 4 DC motors in one direction, or drive 2 DC motors in both the directions with speed control. </a:t>
            </a:r>
          </a:p>
          <a:p>
            <a:pPr marL="457200" lvl="0" indent="-292100" algn="just" rtl="0">
              <a:lnSpc>
                <a:spcPct val="150000"/>
              </a:lnSpc>
              <a:spcBef>
                <a:spcPts val="0"/>
              </a:spcBef>
              <a:buClr>
                <a:srgbClr val="333333"/>
              </a:buClr>
              <a:buSzPct val="100000"/>
              <a:buFont typeface="Verdana"/>
              <a:buChar char="●"/>
            </a:pPr>
            <a:r>
              <a:rPr lang="en-GB" sz="1000" b="1">
                <a:solidFill>
                  <a:srgbClr val="333333"/>
                </a:solidFill>
                <a:highlight>
                  <a:srgbClr val="F8FBFF"/>
                </a:highlight>
                <a:latin typeface="Verdana"/>
                <a:ea typeface="Verdana"/>
                <a:cs typeface="Verdana"/>
                <a:sym typeface="Verdana"/>
              </a:rPr>
              <a:t>The driver greatly simplifies and increases the ease with which you may control motors, relays, etc from microcontrollers. </a:t>
            </a:r>
          </a:p>
          <a:p>
            <a:pPr marL="457200" lvl="0" indent="-292100" algn="just" rtl="0">
              <a:lnSpc>
                <a:spcPct val="150000"/>
              </a:lnSpc>
              <a:spcBef>
                <a:spcPts val="0"/>
              </a:spcBef>
              <a:buClr>
                <a:srgbClr val="333333"/>
              </a:buClr>
              <a:buSzPct val="100000"/>
              <a:buFont typeface="Verdana"/>
              <a:buChar char="●"/>
            </a:pPr>
            <a:r>
              <a:rPr lang="en-GB" sz="1000" b="1">
                <a:solidFill>
                  <a:srgbClr val="333333"/>
                </a:solidFill>
                <a:highlight>
                  <a:srgbClr val="F8FBFF"/>
                </a:highlight>
                <a:latin typeface="Verdana"/>
                <a:ea typeface="Verdana"/>
                <a:cs typeface="Verdana"/>
                <a:sym typeface="Verdana"/>
              </a:rPr>
              <a:t>It can drive motors up to 12 V with a total DC current of up to 600mA.</a:t>
            </a:r>
          </a:p>
          <a:p>
            <a:pPr lvl="0" rtl="0">
              <a:spcBef>
                <a:spcPts val="0"/>
              </a:spcBef>
              <a:buNone/>
            </a:pPr>
            <a:endParaRPr sz="900">
              <a:solidFill>
                <a:srgbClr val="333333"/>
              </a:solidFill>
              <a:highlight>
                <a:srgbClr val="F8FBFF"/>
              </a:highlight>
              <a:latin typeface="Verdana"/>
              <a:ea typeface="Verdana"/>
              <a:cs typeface="Verdana"/>
              <a:sym typeface="Verdana"/>
            </a:endParaRPr>
          </a:p>
          <a:p>
            <a:pPr lvl="0" rtl="0">
              <a:spcBef>
                <a:spcPts val="0"/>
              </a:spcBef>
              <a:buNone/>
            </a:pPr>
            <a:endParaRPr sz="900">
              <a:solidFill>
                <a:srgbClr val="333333"/>
              </a:solidFill>
              <a:highlight>
                <a:srgbClr val="F8FBFF"/>
              </a:highlight>
              <a:latin typeface="Verdana"/>
              <a:ea typeface="Verdana"/>
              <a:cs typeface="Verdana"/>
              <a:sym typeface="Verdana"/>
            </a:endParaRPr>
          </a:p>
          <a:p>
            <a:pPr lvl="0" rtl="0">
              <a:spcBef>
                <a:spcPts val="0"/>
              </a:spcBef>
              <a:buClr>
                <a:schemeClr val="dk1"/>
              </a:buClr>
              <a:buSzPct val="91666"/>
              <a:buFont typeface="Arial"/>
              <a:buNone/>
            </a:pPr>
            <a:r>
              <a:rPr lang="en-GB" sz="1200" b="1">
                <a:solidFill>
                  <a:srgbClr val="333333"/>
                </a:solidFill>
                <a:highlight>
                  <a:srgbClr val="F8FBFF"/>
                </a:highlight>
                <a:latin typeface="Verdana"/>
                <a:ea typeface="Verdana"/>
                <a:cs typeface="Verdana"/>
                <a:sym typeface="Verdana"/>
              </a:rPr>
              <a:t>Specifications:</a:t>
            </a:r>
          </a:p>
          <a:p>
            <a:pPr lvl="0" rtl="0">
              <a:spcBef>
                <a:spcPts val="0"/>
              </a:spcBef>
              <a:buClr>
                <a:schemeClr val="dk1"/>
              </a:buClr>
              <a:buFont typeface="Arial"/>
              <a:buNone/>
            </a:pPr>
            <a:endParaRPr sz="900" b="1">
              <a:solidFill>
                <a:srgbClr val="333333"/>
              </a:solidFill>
              <a:highlight>
                <a:srgbClr val="F8FBFF"/>
              </a:highlight>
              <a:latin typeface="Verdana"/>
              <a:ea typeface="Verdana"/>
              <a:cs typeface="Verdana"/>
              <a:sym typeface="Verdana"/>
            </a:endParaRPr>
          </a:p>
          <a:p>
            <a:pPr marL="698500" marR="101600" lvl="0" indent="-298450" algn="just" rtl="0">
              <a:lnSpc>
                <a:spcPct val="150000"/>
              </a:lnSpc>
              <a:spcBef>
                <a:spcPts val="0"/>
              </a:spcBef>
              <a:buClr>
                <a:srgbClr val="333333"/>
              </a:buClr>
              <a:buSzPct val="100000"/>
              <a:buFont typeface="Verdana"/>
            </a:pPr>
            <a:r>
              <a:rPr lang="en-GB" sz="1100" b="1">
                <a:solidFill>
                  <a:srgbClr val="333333"/>
                </a:solidFill>
                <a:highlight>
                  <a:srgbClr val="F8FBFF"/>
                </a:highlight>
                <a:latin typeface="Verdana"/>
                <a:ea typeface="Verdana"/>
                <a:cs typeface="Verdana"/>
                <a:sym typeface="Verdana"/>
              </a:rPr>
              <a:t>Operating Voltage: 7 V to 12V DC.</a:t>
            </a:r>
          </a:p>
          <a:p>
            <a:pPr marL="698500" marR="101600" lvl="0" indent="-298450" algn="just" rtl="0">
              <a:lnSpc>
                <a:spcPct val="150000"/>
              </a:lnSpc>
              <a:spcBef>
                <a:spcPts val="0"/>
              </a:spcBef>
              <a:buClr>
                <a:srgbClr val="333333"/>
              </a:buClr>
              <a:buSzPct val="100000"/>
              <a:buFont typeface="Verdana"/>
            </a:pPr>
            <a:r>
              <a:rPr lang="en-GB" sz="1100" b="1">
                <a:solidFill>
                  <a:srgbClr val="333333"/>
                </a:solidFill>
                <a:highlight>
                  <a:srgbClr val="F8FBFF"/>
                </a:highlight>
                <a:latin typeface="Verdana"/>
                <a:ea typeface="Verdana"/>
                <a:cs typeface="Verdana"/>
                <a:sym typeface="Verdana"/>
              </a:rPr>
              <a:t>4 channel output (can drive 2 DC motors bidirectionally).</a:t>
            </a:r>
          </a:p>
          <a:p>
            <a:pPr marL="698500" marR="101600" lvl="0" indent="-298450" algn="just" rtl="0">
              <a:lnSpc>
                <a:spcPct val="150000"/>
              </a:lnSpc>
              <a:spcBef>
                <a:spcPts val="0"/>
              </a:spcBef>
              <a:buClr>
                <a:srgbClr val="333333"/>
              </a:buClr>
              <a:buSzPct val="100000"/>
              <a:buFont typeface="Verdana"/>
            </a:pPr>
            <a:r>
              <a:rPr lang="en-GB" sz="1100" b="1">
                <a:solidFill>
                  <a:srgbClr val="333333"/>
                </a:solidFill>
                <a:highlight>
                  <a:srgbClr val="F8FBFF"/>
                </a:highlight>
                <a:latin typeface="Verdana"/>
                <a:ea typeface="Verdana"/>
                <a:cs typeface="Verdana"/>
                <a:sym typeface="Verdana"/>
              </a:rPr>
              <a:t>600mA output current capability per channel.</a:t>
            </a:r>
          </a:p>
          <a:p>
            <a:pPr marL="698500" marR="101600" lvl="0" indent="-298450" algn="just" rtl="0">
              <a:lnSpc>
                <a:spcPct val="150000"/>
              </a:lnSpc>
              <a:spcBef>
                <a:spcPts val="0"/>
              </a:spcBef>
              <a:buClr>
                <a:srgbClr val="333333"/>
              </a:buClr>
              <a:buSzPct val="100000"/>
              <a:buFont typeface="Verdana"/>
            </a:pPr>
            <a:r>
              <a:rPr lang="en-GB" sz="1100" b="1">
                <a:solidFill>
                  <a:srgbClr val="333333"/>
                </a:solidFill>
                <a:highlight>
                  <a:srgbClr val="F8FBFF"/>
                </a:highlight>
                <a:latin typeface="Verdana"/>
                <a:ea typeface="Verdana"/>
                <a:cs typeface="Verdana"/>
                <a:sym typeface="Verdana"/>
              </a:rPr>
              <a:t>PTR connectors for easy connections.</a:t>
            </a:r>
          </a:p>
          <a:p>
            <a:pPr lvl="0">
              <a:spcBef>
                <a:spcPts val="0"/>
              </a:spcBef>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body" idx="1"/>
          </p:nvPr>
        </p:nvSpPr>
        <p:spPr>
          <a:xfrm>
            <a:off x="96250" y="117625"/>
            <a:ext cx="5293200" cy="48441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GB" sz="1200" b="1">
                <a:solidFill>
                  <a:srgbClr val="000000"/>
                </a:solidFill>
              </a:rPr>
              <a:t>//2-Way motor control</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int motorPin1 =  9;    // One motor wire connected to digital pin 9</a:t>
            </a:r>
          </a:p>
          <a:p>
            <a:pPr lvl="0" rtl="0">
              <a:lnSpc>
                <a:spcPct val="100000"/>
              </a:lnSpc>
              <a:spcBef>
                <a:spcPts val="0"/>
              </a:spcBef>
              <a:spcAft>
                <a:spcPts val="0"/>
              </a:spcAft>
              <a:buClr>
                <a:schemeClr val="dk1"/>
              </a:buClr>
              <a:buSzPct val="91666"/>
              <a:buFont typeface="Arial"/>
              <a:buNone/>
            </a:pPr>
            <a:r>
              <a:rPr lang="en-GB" sz="1200" b="1">
                <a:solidFill>
                  <a:srgbClr val="000000"/>
                </a:solidFill>
              </a:rPr>
              <a:t>int motorPin2 =  10;    // One motor wire connected to digital pin 10</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 The setup() method runs once, when the sketch starts</a:t>
            </a:r>
          </a:p>
          <a:p>
            <a:pPr lvl="0" rtl="0">
              <a:lnSpc>
                <a:spcPct val="100000"/>
              </a:lnSpc>
              <a:spcBef>
                <a:spcPts val="0"/>
              </a:spcBef>
              <a:spcAft>
                <a:spcPts val="0"/>
              </a:spcAft>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void setup()   {                </a:t>
            </a:r>
          </a:p>
          <a:p>
            <a:pPr lvl="0" rtl="0">
              <a:lnSpc>
                <a:spcPct val="100000"/>
              </a:lnSpc>
              <a:spcBef>
                <a:spcPts val="0"/>
              </a:spcBef>
              <a:spcAft>
                <a:spcPts val="0"/>
              </a:spcAft>
              <a:buClr>
                <a:schemeClr val="dk1"/>
              </a:buClr>
              <a:buSzPct val="91666"/>
              <a:buFont typeface="Arial"/>
              <a:buNone/>
            </a:pPr>
            <a:r>
              <a:rPr lang="en-GB" sz="1200" b="1">
                <a:solidFill>
                  <a:srgbClr val="000000"/>
                </a:solidFill>
              </a:rPr>
              <a:t>  // initialize the digital pins as an output:</a:t>
            </a:r>
          </a:p>
          <a:p>
            <a:pPr lvl="0" rtl="0">
              <a:lnSpc>
                <a:spcPct val="100000"/>
              </a:lnSpc>
              <a:spcBef>
                <a:spcPts val="0"/>
              </a:spcBef>
              <a:spcAft>
                <a:spcPts val="0"/>
              </a:spcAft>
              <a:buClr>
                <a:schemeClr val="dk1"/>
              </a:buClr>
              <a:buSzPct val="91666"/>
              <a:buFont typeface="Arial"/>
              <a:buNone/>
            </a:pPr>
            <a:r>
              <a:rPr lang="en-GB" sz="1200" b="1">
                <a:solidFill>
                  <a:srgbClr val="000000"/>
                </a:solidFill>
              </a:rPr>
              <a:t>  pinMode(motorPin1, OUTPUT); </a:t>
            </a:r>
          </a:p>
          <a:p>
            <a:pPr lvl="0" rtl="0">
              <a:lnSpc>
                <a:spcPct val="100000"/>
              </a:lnSpc>
              <a:spcBef>
                <a:spcPts val="0"/>
              </a:spcBef>
              <a:spcAft>
                <a:spcPts val="0"/>
              </a:spcAft>
              <a:buClr>
                <a:schemeClr val="dk1"/>
              </a:buClr>
              <a:buSzPct val="91666"/>
              <a:buFont typeface="Arial"/>
              <a:buNone/>
            </a:pPr>
            <a:r>
              <a:rPr lang="en-GB" sz="1200" b="1">
                <a:solidFill>
                  <a:srgbClr val="000000"/>
                </a:solidFill>
              </a:rPr>
              <a:t>  pinMode(motorPin2, OUTPUT);  </a:t>
            </a:r>
          </a:p>
          <a:p>
            <a:pPr lvl="0" rtl="0">
              <a:lnSpc>
                <a:spcPct val="100000"/>
              </a:lnSpc>
              <a:spcBef>
                <a:spcPts val="0"/>
              </a:spcBef>
              <a:spcAft>
                <a:spcPts val="0"/>
              </a:spcAft>
              <a:buNone/>
            </a:pPr>
            <a:r>
              <a:rPr lang="en-GB" sz="1200" b="1">
                <a:solidFill>
                  <a:srgbClr val="000000"/>
                </a:solidFill>
              </a:rPr>
              <a:t>}</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None/>
            </a:pPr>
            <a:r>
              <a:rPr lang="en-GB" sz="1200" b="1">
                <a:solidFill>
                  <a:srgbClr val="000000"/>
                </a:solidFill>
              </a:rPr>
              <a:t>// the loop() method runs over and over again,as long as the Arduino has power</a:t>
            </a:r>
          </a:p>
          <a:p>
            <a:pPr lvl="0" rtl="0">
              <a:lnSpc>
                <a:spcPct val="100000"/>
              </a:lnSpc>
              <a:spcBef>
                <a:spcPts val="0"/>
              </a:spcBef>
              <a:spcAft>
                <a:spcPts val="0"/>
              </a:spcAft>
              <a:buClr>
                <a:schemeClr val="dk1"/>
              </a:buClr>
              <a:buSzPct val="91666"/>
              <a:buFont typeface="Arial"/>
              <a:buNone/>
            </a:pPr>
            <a:endParaRPr sz="1200" b="1">
              <a:solidFill>
                <a:srgbClr val="000000"/>
              </a:solidFill>
            </a:endParaRPr>
          </a:p>
          <a:p>
            <a:pPr lvl="0" rtl="0">
              <a:lnSpc>
                <a:spcPct val="100000"/>
              </a:lnSpc>
              <a:spcBef>
                <a:spcPts val="0"/>
              </a:spcBef>
              <a:spcAft>
                <a:spcPts val="0"/>
              </a:spcAft>
              <a:buClr>
                <a:schemeClr val="dk1"/>
              </a:buClr>
              <a:buSzPct val="91666"/>
              <a:buFont typeface="Arial"/>
              <a:buNone/>
            </a:pPr>
            <a:r>
              <a:rPr lang="en-GB" sz="1200" b="1">
                <a:solidFill>
                  <a:srgbClr val="000000"/>
                </a:solidFill>
              </a:rPr>
              <a:t>void loop()                     </a:t>
            </a:r>
          </a:p>
          <a:p>
            <a:pPr lvl="0" rtl="0">
              <a:lnSpc>
                <a:spcPct val="100000"/>
              </a:lnSpc>
              <a:spcBef>
                <a:spcPts val="0"/>
              </a:spcBef>
              <a:spcAft>
                <a:spcPts val="0"/>
              </a:spcAft>
              <a:buClr>
                <a:schemeClr val="dk1"/>
              </a:buClr>
              <a:buSzPct val="91666"/>
              <a:buFont typeface="Arial"/>
              <a:buNone/>
            </a:pPr>
            <a:r>
              <a:rPr lang="en-GB" sz="1200" b="1">
                <a:solidFill>
                  <a:srgbClr val="000000"/>
                </a:solidFill>
              </a:rPr>
              <a:t>{</a:t>
            </a:r>
          </a:p>
          <a:p>
            <a:pPr lvl="0" rtl="0">
              <a:lnSpc>
                <a:spcPct val="100000"/>
              </a:lnSpc>
              <a:spcBef>
                <a:spcPts val="0"/>
              </a:spcBef>
              <a:spcAft>
                <a:spcPts val="0"/>
              </a:spcAft>
              <a:buClr>
                <a:schemeClr val="dk1"/>
              </a:buClr>
              <a:buSzPct val="91666"/>
              <a:buFont typeface="Arial"/>
              <a:buNone/>
            </a:pPr>
            <a:r>
              <a:rPr lang="en-GB" sz="1200" b="1">
                <a:solidFill>
                  <a:srgbClr val="000000"/>
                </a:solidFill>
              </a:rPr>
              <a:t>  rotateLeft(150, 500);</a:t>
            </a:r>
          </a:p>
          <a:p>
            <a:pPr lvl="0" rtl="0">
              <a:lnSpc>
                <a:spcPct val="100000"/>
              </a:lnSpc>
              <a:spcBef>
                <a:spcPts val="0"/>
              </a:spcBef>
              <a:spcAft>
                <a:spcPts val="0"/>
              </a:spcAft>
              <a:buClr>
                <a:schemeClr val="dk1"/>
              </a:buClr>
              <a:buSzPct val="91666"/>
              <a:buFont typeface="Arial"/>
              <a:buNone/>
            </a:pPr>
            <a:r>
              <a:rPr lang="en-GB" sz="1200" b="1">
                <a:solidFill>
                  <a:srgbClr val="000000"/>
                </a:solidFill>
              </a:rPr>
              <a:t>  rotateRight(50, 1000);</a:t>
            </a:r>
          </a:p>
          <a:p>
            <a:pPr lvl="0" rtl="0">
              <a:lnSpc>
                <a:spcPct val="100000"/>
              </a:lnSpc>
              <a:spcBef>
                <a:spcPts val="0"/>
              </a:spcBef>
              <a:spcAft>
                <a:spcPts val="0"/>
              </a:spcAft>
              <a:buClr>
                <a:schemeClr val="dk1"/>
              </a:buClr>
              <a:buSzPct val="91666"/>
              <a:buFont typeface="Arial"/>
              <a:buNone/>
            </a:pPr>
            <a:r>
              <a:rPr lang="en-GB" sz="1200" b="1">
                <a:solidFill>
                  <a:srgbClr val="000000"/>
                </a:solidFill>
              </a:rPr>
              <a:t>  rotateRight(150, 1000);</a:t>
            </a:r>
          </a:p>
          <a:p>
            <a:pPr lvl="0" rtl="0">
              <a:lnSpc>
                <a:spcPct val="100000"/>
              </a:lnSpc>
              <a:spcBef>
                <a:spcPts val="0"/>
              </a:spcBef>
              <a:spcAft>
                <a:spcPts val="0"/>
              </a:spcAft>
              <a:buClr>
                <a:schemeClr val="dk1"/>
              </a:buClr>
              <a:buSzPct val="91666"/>
              <a:buFont typeface="Arial"/>
              <a:buNone/>
            </a:pPr>
            <a:r>
              <a:rPr lang="en-GB" sz="1200" b="1">
                <a:solidFill>
                  <a:srgbClr val="000000"/>
                </a:solidFill>
              </a:rPr>
              <a:t>  rotateRight(200, 1000);</a:t>
            </a:r>
          </a:p>
          <a:p>
            <a:pPr lvl="0" rtl="0">
              <a:lnSpc>
                <a:spcPct val="100000"/>
              </a:lnSpc>
              <a:spcBef>
                <a:spcPts val="0"/>
              </a:spcBef>
              <a:spcAft>
                <a:spcPts val="0"/>
              </a:spcAft>
              <a:buClr>
                <a:schemeClr val="dk1"/>
              </a:buClr>
              <a:buSzPct val="91666"/>
              <a:buFont typeface="Arial"/>
              <a:buNone/>
            </a:pPr>
            <a:r>
              <a:rPr lang="en-GB" sz="1200" b="1">
                <a:solidFill>
                  <a:srgbClr val="000000"/>
                </a:solidFill>
              </a:rPr>
              <a:t>  rotateLeft(255, 500);</a:t>
            </a:r>
          </a:p>
          <a:p>
            <a:pPr lvl="0" rtl="0">
              <a:lnSpc>
                <a:spcPct val="100000"/>
              </a:lnSpc>
              <a:spcBef>
                <a:spcPts val="0"/>
              </a:spcBef>
              <a:spcAft>
                <a:spcPts val="0"/>
              </a:spcAft>
              <a:buClr>
                <a:schemeClr val="dk1"/>
              </a:buClr>
              <a:buSzPct val="91666"/>
              <a:buFont typeface="Arial"/>
              <a:buNone/>
            </a:pPr>
            <a:r>
              <a:rPr lang="en-GB" sz="1200" b="1">
                <a:solidFill>
                  <a:srgbClr val="000000"/>
                </a:solidFill>
              </a:rPr>
              <a:t>  rotateRight(10, 1500);</a:t>
            </a:r>
          </a:p>
          <a:p>
            <a:pPr lvl="0" rtl="0">
              <a:lnSpc>
                <a:spcPct val="100000"/>
              </a:lnSpc>
              <a:spcBef>
                <a:spcPts val="0"/>
              </a:spcBef>
              <a:spcAft>
                <a:spcPts val="0"/>
              </a:spcAft>
              <a:buClr>
                <a:schemeClr val="dk1"/>
              </a:buClr>
              <a:buSzPct val="91666"/>
              <a:buFont typeface="Arial"/>
              <a:buNone/>
            </a:pPr>
            <a:r>
              <a:rPr lang="en-GB" sz="1200" b="1">
                <a:solidFill>
                  <a:srgbClr val="000000"/>
                </a:solidFill>
              </a:rPr>
              <a:t>}</a:t>
            </a:r>
          </a:p>
          <a:p>
            <a:pPr lvl="0" rtl="0">
              <a:lnSpc>
                <a:spcPct val="100000"/>
              </a:lnSpc>
              <a:spcBef>
                <a:spcPts val="0"/>
              </a:spcBef>
              <a:spcAft>
                <a:spcPts val="0"/>
              </a:spcAft>
              <a:buClr>
                <a:schemeClr val="dk1"/>
              </a:buClr>
              <a:buSzPct val="91666"/>
              <a:buFont typeface="Arial"/>
              <a:buNone/>
            </a:pPr>
            <a:endParaRPr sz="1200">
              <a:solidFill>
                <a:srgbClr val="000000"/>
              </a:solidFill>
            </a:endParaRPr>
          </a:p>
          <a:p>
            <a:pPr lvl="0">
              <a:lnSpc>
                <a:spcPct val="100000"/>
              </a:lnSpc>
              <a:spcBef>
                <a:spcPts val="0"/>
              </a:spcBef>
              <a:spcAft>
                <a:spcPts val="0"/>
              </a:spcAft>
              <a:buNone/>
            </a:pPr>
            <a:endParaRPr sz="1200">
              <a:solidFill>
                <a:srgbClr val="000000"/>
              </a:solidFill>
            </a:endParaRPr>
          </a:p>
        </p:txBody>
      </p:sp>
      <p:sp>
        <p:nvSpPr>
          <p:cNvPr id="536" name="Shape 53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55</a:t>
            </a:fld>
            <a:endParaRPr lang="en-GB"/>
          </a:p>
        </p:txBody>
      </p:sp>
      <p:sp>
        <p:nvSpPr>
          <p:cNvPr id="537" name="Shape 537"/>
          <p:cNvSpPr txBox="1"/>
          <p:nvPr/>
        </p:nvSpPr>
        <p:spPr>
          <a:xfrm>
            <a:off x="5389450" y="278025"/>
            <a:ext cx="3689400" cy="4683600"/>
          </a:xfrm>
          <a:prstGeom prst="rect">
            <a:avLst/>
          </a:prstGeom>
          <a:noFill/>
          <a:ln>
            <a:noFill/>
          </a:ln>
        </p:spPr>
        <p:txBody>
          <a:bodyPr lIns="91425" tIns="91425" rIns="91425" bIns="91425" anchor="t" anchorCtr="0">
            <a:noAutofit/>
          </a:bodyPr>
          <a:lstStyle/>
          <a:p>
            <a:pPr lvl="0" rtl="0">
              <a:spcBef>
                <a:spcPts val="0"/>
              </a:spcBef>
              <a:buNone/>
            </a:pPr>
            <a:endParaRPr sz="1200">
              <a:solidFill>
                <a:schemeClr val="dk1"/>
              </a:solidFill>
            </a:endParaRPr>
          </a:p>
          <a:p>
            <a:pPr lvl="0" rtl="0">
              <a:spcBef>
                <a:spcPts val="0"/>
              </a:spcBef>
              <a:buClr>
                <a:schemeClr val="dk1"/>
              </a:buClr>
              <a:buSzPct val="91666"/>
              <a:buFont typeface="Arial"/>
              <a:buNone/>
            </a:pPr>
            <a:r>
              <a:rPr lang="en-GB" sz="1200" b="1">
                <a:solidFill>
                  <a:schemeClr val="dk1"/>
                </a:solidFill>
              </a:rPr>
              <a:t>void rotateLeft(int speedOfRotate, int length){</a:t>
            </a:r>
          </a:p>
          <a:p>
            <a:pPr lvl="0" rtl="0">
              <a:spcBef>
                <a:spcPts val="0"/>
              </a:spcBef>
              <a:buClr>
                <a:schemeClr val="dk1"/>
              </a:buClr>
              <a:buSzPct val="91666"/>
              <a:buFont typeface="Arial"/>
              <a:buNone/>
            </a:pPr>
            <a:r>
              <a:rPr lang="en-GB" sz="1200" b="1">
                <a:solidFill>
                  <a:schemeClr val="dk1"/>
                </a:solidFill>
              </a:rPr>
              <a:t>  analogWrite(motorPin1, speedOfRotate); //rotates motor</a:t>
            </a:r>
          </a:p>
          <a:p>
            <a:pPr lvl="0" rtl="0">
              <a:spcBef>
                <a:spcPts val="0"/>
              </a:spcBef>
              <a:buClr>
                <a:schemeClr val="dk1"/>
              </a:buClr>
              <a:buSzPct val="91666"/>
              <a:buFont typeface="Arial"/>
              <a:buNone/>
            </a:pPr>
            <a:r>
              <a:rPr lang="en-GB" sz="1200" b="1">
                <a:solidFill>
                  <a:schemeClr val="dk1"/>
                </a:solidFill>
              </a:rPr>
              <a:t>  digitalWrite(motorPin2, LOW);    // set the Pin motorPin2 LOW</a:t>
            </a:r>
          </a:p>
          <a:p>
            <a:pPr lvl="0" rtl="0">
              <a:spcBef>
                <a:spcPts val="0"/>
              </a:spcBef>
              <a:buClr>
                <a:schemeClr val="dk1"/>
              </a:buClr>
              <a:buSzPct val="91666"/>
              <a:buFont typeface="Arial"/>
              <a:buNone/>
            </a:pPr>
            <a:r>
              <a:rPr lang="en-GB" sz="1200" b="1">
                <a:solidFill>
                  <a:schemeClr val="dk1"/>
                </a:solidFill>
              </a:rPr>
              <a:t>  delay(length); //waits</a:t>
            </a:r>
          </a:p>
          <a:p>
            <a:pPr lvl="0" rtl="0">
              <a:spcBef>
                <a:spcPts val="0"/>
              </a:spcBef>
              <a:buClr>
                <a:schemeClr val="dk1"/>
              </a:buClr>
              <a:buSzPct val="91666"/>
              <a:buFont typeface="Arial"/>
              <a:buNone/>
            </a:pPr>
            <a:r>
              <a:rPr lang="en-GB" sz="1200" b="1">
                <a:solidFill>
                  <a:schemeClr val="dk1"/>
                </a:solidFill>
              </a:rPr>
              <a:t>  digitalWrite(motorPin1, LOW);    // set the Pin motorPin1 LOW</a:t>
            </a:r>
          </a:p>
          <a:p>
            <a:pPr lvl="0" rtl="0">
              <a:spcBef>
                <a:spcPts val="0"/>
              </a:spcBef>
              <a:buClr>
                <a:schemeClr val="dk1"/>
              </a:buClr>
              <a:buSzPct val="91666"/>
              <a:buFont typeface="Arial"/>
              <a:buNone/>
            </a:pPr>
            <a:r>
              <a:rPr lang="en-GB" sz="1200" b="1">
                <a:solidFill>
                  <a:schemeClr val="dk1"/>
                </a:solidFill>
              </a:rPr>
              <a:t>}</a:t>
            </a:r>
          </a:p>
          <a:p>
            <a:pPr lvl="0" rtl="0">
              <a:spcBef>
                <a:spcPts val="0"/>
              </a:spcBef>
              <a:buClr>
                <a:schemeClr val="dk1"/>
              </a:buClr>
              <a:buFont typeface="Arial"/>
              <a:buNone/>
            </a:pPr>
            <a:endParaRPr sz="1200" b="1">
              <a:solidFill>
                <a:schemeClr val="dk1"/>
              </a:solidFill>
            </a:endParaRPr>
          </a:p>
          <a:p>
            <a:pPr lvl="0" rtl="0">
              <a:spcBef>
                <a:spcPts val="0"/>
              </a:spcBef>
              <a:buClr>
                <a:schemeClr val="dk1"/>
              </a:buClr>
              <a:buSzPct val="91666"/>
              <a:buFont typeface="Arial"/>
              <a:buNone/>
            </a:pPr>
            <a:r>
              <a:rPr lang="en-GB" sz="1200" b="1">
                <a:solidFill>
                  <a:schemeClr val="dk1"/>
                </a:solidFill>
              </a:rPr>
              <a:t>void rotateRight(int speedOfRotate, int length){</a:t>
            </a:r>
          </a:p>
          <a:p>
            <a:pPr lvl="0" rtl="0">
              <a:spcBef>
                <a:spcPts val="0"/>
              </a:spcBef>
              <a:buClr>
                <a:schemeClr val="dk1"/>
              </a:buClr>
              <a:buSzPct val="91666"/>
              <a:buFont typeface="Arial"/>
              <a:buNone/>
            </a:pPr>
            <a:r>
              <a:rPr lang="en-GB" sz="1200" b="1">
                <a:solidFill>
                  <a:schemeClr val="dk1"/>
                </a:solidFill>
              </a:rPr>
              <a:t>  analogWrite(motorPin2, speedOfRotate); //rotates motor</a:t>
            </a:r>
          </a:p>
          <a:p>
            <a:pPr lvl="0" rtl="0">
              <a:spcBef>
                <a:spcPts val="0"/>
              </a:spcBef>
              <a:buClr>
                <a:schemeClr val="dk1"/>
              </a:buClr>
              <a:buSzPct val="91666"/>
              <a:buFont typeface="Arial"/>
              <a:buNone/>
            </a:pPr>
            <a:r>
              <a:rPr lang="en-GB" sz="1200" b="1">
                <a:solidFill>
                  <a:schemeClr val="dk1"/>
                </a:solidFill>
              </a:rPr>
              <a:t>  digitalWrite(motorPin1, LOW);    // set the Pin motorPin1 LOW</a:t>
            </a:r>
          </a:p>
          <a:p>
            <a:pPr lvl="0" rtl="0">
              <a:spcBef>
                <a:spcPts val="0"/>
              </a:spcBef>
              <a:buClr>
                <a:schemeClr val="dk1"/>
              </a:buClr>
              <a:buSzPct val="91666"/>
              <a:buFont typeface="Arial"/>
              <a:buNone/>
            </a:pPr>
            <a:r>
              <a:rPr lang="en-GB" sz="1200" b="1">
                <a:solidFill>
                  <a:schemeClr val="dk1"/>
                </a:solidFill>
              </a:rPr>
              <a:t>  delay(length); //waits</a:t>
            </a:r>
          </a:p>
          <a:p>
            <a:pPr lvl="0" rtl="0">
              <a:spcBef>
                <a:spcPts val="0"/>
              </a:spcBef>
              <a:buClr>
                <a:schemeClr val="dk1"/>
              </a:buClr>
              <a:buSzPct val="91666"/>
              <a:buFont typeface="Arial"/>
              <a:buNone/>
            </a:pPr>
            <a:r>
              <a:rPr lang="en-GB" sz="1200" b="1">
                <a:solidFill>
                  <a:schemeClr val="dk1"/>
                </a:solidFill>
              </a:rPr>
              <a:t>  digitalWrite(motorPin2, LOW);    // set the Pin motorPin2 LOW</a:t>
            </a:r>
          </a:p>
          <a:p>
            <a:pPr lvl="0" rtl="0">
              <a:spcBef>
                <a:spcPts val="0"/>
              </a:spcBef>
              <a:buClr>
                <a:schemeClr val="dk1"/>
              </a:buClr>
              <a:buSzPct val="91666"/>
              <a:buFont typeface="Arial"/>
              <a:buNone/>
            </a:pPr>
            <a:r>
              <a:rPr lang="en-GB" sz="1200" b="1">
                <a:solidFill>
                  <a:schemeClr val="dk1"/>
                </a:solidFill>
              </a:rPr>
              <a:t>}</a:t>
            </a:r>
          </a:p>
          <a:p>
            <a:pPr lvl="0">
              <a:spcBef>
                <a:spcPts val="0"/>
              </a:spcBef>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62550" y="445025"/>
            <a:ext cx="8769900" cy="572700"/>
          </a:xfrm>
          <a:prstGeom prst="rect">
            <a:avLst/>
          </a:prstGeom>
        </p:spPr>
        <p:txBody>
          <a:bodyPr lIns="91425" tIns="91425" rIns="91425" bIns="91425" anchor="t" anchorCtr="0">
            <a:noAutofit/>
          </a:bodyPr>
          <a:lstStyle/>
          <a:p>
            <a:pPr lvl="0">
              <a:spcBef>
                <a:spcPts val="0"/>
              </a:spcBef>
              <a:buNone/>
            </a:pPr>
            <a:r>
              <a:rPr lang="en-GB"/>
              <a:t>PIR Sensor</a:t>
            </a:r>
          </a:p>
        </p:txBody>
      </p:sp>
      <p:sp>
        <p:nvSpPr>
          <p:cNvPr id="543" name="Shape 543"/>
          <p:cNvSpPr txBox="1">
            <a:spLocks noGrp="1"/>
          </p:cNvSpPr>
          <p:nvPr>
            <p:ph type="body" idx="1"/>
          </p:nvPr>
        </p:nvSpPr>
        <p:spPr>
          <a:xfrm>
            <a:off x="62550" y="1152475"/>
            <a:ext cx="8520600" cy="2263800"/>
          </a:xfrm>
          <a:prstGeom prst="rect">
            <a:avLst/>
          </a:prstGeom>
        </p:spPr>
        <p:txBody>
          <a:bodyPr lIns="91425" tIns="91425" rIns="91425" bIns="91425" anchor="t" anchorCtr="0">
            <a:noAutofit/>
          </a:bodyPr>
          <a:lstStyle/>
          <a:p>
            <a:pPr lvl="0">
              <a:spcBef>
                <a:spcPts val="0"/>
              </a:spcBef>
              <a:buNone/>
            </a:pPr>
            <a:endParaRPr/>
          </a:p>
        </p:txBody>
      </p:sp>
      <p:sp>
        <p:nvSpPr>
          <p:cNvPr id="544" name="Shape 5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56</a:t>
            </a:fld>
            <a:endParaRPr lang="en-GB"/>
          </a:p>
        </p:txBody>
      </p:sp>
      <p:pic>
        <p:nvPicPr>
          <p:cNvPr id="545" name="Shape 545"/>
          <p:cNvPicPr preferRelativeResize="0"/>
          <p:nvPr/>
        </p:nvPicPr>
        <p:blipFill>
          <a:blip r:embed="rId3">
            <a:alphaModFix/>
          </a:blip>
          <a:stretch>
            <a:fillRect/>
          </a:stretch>
        </p:blipFill>
        <p:spPr>
          <a:xfrm>
            <a:off x="62550" y="2112625"/>
            <a:ext cx="3696600" cy="2772450"/>
          </a:xfrm>
          <a:prstGeom prst="rect">
            <a:avLst/>
          </a:prstGeom>
          <a:noFill/>
          <a:ln>
            <a:noFill/>
          </a:ln>
        </p:spPr>
      </p:pic>
      <p:sp>
        <p:nvSpPr>
          <p:cNvPr id="546" name="Shape 546"/>
          <p:cNvSpPr txBox="1"/>
          <p:nvPr/>
        </p:nvSpPr>
        <p:spPr>
          <a:xfrm>
            <a:off x="1406850" y="4850875"/>
            <a:ext cx="1609500" cy="202500"/>
          </a:xfrm>
          <a:prstGeom prst="rect">
            <a:avLst/>
          </a:prstGeom>
          <a:noFill/>
          <a:ln>
            <a:noFill/>
          </a:ln>
        </p:spPr>
        <p:txBody>
          <a:bodyPr lIns="91425" tIns="91425" rIns="91425" bIns="91425" anchor="t" anchorCtr="0">
            <a:noAutofit/>
          </a:bodyPr>
          <a:lstStyle/>
          <a:p>
            <a:pPr lvl="0">
              <a:spcBef>
                <a:spcPts val="0"/>
              </a:spcBef>
              <a:buNone/>
            </a:pPr>
            <a:r>
              <a:rPr lang="en-GB" u="sng">
                <a:solidFill>
                  <a:schemeClr val="hlink"/>
                </a:solidFill>
                <a:hlinkClick r:id="rId4"/>
              </a:rPr>
              <a:t>Source</a:t>
            </a:r>
          </a:p>
        </p:txBody>
      </p:sp>
      <p:pic>
        <p:nvPicPr>
          <p:cNvPr id="547" name="Shape 547"/>
          <p:cNvPicPr preferRelativeResize="0"/>
          <p:nvPr/>
        </p:nvPicPr>
        <p:blipFill>
          <a:blip r:embed="rId5">
            <a:alphaModFix/>
          </a:blip>
          <a:stretch>
            <a:fillRect/>
          </a:stretch>
        </p:blipFill>
        <p:spPr>
          <a:xfrm>
            <a:off x="3826674" y="2343975"/>
            <a:ext cx="5194474" cy="2462150"/>
          </a:xfrm>
          <a:prstGeom prst="rect">
            <a:avLst/>
          </a:prstGeom>
          <a:noFill/>
          <a:ln>
            <a:noFill/>
          </a:ln>
        </p:spPr>
      </p:pic>
      <p:sp>
        <p:nvSpPr>
          <p:cNvPr id="548" name="Shape 548"/>
          <p:cNvSpPr txBox="1"/>
          <p:nvPr/>
        </p:nvSpPr>
        <p:spPr>
          <a:xfrm>
            <a:off x="6151275" y="4758775"/>
            <a:ext cx="1609500" cy="202500"/>
          </a:xfrm>
          <a:prstGeom prst="rect">
            <a:avLst/>
          </a:prstGeom>
          <a:noFill/>
          <a:ln>
            <a:noFill/>
          </a:ln>
        </p:spPr>
        <p:txBody>
          <a:bodyPr lIns="91425" tIns="91425" rIns="91425" bIns="91425" anchor="t" anchorCtr="0">
            <a:noAutofit/>
          </a:bodyPr>
          <a:lstStyle/>
          <a:p>
            <a:pPr lvl="0" rtl="0">
              <a:spcBef>
                <a:spcPts val="0"/>
              </a:spcBef>
              <a:buNone/>
            </a:pPr>
            <a:r>
              <a:rPr lang="en-GB" u="sng">
                <a:solidFill>
                  <a:schemeClr val="hlink"/>
                </a:solidFill>
                <a:hlinkClick r:id="rId6"/>
              </a:rPr>
              <a:t>Source</a:t>
            </a:r>
          </a:p>
        </p:txBody>
      </p:sp>
      <p:pic>
        <p:nvPicPr>
          <p:cNvPr id="549" name="Shape 549"/>
          <p:cNvPicPr preferRelativeResize="0"/>
          <p:nvPr/>
        </p:nvPicPr>
        <p:blipFill>
          <a:blip r:embed="rId7">
            <a:alphaModFix/>
          </a:blip>
          <a:stretch>
            <a:fillRect/>
          </a:stretch>
        </p:blipFill>
        <p:spPr>
          <a:xfrm>
            <a:off x="2093425" y="0"/>
            <a:ext cx="3556549" cy="2352274"/>
          </a:xfrm>
          <a:prstGeom prst="rect">
            <a:avLst/>
          </a:prstGeom>
          <a:noFill/>
          <a:ln>
            <a:noFill/>
          </a:ln>
        </p:spPr>
      </p:pic>
      <p:sp>
        <p:nvSpPr>
          <p:cNvPr id="550" name="Shape 550"/>
          <p:cNvSpPr txBox="1"/>
          <p:nvPr/>
        </p:nvSpPr>
        <p:spPr>
          <a:xfrm>
            <a:off x="5166000" y="175300"/>
            <a:ext cx="1384500" cy="202500"/>
          </a:xfrm>
          <a:prstGeom prst="rect">
            <a:avLst/>
          </a:prstGeom>
          <a:noFill/>
          <a:ln>
            <a:noFill/>
          </a:ln>
        </p:spPr>
        <p:txBody>
          <a:bodyPr lIns="91425" tIns="91425" rIns="91425" bIns="91425" anchor="t" anchorCtr="0">
            <a:noAutofit/>
          </a:bodyPr>
          <a:lstStyle/>
          <a:p>
            <a:pPr lvl="0">
              <a:spcBef>
                <a:spcPts val="0"/>
              </a:spcBef>
              <a:buNone/>
            </a:pPr>
            <a:r>
              <a:rPr lang="en-GB" u="sng">
                <a:solidFill>
                  <a:schemeClr val="hlink"/>
                </a:solidFill>
                <a:hlinkClick r:id="rId8"/>
              </a:rPr>
              <a:t>Source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Shape 555"/>
          <p:cNvSpPr txBox="1">
            <a:spLocks noGrp="1"/>
          </p:cNvSpPr>
          <p:nvPr>
            <p:ph type="body" idx="1"/>
          </p:nvPr>
        </p:nvSpPr>
        <p:spPr>
          <a:xfrm>
            <a:off x="311700" y="112550"/>
            <a:ext cx="8520600" cy="49443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78571"/>
              <a:buFont typeface="Arial"/>
              <a:buNone/>
            </a:pPr>
            <a:r>
              <a:rPr lang="en-GB" sz="1400"/>
              <a:t>/*  http://www.arduinoeletronica.com.br */   </a:t>
            </a:r>
            <a:r>
              <a:rPr lang="en-GB" sz="1400" u="sng">
                <a:solidFill>
                  <a:schemeClr val="hlink"/>
                </a:solidFill>
                <a:hlinkClick r:id="rId3"/>
              </a:rPr>
              <a:t>Codebender Link</a:t>
            </a:r>
          </a:p>
          <a:p>
            <a:pPr lvl="0">
              <a:lnSpc>
                <a:spcPct val="100000"/>
              </a:lnSpc>
              <a:spcBef>
                <a:spcPts val="0"/>
              </a:spcBef>
              <a:spcAft>
                <a:spcPts val="0"/>
              </a:spcAft>
              <a:buClr>
                <a:schemeClr val="dk1"/>
              </a:buClr>
              <a:buSzPct val="78571"/>
              <a:buFont typeface="Arial"/>
              <a:buNone/>
            </a:pPr>
            <a:r>
              <a:rPr lang="en-GB" sz="1400">
                <a:solidFill>
                  <a:srgbClr val="000000"/>
                </a:solidFill>
              </a:rPr>
              <a:t>int PIR = 2;</a:t>
            </a:r>
          </a:p>
          <a:p>
            <a:pPr lvl="0">
              <a:lnSpc>
                <a:spcPct val="100000"/>
              </a:lnSpc>
              <a:spcBef>
                <a:spcPts val="0"/>
              </a:spcBef>
              <a:spcAft>
                <a:spcPts val="0"/>
              </a:spcAft>
              <a:buClr>
                <a:schemeClr val="dk1"/>
              </a:buClr>
              <a:buSzPct val="78571"/>
              <a:buFont typeface="Arial"/>
              <a:buNone/>
            </a:pPr>
            <a:r>
              <a:rPr lang="en-GB" sz="1400">
                <a:solidFill>
                  <a:srgbClr val="000000"/>
                </a:solidFill>
              </a:rPr>
              <a:t>int led = 13;</a:t>
            </a:r>
          </a:p>
          <a:p>
            <a:pPr lvl="0">
              <a:lnSpc>
                <a:spcPct val="100000"/>
              </a:lnSpc>
              <a:spcBef>
                <a:spcPts val="0"/>
              </a:spcBef>
              <a:spcAft>
                <a:spcPts val="0"/>
              </a:spcAft>
              <a:buClr>
                <a:schemeClr val="dk1"/>
              </a:buClr>
              <a:buSzPct val="78571"/>
              <a:buFont typeface="Arial"/>
              <a:buNone/>
            </a:pPr>
            <a:endParaRPr sz="1400">
              <a:solidFill>
                <a:srgbClr val="000000"/>
              </a:solidFill>
            </a:endParaRPr>
          </a:p>
          <a:p>
            <a:pPr lvl="0">
              <a:lnSpc>
                <a:spcPct val="100000"/>
              </a:lnSpc>
              <a:spcBef>
                <a:spcPts val="0"/>
              </a:spcBef>
              <a:spcAft>
                <a:spcPts val="0"/>
              </a:spcAft>
              <a:buClr>
                <a:schemeClr val="dk1"/>
              </a:buClr>
              <a:buSzPct val="78571"/>
              <a:buFont typeface="Arial"/>
              <a:buNone/>
            </a:pPr>
            <a:r>
              <a:rPr lang="en-GB" sz="1400">
                <a:solidFill>
                  <a:srgbClr val="000000"/>
                </a:solidFill>
              </a:rPr>
              <a:t>void setup(){</a:t>
            </a:r>
          </a:p>
          <a:p>
            <a:pPr lvl="0">
              <a:lnSpc>
                <a:spcPct val="100000"/>
              </a:lnSpc>
              <a:spcBef>
                <a:spcPts val="0"/>
              </a:spcBef>
              <a:spcAft>
                <a:spcPts val="0"/>
              </a:spcAft>
              <a:buClr>
                <a:schemeClr val="dk1"/>
              </a:buClr>
              <a:buSzPct val="78571"/>
              <a:buFont typeface="Arial"/>
              <a:buNone/>
            </a:pPr>
            <a:r>
              <a:rPr lang="en-GB" sz="1400">
                <a:solidFill>
                  <a:srgbClr val="000000"/>
                </a:solidFill>
              </a:rPr>
              <a:t>Serial.begin(9600);</a:t>
            </a:r>
          </a:p>
          <a:p>
            <a:pPr lvl="0">
              <a:lnSpc>
                <a:spcPct val="100000"/>
              </a:lnSpc>
              <a:spcBef>
                <a:spcPts val="0"/>
              </a:spcBef>
              <a:spcAft>
                <a:spcPts val="0"/>
              </a:spcAft>
              <a:buClr>
                <a:schemeClr val="dk1"/>
              </a:buClr>
              <a:buSzPct val="78571"/>
              <a:buFont typeface="Arial"/>
              <a:buNone/>
            </a:pPr>
            <a:r>
              <a:rPr lang="en-GB" sz="1400">
                <a:solidFill>
                  <a:srgbClr val="000000"/>
                </a:solidFill>
              </a:rPr>
              <a:t>  pinMode(PIR, INPUT);</a:t>
            </a:r>
          </a:p>
          <a:p>
            <a:pPr lvl="0">
              <a:lnSpc>
                <a:spcPct val="100000"/>
              </a:lnSpc>
              <a:spcBef>
                <a:spcPts val="0"/>
              </a:spcBef>
              <a:spcAft>
                <a:spcPts val="0"/>
              </a:spcAft>
              <a:buClr>
                <a:schemeClr val="dk1"/>
              </a:buClr>
              <a:buSzPct val="78571"/>
              <a:buFont typeface="Arial"/>
              <a:buNone/>
            </a:pPr>
            <a:r>
              <a:rPr lang="en-GB" sz="1400">
                <a:solidFill>
                  <a:srgbClr val="000000"/>
                </a:solidFill>
              </a:rPr>
              <a:t>  pinMode(led,OUTPUT);</a:t>
            </a:r>
          </a:p>
          <a:p>
            <a:pPr lvl="0">
              <a:lnSpc>
                <a:spcPct val="100000"/>
              </a:lnSpc>
              <a:spcBef>
                <a:spcPts val="0"/>
              </a:spcBef>
              <a:spcAft>
                <a:spcPts val="0"/>
              </a:spcAft>
              <a:buClr>
                <a:schemeClr val="dk1"/>
              </a:buClr>
              <a:buSzPct val="78571"/>
              <a:buFont typeface="Arial"/>
              <a:buNone/>
            </a:pPr>
            <a:r>
              <a:rPr lang="en-GB" sz="1400">
                <a:solidFill>
                  <a:srgbClr val="000000"/>
                </a:solidFill>
              </a:rPr>
              <a:t>}</a:t>
            </a:r>
          </a:p>
          <a:p>
            <a:pPr lvl="0">
              <a:lnSpc>
                <a:spcPct val="100000"/>
              </a:lnSpc>
              <a:spcBef>
                <a:spcPts val="0"/>
              </a:spcBef>
              <a:spcAft>
                <a:spcPts val="0"/>
              </a:spcAft>
              <a:buClr>
                <a:schemeClr val="dk1"/>
              </a:buClr>
              <a:buSzPct val="78571"/>
              <a:buFont typeface="Arial"/>
              <a:buNone/>
            </a:pPr>
            <a:endParaRPr sz="1400">
              <a:solidFill>
                <a:srgbClr val="000000"/>
              </a:solidFill>
            </a:endParaRPr>
          </a:p>
          <a:p>
            <a:pPr lvl="0">
              <a:lnSpc>
                <a:spcPct val="100000"/>
              </a:lnSpc>
              <a:spcBef>
                <a:spcPts val="0"/>
              </a:spcBef>
              <a:spcAft>
                <a:spcPts val="0"/>
              </a:spcAft>
              <a:buClr>
                <a:schemeClr val="dk1"/>
              </a:buClr>
              <a:buSzPct val="78571"/>
              <a:buFont typeface="Arial"/>
              <a:buNone/>
            </a:pPr>
            <a:r>
              <a:rPr lang="en-GB" sz="1400">
                <a:solidFill>
                  <a:srgbClr val="000000"/>
                </a:solidFill>
              </a:rPr>
              <a:t>void loop(){</a:t>
            </a:r>
          </a:p>
          <a:p>
            <a:pPr lvl="0">
              <a:lnSpc>
                <a:spcPct val="100000"/>
              </a:lnSpc>
              <a:spcBef>
                <a:spcPts val="0"/>
              </a:spcBef>
              <a:spcAft>
                <a:spcPts val="0"/>
              </a:spcAft>
              <a:buClr>
                <a:schemeClr val="dk1"/>
              </a:buClr>
              <a:buSzPct val="78571"/>
              <a:buFont typeface="Arial"/>
              <a:buNone/>
            </a:pPr>
            <a:r>
              <a:rPr lang="en-GB" sz="1400">
                <a:solidFill>
                  <a:srgbClr val="000000"/>
                </a:solidFill>
              </a:rPr>
              <a:t>  int lerPIR = digitalRead(PIR);</a:t>
            </a:r>
          </a:p>
          <a:p>
            <a:pPr lvl="0">
              <a:lnSpc>
                <a:spcPct val="100000"/>
              </a:lnSpc>
              <a:spcBef>
                <a:spcPts val="0"/>
              </a:spcBef>
              <a:spcAft>
                <a:spcPts val="0"/>
              </a:spcAft>
              <a:buClr>
                <a:schemeClr val="dk1"/>
              </a:buClr>
              <a:buSzPct val="78571"/>
              <a:buFont typeface="Arial"/>
              <a:buNone/>
            </a:pPr>
            <a:r>
              <a:rPr lang="en-GB" sz="1400">
                <a:solidFill>
                  <a:srgbClr val="000000"/>
                </a:solidFill>
              </a:rPr>
              <a:t>  if(lerPIR == LOW){ //was motion detected</a:t>
            </a:r>
          </a:p>
          <a:p>
            <a:pPr lvl="0">
              <a:lnSpc>
                <a:spcPct val="100000"/>
              </a:lnSpc>
              <a:spcBef>
                <a:spcPts val="0"/>
              </a:spcBef>
              <a:spcAft>
                <a:spcPts val="0"/>
              </a:spcAft>
              <a:buClr>
                <a:schemeClr val="dk1"/>
              </a:buClr>
              <a:buSzPct val="78571"/>
              <a:buFont typeface="Arial"/>
              <a:buNone/>
            </a:pPr>
            <a:r>
              <a:rPr lang="en-GB" sz="1400">
                <a:solidFill>
                  <a:srgbClr val="000000"/>
                </a:solidFill>
              </a:rPr>
              <a:t>    digitalWrite(led,HIGH);</a:t>
            </a:r>
          </a:p>
          <a:p>
            <a:pPr lvl="0">
              <a:lnSpc>
                <a:spcPct val="100000"/>
              </a:lnSpc>
              <a:spcBef>
                <a:spcPts val="0"/>
              </a:spcBef>
              <a:spcAft>
                <a:spcPts val="0"/>
              </a:spcAft>
              <a:buClr>
                <a:schemeClr val="dk1"/>
              </a:buClr>
              <a:buSzPct val="78571"/>
              <a:buFont typeface="Arial"/>
              <a:buNone/>
            </a:pPr>
            <a:r>
              <a:rPr lang="en-GB" sz="1400">
                <a:solidFill>
                  <a:srgbClr val="000000"/>
                </a:solidFill>
              </a:rPr>
              <a:t>    Serial.println("Motion Detected!");</a:t>
            </a:r>
          </a:p>
          <a:p>
            <a:pPr lvl="0">
              <a:lnSpc>
                <a:spcPct val="100000"/>
              </a:lnSpc>
              <a:spcBef>
                <a:spcPts val="0"/>
              </a:spcBef>
              <a:spcAft>
                <a:spcPts val="0"/>
              </a:spcAft>
              <a:buClr>
                <a:schemeClr val="dk1"/>
              </a:buClr>
              <a:buSzPct val="78571"/>
              <a:buFont typeface="Arial"/>
              <a:buNone/>
            </a:pPr>
            <a:r>
              <a:rPr lang="en-GB" sz="1400">
                <a:solidFill>
                  <a:srgbClr val="000000"/>
                </a:solidFill>
              </a:rPr>
              <a:t>   // delay(2000);</a:t>
            </a:r>
          </a:p>
          <a:p>
            <a:pPr lvl="0">
              <a:lnSpc>
                <a:spcPct val="100000"/>
              </a:lnSpc>
              <a:spcBef>
                <a:spcPts val="0"/>
              </a:spcBef>
              <a:spcAft>
                <a:spcPts val="0"/>
              </a:spcAft>
              <a:buClr>
                <a:schemeClr val="dk1"/>
              </a:buClr>
              <a:buSzPct val="78571"/>
              <a:buFont typeface="Arial"/>
              <a:buNone/>
            </a:pPr>
            <a:r>
              <a:rPr lang="en-GB" sz="1400">
                <a:solidFill>
                  <a:srgbClr val="000000"/>
                </a:solidFill>
              </a:rPr>
              <a:t>  }</a:t>
            </a:r>
          </a:p>
          <a:p>
            <a:pPr lvl="0">
              <a:lnSpc>
                <a:spcPct val="100000"/>
              </a:lnSpc>
              <a:spcBef>
                <a:spcPts val="0"/>
              </a:spcBef>
              <a:spcAft>
                <a:spcPts val="0"/>
              </a:spcAft>
              <a:buClr>
                <a:schemeClr val="dk1"/>
              </a:buClr>
              <a:buSzPct val="78571"/>
              <a:buFont typeface="Arial"/>
              <a:buNone/>
            </a:pPr>
            <a:r>
              <a:rPr lang="en-GB" sz="1400">
                <a:solidFill>
                  <a:srgbClr val="000000"/>
                </a:solidFill>
              </a:rPr>
              <a:t>  else{</a:t>
            </a:r>
          </a:p>
          <a:p>
            <a:pPr lvl="0">
              <a:lnSpc>
                <a:spcPct val="100000"/>
              </a:lnSpc>
              <a:spcBef>
                <a:spcPts val="0"/>
              </a:spcBef>
              <a:spcAft>
                <a:spcPts val="0"/>
              </a:spcAft>
              <a:buClr>
                <a:schemeClr val="dk1"/>
              </a:buClr>
              <a:buSzPct val="78571"/>
              <a:buFont typeface="Arial"/>
              <a:buNone/>
            </a:pPr>
            <a:r>
              <a:rPr lang="en-GB" sz="1400">
                <a:solidFill>
                  <a:srgbClr val="000000"/>
                </a:solidFill>
              </a:rPr>
              <a:t>    digitalWrite(led,LOW);</a:t>
            </a:r>
          </a:p>
          <a:p>
            <a:pPr lvl="0">
              <a:lnSpc>
                <a:spcPct val="100000"/>
              </a:lnSpc>
              <a:spcBef>
                <a:spcPts val="0"/>
              </a:spcBef>
              <a:spcAft>
                <a:spcPts val="0"/>
              </a:spcAft>
              <a:buClr>
                <a:schemeClr val="dk1"/>
              </a:buClr>
              <a:buSzPct val="78571"/>
              <a:buFont typeface="Arial"/>
              <a:buNone/>
            </a:pPr>
            <a:r>
              <a:rPr lang="en-GB" sz="1400">
                <a:solidFill>
                  <a:srgbClr val="000000"/>
                </a:solidFill>
              </a:rPr>
              <a:t>     Serial.println("No Motion!");</a:t>
            </a:r>
          </a:p>
          <a:p>
            <a:pPr lvl="0">
              <a:lnSpc>
                <a:spcPct val="100000"/>
              </a:lnSpc>
              <a:spcBef>
                <a:spcPts val="0"/>
              </a:spcBef>
              <a:spcAft>
                <a:spcPts val="0"/>
              </a:spcAft>
              <a:buClr>
                <a:schemeClr val="dk1"/>
              </a:buClr>
              <a:buSzPct val="78571"/>
              <a:buFont typeface="Arial"/>
              <a:buNone/>
            </a:pPr>
            <a:r>
              <a:rPr lang="en-GB" sz="1400">
                <a:solidFill>
                  <a:srgbClr val="000000"/>
                </a:solidFill>
              </a:rPr>
              <a:t>  }</a:t>
            </a:r>
          </a:p>
          <a:p>
            <a:pPr lvl="0">
              <a:lnSpc>
                <a:spcPct val="100000"/>
              </a:lnSpc>
              <a:spcBef>
                <a:spcPts val="0"/>
              </a:spcBef>
              <a:spcAft>
                <a:spcPts val="0"/>
              </a:spcAft>
              <a:buClr>
                <a:schemeClr val="dk1"/>
              </a:buClr>
              <a:buSzPct val="78571"/>
              <a:buFont typeface="Arial"/>
              <a:buNone/>
            </a:pPr>
            <a:r>
              <a:rPr lang="en-GB" sz="1400">
                <a:solidFill>
                  <a:srgbClr val="000000"/>
                </a:solidFill>
              </a:rPr>
              <a:t>}</a:t>
            </a:r>
          </a:p>
          <a:p>
            <a:pPr lvl="0">
              <a:lnSpc>
                <a:spcPct val="100000"/>
              </a:lnSpc>
              <a:spcBef>
                <a:spcPts val="0"/>
              </a:spcBef>
              <a:spcAft>
                <a:spcPts val="0"/>
              </a:spcAft>
              <a:buNone/>
            </a:pPr>
            <a:endParaRPr sz="1400"/>
          </a:p>
        </p:txBody>
      </p:sp>
      <p:sp>
        <p:nvSpPr>
          <p:cNvPr id="556" name="Shape 5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57</a:t>
            </a:fld>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txBox="1">
            <a:spLocks noGrp="1"/>
          </p:cNvSpPr>
          <p:nvPr>
            <p:ph type="title"/>
          </p:nvPr>
        </p:nvSpPr>
        <p:spPr>
          <a:xfrm>
            <a:off x="1863450" y="445025"/>
            <a:ext cx="5417099" cy="572699"/>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GB" sz="3600" b="1"/>
              <a:t>HC05 Bluetooth Module</a:t>
            </a:r>
          </a:p>
          <a:p>
            <a:pPr lvl="0">
              <a:spcBef>
                <a:spcPts val="0"/>
              </a:spcBef>
              <a:buNone/>
            </a:pPr>
            <a:endParaRPr/>
          </a:p>
        </p:txBody>
      </p:sp>
      <p:sp>
        <p:nvSpPr>
          <p:cNvPr id="562" name="Shape 56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563" name="Shape 56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58</a:t>
            </a:fld>
            <a:endParaRPr lang="en-GB"/>
          </a:p>
        </p:txBody>
      </p:sp>
      <p:pic>
        <p:nvPicPr>
          <p:cNvPr id="564" name="Shape 564" descr="2sets-LOT-font-b-HC05-b-font-HC-05-master-slave-6pin-JY-MCU-anti-reverse.jpg"/>
          <p:cNvPicPr preferRelativeResize="0"/>
          <p:nvPr/>
        </p:nvPicPr>
        <p:blipFill>
          <a:blip r:embed="rId3">
            <a:alphaModFix/>
          </a:blip>
          <a:stretch>
            <a:fillRect/>
          </a:stretch>
        </p:blipFill>
        <p:spPr>
          <a:xfrm>
            <a:off x="1994874" y="1017725"/>
            <a:ext cx="5154250" cy="39204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Shape 569"/>
          <p:cNvSpPr txBox="1">
            <a:spLocks noGrp="1"/>
          </p:cNvSpPr>
          <p:nvPr>
            <p:ph type="title"/>
          </p:nvPr>
        </p:nvSpPr>
        <p:spPr>
          <a:xfrm>
            <a:off x="1672200" y="445025"/>
            <a:ext cx="5799600" cy="572699"/>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GB" sz="3600" b="1"/>
              <a:t>HC05 Bluetooth Features</a:t>
            </a:r>
          </a:p>
          <a:p>
            <a:pPr lvl="0">
              <a:spcBef>
                <a:spcPts val="0"/>
              </a:spcBef>
              <a:buNone/>
            </a:pPr>
            <a:endParaRPr/>
          </a:p>
        </p:txBody>
      </p:sp>
      <p:sp>
        <p:nvSpPr>
          <p:cNvPr id="570" name="Shape 570"/>
          <p:cNvSpPr txBox="1">
            <a:spLocks noGrp="1"/>
          </p:cNvSpPr>
          <p:nvPr>
            <p:ph type="body" idx="1"/>
          </p:nvPr>
        </p:nvSpPr>
        <p:spPr>
          <a:xfrm>
            <a:off x="311700" y="1017725"/>
            <a:ext cx="8520599" cy="3551099"/>
          </a:xfrm>
          <a:prstGeom prst="rect">
            <a:avLst/>
          </a:prstGeom>
        </p:spPr>
        <p:txBody>
          <a:bodyPr lIns="91425" tIns="91425" rIns="91425" bIns="91425" anchor="t" anchorCtr="0">
            <a:noAutofit/>
          </a:bodyPr>
          <a:lstStyle/>
          <a:p>
            <a:pPr marL="457200" lvl="0" indent="-419100" rtl="0">
              <a:lnSpc>
                <a:spcPct val="100000"/>
              </a:lnSpc>
              <a:spcBef>
                <a:spcPts val="600"/>
              </a:spcBef>
              <a:spcAft>
                <a:spcPts val="0"/>
              </a:spcAft>
              <a:buClr>
                <a:schemeClr val="dk1"/>
              </a:buClr>
              <a:buSzPct val="100000"/>
            </a:pPr>
            <a:r>
              <a:rPr lang="en-GB" sz="3000">
                <a:solidFill>
                  <a:schemeClr val="dk1"/>
                </a:solidFill>
              </a:rPr>
              <a:t>2.45GHz Frequency</a:t>
            </a:r>
          </a:p>
          <a:p>
            <a:pPr marL="457200" lvl="0" indent="-419100" rtl="0">
              <a:lnSpc>
                <a:spcPct val="100000"/>
              </a:lnSpc>
              <a:spcBef>
                <a:spcPts val="600"/>
              </a:spcBef>
              <a:spcAft>
                <a:spcPts val="0"/>
              </a:spcAft>
              <a:buClr>
                <a:schemeClr val="dk1"/>
              </a:buClr>
              <a:buSzPct val="100000"/>
            </a:pPr>
            <a:r>
              <a:rPr lang="en-GB" sz="3000">
                <a:solidFill>
                  <a:schemeClr val="dk1"/>
                </a:solidFill>
              </a:rPr>
              <a:t>Asynchronous Speed 2.1Mbps (max) 160 Kbps</a:t>
            </a:r>
          </a:p>
          <a:p>
            <a:pPr marL="457200" lvl="0" indent="-419100" rtl="0">
              <a:lnSpc>
                <a:spcPct val="100000"/>
              </a:lnSpc>
              <a:spcBef>
                <a:spcPts val="600"/>
              </a:spcBef>
              <a:spcAft>
                <a:spcPts val="0"/>
              </a:spcAft>
              <a:buClr>
                <a:schemeClr val="dk1"/>
              </a:buClr>
              <a:buSzPct val="100000"/>
            </a:pPr>
            <a:r>
              <a:rPr lang="en-GB" sz="3000">
                <a:solidFill>
                  <a:schemeClr val="dk1"/>
                </a:solidFill>
              </a:rPr>
              <a:t>Security: Authentication</a:t>
            </a:r>
          </a:p>
          <a:p>
            <a:pPr marL="457200" lvl="0" indent="-419100" rtl="0">
              <a:lnSpc>
                <a:spcPct val="100000"/>
              </a:lnSpc>
              <a:spcBef>
                <a:spcPts val="600"/>
              </a:spcBef>
              <a:spcAft>
                <a:spcPts val="0"/>
              </a:spcAft>
              <a:buClr>
                <a:schemeClr val="dk1"/>
              </a:buClr>
              <a:buSzPct val="100000"/>
            </a:pPr>
            <a:r>
              <a:rPr lang="en-GB" sz="3000">
                <a:solidFill>
                  <a:schemeClr val="dk1"/>
                </a:solidFill>
              </a:rPr>
              <a:t>Profile: Bluetooth Serial Port</a:t>
            </a:r>
          </a:p>
          <a:p>
            <a:pPr marL="457200" lvl="0" indent="-419100" rtl="0">
              <a:lnSpc>
                <a:spcPct val="100000"/>
              </a:lnSpc>
              <a:spcBef>
                <a:spcPts val="600"/>
              </a:spcBef>
              <a:spcAft>
                <a:spcPts val="0"/>
              </a:spcAft>
              <a:buClr>
                <a:schemeClr val="dk1"/>
              </a:buClr>
              <a:buSzPct val="100000"/>
            </a:pPr>
            <a:r>
              <a:rPr lang="en-GB" sz="3000">
                <a:solidFill>
                  <a:schemeClr val="dk1"/>
                </a:solidFill>
              </a:rPr>
              <a:t>Power Supply: +3.3 VDc</a:t>
            </a:r>
          </a:p>
          <a:p>
            <a:pPr marL="457200" lvl="0" indent="-419100" rtl="0">
              <a:lnSpc>
                <a:spcPct val="100000"/>
              </a:lnSpc>
              <a:spcBef>
                <a:spcPts val="600"/>
              </a:spcBef>
              <a:spcAft>
                <a:spcPts val="0"/>
              </a:spcAft>
              <a:buClr>
                <a:schemeClr val="dk1"/>
              </a:buClr>
              <a:buSzPct val="100000"/>
            </a:pPr>
            <a:r>
              <a:rPr lang="en-GB" sz="3000">
                <a:solidFill>
                  <a:schemeClr val="dk1"/>
                </a:solidFill>
              </a:rPr>
              <a:t>Working Temperature: &gt;20C</a:t>
            </a:r>
          </a:p>
          <a:p>
            <a:pPr marL="457200" lvl="0" indent="-419100" rtl="0">
              <a:lnSpc>
                <a:spcPct val="100000"/>
              </a:lnSpc>
              <a:spcBef>
                <a:spcPts val="600"/>
              </a:spcBef>
              <a:spcAft>
                <a:spcPts val="0"/>
              </a:spcAft>
              <a:buClr>
                <a:schemeClr val="dk1"/>
              </a:buClr>
              <a:buSzPct val="100000"/>
            </a:pPr>
            <a:r>
              <a:rPr lang="en-GB" sz="3000">
                <a:solidFill>
                  <a:schemeClr val="dk1"/>
                </a:solidFill>
              </a:rPr>
              <a:t>Cost : Around INR 300</a:t>
            </a:r>
          </a:p>
        </p:txBody>
      </p:sp>
      <p:sp>
        <p:nvSpPr>
          <p:cNvPr id="571" name="Shape 57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59</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endParaRPr/>
          </a:p>
        </p:txBody>
      </p:sp>
      <p:sp>
        <p:nvSpPr>
          <p:cNvPr id="126" name="Shape 126"/>
          <p:cNvSpPr txBox="1">
            <a:spLocks noGrp="1"/>
          </p:cNvSpPr>
          <p:nvPr>
            <p:ph type="subTitle" idx="1"/>
          </p:nvPr>
        </p:nvSpPr>
        <p:spPr>
          <a:xfrm>
            <a:off x="311700" y="2834125"/>
            <a:ext cx="8520599" cy="792600"/>
          </a:xfrm>
          <a:prstGeom prst="rect">
            <a:avLst/>
          </a:prstGeom>
        </p:spPr>
        <p:txBody>
          <a:bodyPr lIns="91425" tIns="91425" rIns="91425" bIns="91425" anchor="t" anchorCtr="0">
            <a:noAutofit/>
          </a:bodyPr>
          <a:lstStyle/>
          <a:p>
            <a:pPr lvl="0">
              <a:spcBef>
                <a:spcPts val="0"/>
              </a:spcBef>
              <a:buNone/>
            </a:pPr>
            <a:endParaRPr/>
          </a:p>
        </p:txBody>
      </p:sp>
      <p:pic>
        <p:nvPicPr>
          <p:cNvPr id="127" name="Shape 127"/>
          <p:cNvPicPr preferRelativeResize="0"/>
          <p:nvPr/>
        </p:nvPicPr>
        <p:blipFill rotWithShape="1">
          <a:blip r:embed="rId3">
            <a:alphaModFix/>
          </a:blip>
          <a:srcRect t="7267" r="28438" b="29811"/>
          <a:stretch/>
        </p:blipFill>
        <p:spPr>
          <a:xfrm>
            <a:off x="1400750" y="0"/>
            <a:ext cx="6342507" cy="5143500"/>
          </a:xfrm>
          <a:prstGeom prst="rect">
            <a:avLst/>
          </a:prstGeom>
          <a:noFill/>
          <a:ln>
            <a:noFill/>
          </a:ln>
        </p:spPr>
      </p:pic>
      <p:sp>
        <p:nvSpPr>
          <p:cNvPr id="128" name="Shape 12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6</a:t>
            </a:fld>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txBox="1">
            <a:spLocks noGrp="1"/>
          </p:cNvSpPr>
          <p:nvPr>
            <p:ph type="title"/>
          </p:nvPr>
        </p:nvSpPr>
        <p:spPr>
          <a:xfrm>
            <a:off x="311700" y="79775"/>
            <a:ext cx="8520599" cy="572699"/>
          </a:xfrm>
          <a:prstGeom prst="rect">
            <a:avLst/>
          </a:prstGeom>
        </p:spPr>
        <p:txBody>
          <a:bodyPr lIns="91425" tIns="91425" rIns="91425" bIns="91425" anchor="t" anchorCtr="0">
            <a:noAutofit/>
          </a:bodyPr>
          <a:lstStyle/>
          <a:p>
            <a:pPr lvl="0" algn="ctr" rtl="0">
              <a:lnSpc>
                <a:spcPct val="120000"/>
              </a:lnSpc>
              <a:spcBef>
                <a:spcPts val="0"/>
              </a:spcBef>
              <a:buClr>
                <a:schemeClr val="dk1"/>
              </a:buClr>
              <a:buSzPct val="30555"/>
              <a:buFont typeface="Arial"/>
              <a:buNone/>
            </a:pPr>
            <a:r>
              <a:rPr lang="en-GB" sz="3600"/>
              <a:t>HC05 Bluetooth Module</a:t>
            </a:r>
          </a:p>
          <a:p>
            <a:pPr lvl="0">
              <a:spcBef>
                <a:spcPts val="0"/>
              </a:spcBef>
              <a:buNone/>
            </a:pPr>
            <a:endParaRPr/>
          </a:p>
        </p:txBody>
      </p:sp>
      <p:sp>
        <p:nvSpPr>
          <p:cNvPr id="577" name="Shape 57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pic>
        <p:nvPicPr>
          <p:cNvPr id="578" name="Shape 578" descr="FXV32RAI8SLPA3L.LARGE.jpg"/>
          <p:cNvPicPr preferRelativeResize="0"/>
          <p:nvPr/>
        </p:nvPicPr>
        <p:blipFill>
          <a:blip r:embed="rId3">
            <a:alphaModFix/>
          </a:blip>
          <a:stretch>
            <a:fillRect/>
          </a:stretch>
        </p:blipFill>
        <p:spPr>
          <a:xfrm>
            <a:off x="225100" y="652475"/>
            <a:ext cx="8745074" cy="4204100"/>
          </a:xfrm>
          <a:prstGeom prst="rect">
            <a:avLst/>
          </a:prstGeom>
          <a:noFill/>
          <a:ln>
            <a:noFill/>
          </a:ln>
        </p:spPr>
      </p:pic>
      <p:sp>
        <p:nvSpPr>
          <p:cNvPr id="579" name="Shape 57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60</a:t>
            </a:fld>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GB"/>
              <a:t>Setting up Name and Password with AT Commands</a:t>
            </a:r>
          </a:p>
        </p:txBody>
      </p:sp>
      <p:sp>
        <p:nvSpPr>
          <p:cNvPr id="585" name="Shape 58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buClr>
                <a:srgbClr val="000000"/>
              </a:buClr>
            </a:pPr>
            <a:r>
              <a:rPr lang="en-GB" b="1">
                <a:solidFill>
                  <a:srgbClr val="000000"/>
                </a:solidFill>
              </a:rPr>
              <a:t>VCC Pin  ➝ 5V</a:t>
            </a:r>
          </a:p>
          <a:p>
            <a:pPr marL="457200" lvl="0" indent="-228600" rtl="0">
              <a:spcBef>
                <a:spcPts val="0"/>
              </a:spcBef>
              <a:buClr>
                <a:srgbClr val="000000"/>
              </a:buClr>
            </a:pPr>
            <a:r>
              <a:rPr lang="en-GB" b="1">
                <a:solidFill>
                  <a:srgbClr val="000000"/>
                </a:solidFill>
              </a:rPr>
              <a:t>GND Pin </a:t>
            </a:r>
            <a:r>
              <a:rPr lang="en-GB" b="1">
                <a:solidFill>
                  <a:schemeClr val="dk1"/>
                </a:solidFill>
              </a:rPr>
              <a:t>➝</a:t>
            </a:r>
            <a:r>
              <a:rPr lang="en-GB" b="1">
                <a:solidFill>
                  <a:srgbClr val="000000"/>
                </a:solidFill>
              </a:rPr>
              <a:t> GND</a:t>
            </a:r>
          </a:p>
          <a:p>
            <a:pPr marL="457200" lvl="0" indent="-228600" rtl="0">
              <a:spcBef>
                <a:spcPts val="0"/>
              </a:spcBef>
              <a:buClr>
                <a:srgbClr val="000000"/>
              </a:buClr>
            </a:pPr>
            <a:r>
              <a:rPr lang="en-GB" b="1">
                <a:solidFill>
                  <a:srgbClr val="000000"/>
                </a:solidFill>
              </a:rPr>
              <a:t>RX Pin    </a:t>
            </a:r>
            <a:r>
              <a:rPr lang="en-GB" b="1">
                <a:solidFill>
                  <a:schemeClr val="dk1"/>
                </a:solidFill>
              </a:rPr>
              <a:t>➝</a:t>
            </a:r>
            <a:r>
              <a:rPr lang="en-GB" b="1">
                <a:solidFill>
                  <a:srgbClr val="000000"/>
                </a:solidFill>
              </a:rPr>
              <a:t> RX</a:t>
            </a:r>
          </a:p>
          <a:p>
            <a:pPr marL="457200" lvl="0" indent="-228600" rtl="0">
              <a:spcBef>
                <a:spcPts val="0"/>
              </a:spcBef>
              <a:buClr>
                <a:srgbClr val="000000"/>
              </a:buClr>
            </a:pPr>
            <a:r>
              <a:rPr lang="en-GB" b="1">
                <a:solidFill>
                  <a:srgbClr val="000000"/>
                </a:solidFill>
              </a:rPr>
              <a:t>TX Pin    </a:t>
            </a:r>
            <a:r>
              <a:rPr lang="en-GB" b="1">
                <a:solidFill>
                  <a:schemeClr val="dk1"/>
                </a:solidFill>
              </a:rPr>
              <a:t>➝</a:t>
            </a:r>
            <a:r>
              <a:rPr lang="en-GB" b="1">
                <a:solidFill>
                  <a:srgbClr val="000000"/>
                </a:solidFill>
              </a:rPr>
              <a:t> TX</a:t>
            </a:r>
          </a:p>
          <a:p>
            <a:pPr marL="457200" lvl="0" indent="-228600" rtl="0">
              <a:spcBef>
                <a:spcPts val="0"/>
              </a:spcBef>
              <a:buClr>
                <a:srgbClr val="000000"/>
              </a:buClr>
            </a:pPr>
            <a:r>
              <a:rPr lang="en-GB" b="1">
                <a:solidFill>
                  <a:srgbClr val="000000"/>
                </a:solidFill>
              </a:rPr>
              <a:t>Key Pin/State Pin  </a:t>
            </a:r>
            <a:r>
              <a:rPr lang="en-GB" b="1">
                <a:solidFill>
                  <a:schemeClr val="dk1"/>
                </a:solidFill>
              </a:rPr>
              <a:t>➝</a:t>
            </a:r>
            <a:r>
              <a:rPr lang="en-GB" b="1">
                <a:solidFill>
                  <a:srgbClr val="000000"/>
                </a:solidFill>
              </a:rPr>
              <a:t> 5V</a:t>
            </a:r>
          </a:p>
          <a:p>
            <a:pPr marL="457200" lvl="0" indent="-228600" rtl="0">
              <a:spcBef>
                <a:spcPts val="0"/>
              </a:spcBef>
              <a:buClr>
                <a:srgbClr val="000000"/>
              </a:buClr>
            </a:pPr>
            <a:r>
              <a:rPr lang="en-GB" b="1">
                <a:solidFill>
                  <a:srgbClr val="000000"/>
                </a:solidFill>
              </a:rPr>
              <a:t>Baud Rate: 9600</a:t>
            </a:r>
          </a:p>
          <a:p>
            <a:pPr marL="1371600" lvl="2" indent="-228600" rtl="0">
              <a:spcBef>
                <a:spcPts val="0"/>
              </a:spcBef>
              <a:buClr>
                <a:srgbClr val="000000"/>
              </a:buClr>
            </a:pPr>
            <a:r>
              <a:rPr lang="en-GB" b="1">
                <a:solidFill>
                  <a:srgbClr val="000000"/>
                </a:solidFill>
              </a:rPr>
              <a:t>Press RESET BUTTON of your Bluetooth [if available]</a:t>
            </a:r>
          </a:p>
          <a:p>
            <a:pPr marL="457200" lvl="0" indent="-228600" rtl="0">
              <a:spcBef>
                <a:spcPts val="0"/>
              </a:spcBef>
              <a:buClr>
                <a:srgbClr val="000000"/>
              </a:buClr>
            </a:pPr>
            <a:r>
              <a:rPr lang="en-GB" b="1">
                <a:solidFill>
                  <a:srgbClr val="000000"/>
                </a:solidFill>
              </a:rPr>
              <a:t>In Serial Monitor, type:</a:t>
            </a:r>
          </a:p>
          <a:p>
            <a:pPr marL="914400" lvl="1" indent="-228600" rtl="0">
              <a:spcBef>
                <a:spcPts val="0"/>
              </a:spcBef>
              <a:buClr>
                <a:srgbClr val="000000"/>
              </a:buClr>
            </a:pPr>
            <a:r>
              <a:rPr lang="en-GB" b="1">
                <a:solidFill>
                  <a:srgbClr val="000000"/>
                </a:solidFill>
              </a:rPr>
              <a:t>Type “AT”, Check for response “OK”</a:t>
            </a:r>
          </a:p>
          <a:p>
            <a:pPr marL="914400" lvl="1" indent="-228600" rtl="0">
              <a:spcBef>
                <a:spcPts val="0"/>
              </a:spcBef>
              <a:buClr>
                <a:srgbClr val="000000"/>
              </a:buClr>
            </a:pPr>
            <a:r>
              <a:rPr lang="en-GB" b="1">
                <a:solidFill>
                  <a:srgbClr val="000000"/>
                </a:solidFill>
              </a:rPr>
              <a:t>AT+NAME=”name_of_your_interest”</a:t>
            </a:r>
          </a:p>
          <a:p>
            <a:pPr marL="914400" lvl="1" indent="-228600" rtl="0">
              <a:spcBef>
                <a:spcPts val="0"/>
              </a:spcBef>
              <a:buClr>
                <a:srgbClr val="000000"/>
              </a:buClr>
            </a:pPr>
            <a:r>
              <a:rPr lang="en-GB" b="1">
                <a:solidFill>
                  <a:srgbClr val="000000"/>
                </a:solidFill>
              </a:rPr>
              <a:t>AT+PSWD=”4_digit_password”</a:t>
            </a:r>
          </a:p>
          <a:p>
            <a:pPr marL="457200" lvl="0" indent="-228600">
              <a:spcBef>
                <a:spcPts val="0"/>
              </a:spcBef>
              <a:buClr>
                <a:srgbClr val="000000"/>
              </a:buClr>
            </a:pPr>
            <a:r>
              <a:rPr lang="en-GB" b="1">
                <a:solidFill>
                  <a:srgbClr val="000000"/>
                </a:solidFill>
              </a:rPr>
              <a:t>Password must be 4-digit</a:t>
            </a:r>
          </a:p>
        </p:txBody>
      </p:sp>
      <p:sp>
        <p:nvSpPr>
          <p:cNvPr id="586" name="Shape 58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61</a:t>
            </a:fld>
            <a:endParaRPr lang="en-GB"/>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a:spcBef>
                <a:spcPts val="0"/>
              </a:spcBef>
              <a:buNone/>
            </a:pPr>
            <a:r>
              <a:rPr lang="en-GB" sz="2250" b="1" u="sng">
                <a:solidFill>
                  <a:srgbClr val="0000FF"/>
                </a:solidFill>
                <a:highlight>
                  <a:srgbClr val="FFFFFF"/>
                </a:highlight>
                <a:hlinkClick r:id="rId3"/>
              </a:rPr>
              <a:t>ArduDroid</a:t>
            </a:r>
            <a:r>
              <a:rPr lang="en-GB" sz="2250">
                <a:solidFill>
                  <a:schemeClr val="accent2"/>
                </a:solidFill>
                <a:highlight>
                  <a:srgbClr val="FFFFFF"/>
                </a:highlight>
              </a:rPr>
              <a:t> - </a:t>
            </a:r>
            <a:r>
              <a:rPr lang="en-GB" sz="1800"/>
              <a:t>Reading Input using Bluetooth from Android</a:t>
            </a:r>
          </a:p>
        </p:txBody>
      </p:sp>
      <p:sp>
        <p:nvSpPr>
          <p:cNvPr id="592" name="Shape 59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pic>
        <p:nvPicPr>
          <p:cNvPr id="593" name="Shape 593"/>
          <p:cNvPicPr preferRelativeResize="0"/>
          <p:nvPr/>
        </p:nvPicPr>
        <p:blipFill>
          <a:blip r:embed="rId4">
            <a:alphaModFix/>
          </a:blip>
          <a:stretch>
            <a:fillRect/>
          </a:stretch>
        </p:blipFill>
        <p:spPr>
          <a:xfrm>
            <a:off x="2849054" y="887625"/>
            <a:ext cx="3640725" cy="4255874"/>
          </a:xfrm>
          <a:prstGeom prst="rect">
            <a:avLst/>
          </a:prstGeom>
          <a:noFill/>
          <a:ln>
            <a:noFill/>
          </a:ln>
        </p:spPr>
      </p:pic>
      <p:sp>
        <p:nvSpPr>
          <p:cNvPr id="594" name="Shape 59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62</a:t>
            </a:fld>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body" idx="1"/>
          </p:nvPr>
        </p:nvSpPr>
        <p:spPr>
          <a:xfrm>
            <a:off x="168825" y="56274"/>
            <a:ext cx="8852399" cy="5000400"/>
          </a:xfrm>
          <a:prstGeom prst="rect">
            <a:avLst/>
          </a:prstGeom>
        </p:spPr>
        <p:txBody>
          <a:bodyPr lIns="91425" tIns="91425" rIns="91425" bIns="91425" anchor="t" anchorCtr="0">
            <a:noAutofit/>
          </a:bodyPr>
          <a:lstStyle/>
          <a:p>
            <a:pPr lvl="0" rtl="0">
              <a:spcBef>
                <a:spcPts val="0"/>
              </a:spcBef>
              <a:spcAft>
                <a:spcPts val="0"/>
              </a:spcAft>
              <a:buClr>
                <a:schemeClr val="dk1"/>
              </a:buClr>
              <a:buSzPct val="78571"/>
              <a:buFont typeface="Arial"/>
              <a:buNone/>
            </a:pPr>
            <a:endParaRPr sz="1400" b="1">
              <a:solidFill>
                <a:srgbClr val="000000"/>
              </a:solidFill>
            </a:endParaRPr>
          </a:p>
          <a:p>
            <a:pPr lvl="0" rtl="0">
              <a:spcBef>
                <a:spcPts val="0"/>
              </a:spcBef>
              <a:spcAft>
                <a:spcPts val="0"/>
              </a:spcAft>
              <a:buClr>
                <a:schemeClr val="dk1"/>
              </a:buClr>
              <a:buSzPct val="78571"/>
              <a:buFont typeface="Arial"/>
              <a:buNone/>
            </a:pPr>
            <a:endParaRPr sz="1400" b="1">
              <a:solidFill>
                <a:srgbClr val="000000"/>
              </a:solidFill>
            </a:endParaRPr>
          </a:p>
          <a:p>
            <a:pPr lvl="0" rtl="0">
              <a:spcBef>
                <a:spcPts val="0"/>
              </a:spcBef>
              <a:spcAft>
                <a:spcPts val="0"/>
              </a:spcAft>
              <a:buClr>
                <a:schemeClr val="dk1"/>
              </a:buClr>
              <a:buSzPct val="78571"/>
              <a:buFont typeface="Arial"/>
              <a:buNone/>
            </a:pPr>
            <a:endParaRPr sz="1400" b="1">
              <a:solidFill>
                <a:srgbClr val="000000"/>
              </a:solidFill>
            </a:endParaRPr>
          </a:p>
          <a:p>
            <a:pPr lvl="0" rtl="0">
              <a:spcBef>
                <a:spcPts val="0"/>
              </a:spcBef>
              <a:spcAft>
                <a:spcPts val="0"/>
              </a:spcAft>
              <a:buClr>
                <a:schemeClr val="dk1"/>
              </a:buClr>
              <a:buSzPct val="78571"/>
              <a:buFont typeface="Arial"/>
              <a:buNone/>
            </a:pPr>
            <a:r>
              <a:rPr lang="en-GB" sz="1400" b="1">
                <a:solidFill>
                  <a:srgbClr val="000000"/>
                </a:solidFill>
              </a:rPr>
              <a:t>int ledPin = 13; </a:t>
            </a:r>
          </a:p>
          <a:p>
            <a:pPr lvl="0" rtl="0">
              <a:spcBef>
                <a:spcPts val="0"/>
              </a:spcBef>
              <a:spcAft>
                <a:spcPts val="0"/>
              </a:spcAft>
              <a:buClr>
                <a:schemeClr val="dk1"/>
              </a:buClr>
              <a:buSzPct val="78571"/>
              <a:buFont typeface="Arial"/>
              <a:buNone/>
            </a:pPr>
            <a:r>
              <a:rPr lang="en-GB" sz="1400" b="1">
                <a:solidFill>
                  <a:srgbClr val="000000"/>
                </a:solidFill>
              </a:rPr>
              <a:t>int state = 0;</a:t>
            </a:r>
          </a:p>
          <a:p>
            <a:pPr lvl="0" rtl="0">
              <a:spcBef>
                <a:spcPts val="0"/>
              </a:spcBef>
              <a:spcAft>
                <a:spcPts val="0"/>
              </a:spcAft>
              <a:buClr>
                <a:schemeClr val="dk1"/>
              </a:buClr>
              <a:buSzPct val="78571"/>
              <a:buFont typeface="Arial"/>
              <a:buNone/>
            </a:pPr>
            <a:r>
              <a:rPr lang="en-GB" sz="1400" b="1">
                <a:solidFill>
                  <a:srgbClr val="000000"/>
                </a:solidFill>
              </a:rPr>
              <a:t>//int flag = 0; </a:t>
            </a:r>
          </a:p>
          <a:p>
            <a:pPr lvl="0" rtl="0">
              <a:spcBef>
                <a:spcPts val="0"/>
              </a:spcBef>
              <a:spcAft>
                <a:spcPts val="0"/>
              </a:spcAft>
              <a:buClr>
                <a:schemeClr val="dk1"/>
              </a:buClr>
              <a:buSzPct val="78571"/>
              <a:buFont typeface="Arial"/>
              <a:buNone/>
            </a:pPr>
            <a:endParaRPr sz="1400" b="1">
              <a:solidFill>
                <a:srgbClr val="000000"/>
              </a:solidFill>
            </a:endParaRPr>
          </a:p>
          <a:p>
            <a:pPr lvl="0" rtl="0">
              <a:spcBef>
                <a:spcPts val="0"/>
              </a:spcBef>
              <a:spcAft>
                <a:spcPts val="0"/>
              </a:spcAft>
              <a:buClr>
                <a:schemeClr val="dk1"/>
              </a:buClr>
              <a:buSzPct val="78571"/>
              <a:buFont typeface="Arial"/>
              <a:buNone/>
            </a:pPr>
            <a:r>
              <a:rPr lang="en-GB" sz="1400" b="1">
                <a:solidFill>
                  <a:srgbClr val="000000"/>
                </a:solidFill>
              </a:rPr>
              <a:t>void setup() {</a:t>
            </a:r>
          </a:p>
          <a:p>
            <a:pPr lvl="0" rtl="0">
              <a:spcBef>
                <a:spcPts val="0"/>
              </a:spcBef>
              <a:spcAft>
                <a:spcPts val="0"/>
              </a:spcAft>
              <a:buClr>
                <a:schemeClr val="dk1"/>
              </a:buClr>
              <a:buSzPct val="78571"/>
              <a:buFont typeface="Arial"/>
              <a:buNone/>
            </a:pPr>
            <a:r>
              <a:rPr lang="en-GB" sz="1400" b="1">
                <a:solidFill>
                  <a:srgbClr val="000000"/>
                </a:solidFill>
              </a:rPr>
              <a:t> pinMode(ledPin, OUTPUT);</a:t>
            </a:r>
          </a:p>
          <a:p>
            <a:pPr lvl="0" rtl="0">
              <a:spcBef>
                <a:spcPts val="0"/>
              </a:spcBef>
              <a:spcAft>
                <a:spcPts val="0"/>
              </a:spcAft>
              <a:buClr>
                <a:schemeClr val="dk1"/>
              </a:buClr>
              <a:buSzPct val="78571"/>
              <a:buFont typeface="Arial"/>
              <a:buNone/>
            </a:pPr>
            <a:r>
              <a:rPr lang="en-GB" sz="1400" b="1">
                <a:solidFill>
                  <a:srgbClr val="000000"/>
                </a:solidFill>
              </a:rPr>
              <a:t> digitalWrite(ledPin, LOW);</a:t>
            </a:r>
          </a:p>
          <a:p>
            <a:pPr lvl="0" rtl="0">
              <a:spcBef>
                <a:spcPts val="0"/>
              </a:spcBef>
              <a:spcAft>
                <a:spcPts val="0"/>
              </a:spcAft>
              <a:buClr>
                <a:schemeClr val="dk1"/>
              </a:buClr>
              <a:buSzPct val="78571"/>
              <a:buFont typeface="Arial"/>
              <a:buNone/>
            </a:pPr>
            <a:r>
              <a:rPr lang="en-GB" sz="1400" b="1">
                <a:solidFill>
                  <a:srgbClr val="000000"/>
                </a:solidFill>
              </a:rPr>
              <a:t> Serial.begin(9600); // Default connection </a:t>
            </a:r>
          </a:p>
          <a:p>
            <a:pPr lvl="0" rtl="0">
              <a:spcBef>
                <a:spcPts val="0"/>
              </a:spcBef>
              <a:spcAft>
                <a:spcPts val="0"/>
              </a:spcAft>
              <a:buClr>
                <a:schemeClr val="dk1"/>
              </a:buClr>
              <a:buSzPct val="78571"/>
              <a:buFont typeface="Arial"/>
              <a:buNone/>
            </a:pPr>
            <a:r>
              <a:rPr lang="en-GB" sz="1400" b="1">
                <a:solidFill>
                  <a:srgbClr val="000000"/>
                </a:solidFill>
              </a:rPr>
              <a:t> //rate for my BT module</a:t>
            </a:r>
          </a:p>
          <a:p>
            <a:pPr lvl="0" rtl="0">
              <a:spcBef>
                <a:spcPts val="0"/>
              </a:spcBef>
              <a:spcAft>
                <a:spcPts val="0"/>
              </a:spcAft>
              <a:buClr>
                <a:schemeClr val="dk1"/>
              </a:buClr>
              <a:buSzPct val="78571"/>
              <a:buFont typeface="Arial"/>
              <a:buNone/>
            </a:pPr>
            <a:r>
              <a:rPr lang="en-GB" sz="1400" b="1">
                <a:solidFill>
                  <a:srgbClr val="000000"/>
                </a:solidFill>
              </a:rPr>
              <a:t>}</a:t>
            </a:r>
          </a:p>
          <a:p>
            <a:pPr lvl="0" rtl="0">
              <a:spcBef>
                <a:spcPts val="0"/>
              </a:spcBef>
              <a:spcAft>
                <a:spcPts val="0"/>
              </a:spcAft>
              <a:buClr>
                <a:schemeClr val="dk1"/>
              </a:buClr>
              <a:buSzPct val="78571"/>
              <a:buFont typeface="Arial"/>
              <a:buNone/>
            </a:pPr>
            <a:endParaRPr sz="1400" b="1">
              <a:solidFill>
                <a:srgbClr val="000000"/>
              </a:solidFill>
            </a:endParaRPr>
          </a:p>
          <a:p>
            <a:pPr lvl="0" rtl="0">
              <a:spcBef>
                <a:spcPts val="0"/>
              </a:spcBef>
              <a:spcAft>
                <a:spcPts val="0"/>
              </a:spcAft>
              <a:buClr>
                <a:schemeClr val="dk1"/>
              </a:buClr>
              <a:buSzPct val="78571"/>
              <a:buFont typeface="Arial"/>
              <a:buNone/>
            </a:pPr>
            <a:r>
              <a:rPr lang="en-GB" sz="1400" b="1">
                <a:solidFill>
                  <a:srgbClr val="000000"/>
                </a:solidFill>
              </a:rPr>
              <a:t>void loop() {</a:t>
            </a:r>
          </a:p>
          <a:p>
            <a:pPr lvl="0" rtl="0">
              <a:spcBef>
                <a:spcPts val="0"/>
              </a:spcBef>
              <a:spcAft>
                <a:spcPts val="0"/>
              </a:spcAft>
              <a:buClr>
                <a:schemeClr val="dk1"/>
              </a:buClr>
              <a:buSzPct val="78571"/>
              <a:buFont typeface="Arial"/>
              <a:buNone/>
            </a:pPr>
            <a:r>
              <a:rPr lang="en-GB" sz="1400" b="1">
                <a:solidFill>
                  <a:srgbClr val="000000"/>
                </a:solidFill>
              </a:rPr>
              <a:t> if(Serial.available() &gt; 0){</a:t>
            </a:r>
          </a:p>
          <a:p>
            <a:pPr lvl="0" rtl="0">
              <a:spcBef>
                <a:spcPts val="0"/>
              </a:spcBef>
              <a:spcAft>
                <a:spcPts val="0"/>
              </a:spcAft>
              <a:buClr>
                <a:schemeClr val="dk1"/>
              </a:buClr>
              <a:buSzPct val="78571"/>
              <a:buFont typeface="Arial"/>
              <a:buNone/>
            </a:pPr>
            <a:r>
              <a:rPr lang="en-GB" sz="1400" b="1">
                <a:solidFill>
                  <a:srgbClr val="000000"/>
                </a:solidFill>
              </a:rPr>
              <a:t> state = Serial.read();</a:t>
            </a:r>
          </a:p>
          <a:p>
            <a:pPr lvl="0" rtl="0">
              <a:spcBef>
                <a:spcPts val="0"/>
              </a:spcBef>
              <a:spcAft>
                <a:spcPts val="0"/>
              </a:spcAft>
              <a:buClr>
                <a:schemeClr val="dk1"/>
              </a:buClr>
              <a:buSzPct val="78571"/>
              <a:buFont typeface="Arial"/>
              <a:buNone/>
            </a:pPr>
            <a:r>
              <a:rPr lang="en-GB" sz="1400" b="1">
                <a:solidFill>
                  <a:srgbClr val="000000"/>
                </a:solidFill>
              </a:rPr>
              <a:t> //flag=0;</a:t>
            </a:r>
          </a:p>
          <a:p>
            <a:pPr lvl="0">
              <a:spcBef>
                <a:spcPts val="0"/>
              </a:spcBef>
              <a:spcAft>
                <a:spcPts val="0"/>
              </a:spcAft>
              <a:buClr>
                <a:schemeClr val="dk1"/>
              </a:buClr>
              <a:buSzPct val="78571"/>
              <a:buFont typeface="Arial"/>
              <a:buNone/>
            </a:pPr>
            <a:r>
              <a:rPr lang="en-GB" sz="1400" b="1">
                <a:solidFill>
                  <a:srgbClr val="000000"/>
                </a:solidFill>
              </a:rPr>
              <a:t> }</a:t>
            </a:r>
          </a:p>
        </p:txBody>
      </p:sp>
      <p:sp>
        <p:nvSpPr>
          <p:cNvPr id="600" name="Shape 60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63</a:t>
            </a:fld>
            <a:endParaRPr lang="en-GB"/>
          </a:p>
        </p:txBody>
      </p:sp>
      <p:sp>
        <p:nvSpPr>
          <p:cNvPr id="601" name="Shape 601"/>
          <p:cNvSpPr txBox="1"/>
          <p:nvPr/>
        </p:nvSpPr>
        <p:spPr>
          <a:xfrm>
            <a:off x="4453425" y="81450"/>
            <a:ext cx="4508399" cy="4980599"/>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110000"/>
              <a:buFont typeface="Arial"/>
              <a:buNone/>
            </a:pPr>
            <a:r>
              <a:rPr lang="en-GB" sz="1000" b="1">
                <a:solidFill>
                  <a:schemeClr val="dk1"/>
                </a:solidFill>
              </a:rPr>
              <a:t> </a:t>
            </a:r>
          </a:p>
          <a:p>
            <a:pPr lvl="0" rtl="0">
              <a:lnSpc>
                <a:spcPct val="115000"/>
              </a:lnSpc>
              <a:spcBef>
                <a:spcPts val="0"/>
              </a:spcBef>
              <a:buClr>
                <a:schemeClr val="dk1"/>
              </a:buClr>
              <a:buFont typeface="Arial"/>
              <a:buNone/>
            </a:pPr>
            <a:endParaRPr b="1">
              <a:solidFill>
                <a:schemeClr val="dk1"/>
              </a:solidFill>
            </a:endParaRPr>
          </a:p>
          <a:p>
            <a:pPr lvl="0" rtl="0">
              <a:lnSpc>
                <a:spcPct val="115000"/>
              </a:lnSpc>
              <a:spcBef>
                <a:spcPts val="0"/>
              </a:spcBef>
              <a:buClr>
                <a:schemeClr val="dk1"/>
              </a:buClr>
              <a:buFont typeface="Arial"/>
              <a:buNone/>
            </a:pPr>
            <a:endParaRPr b="1">
              <a:solidFill>
                <a:schemeClr val="dk1"/>
              </a:solidFill>
            </a:endParaRPr>
          </a:p>
          <a:p>
            <a:pPr lvl="0" rtl="0">
              <a:lnSpc>
                <a:spcPct val="115000"/>
              </a:lnSpc>
              <a:spcBef>
                <a:spcPts val="0"/>
              </a:spcBef>
              <a:buClr>
                <a:schemeClr val="dk1"/>
              </a:buClr>
              <a:buFont typeface="Arial"/>
              <a:buNone/>
            </a:pPr>
            <a:r>
              <a:rPr lang="en-GB" b="1">
                <a:solidFill>
                  <a:schemeClr val="dk1"/>
                </a:solidFill>
              </a:rPr>
              <a:t>if (state == '0') {</a:t>
            </a:r>
          </a:p>
          <a:p>
            <a:pPr lvl="0" rtl="0">
              <a:lnSpc>
                <a:spcPct val="115000"/>
              </a:lnSpc>
              <a:spcBef>
                <a:spcPts val="0"/>
              </a:spcBef>
              <a:buClr>
                <a:schemeClr val="dk1"/>
              </a:buClr>
              <a:buFont typeface="Arial"/>
              <a:buNone/>
            </a:pPr>
            <a:r>
              <a:rPr lang="en-GB" b="1">
                <a:solidFill>
                  <a:schemeClr val="dk1"/>
                </a:solidFill>
              </a:rPr>
              <a:t> digitalWrite(ledPin, LOW);</a:t>
            </a:r>
          </a:p>
          <a:p>
            <a:pPr lvl="0" rtl="0">
              <a:lnSpc>
                <a:spcPct val="115000"/>
              </a:lnSpc>
              <a:spcBef>
                <a:spcPts val="0"/>
              </a:spcBef>
              <a:buClr>
                <a:schemeClr val="dk1"/>
              </a:buClr>
              <a:buFont typeface="Arial"/>
              <a:buNone/>
            </a:pPr>
            <a:r>
              <a:rPr lang="en-GB" b="1">
                <a:solidFill>
                  <a:schemeClr val="dk1"/>
                </a:solidFill>
              </a:rPr>
              <a:t>// if(flag == 0) {</a:t>
            </a:r>
          </a:p>
          <a:p>
            <a:pPr lvl="0" rtl="0">
              <a:lnSpc>
                <a:spcPct val="115000"/>
              </a:lnSpc>
              <a:spcBef>
                <a:spcPts val="0"/>
              </a:spcBef>
              <a:buClr>
                <a:schemeClr val="dk1"/>
              </a:buClr>
              <a:buFont typeface="Arial"/>
              <a:buNone/>
            </a:pPr>
            <a:r>
              <a:rPr lang="en-GB" b="1">
                <a:solidFill>
                  <a:schemeClr val="dk1"/>
                </a:solidFill>
              </a:rPr>
              <a:t> Serial.println("LED: off");</a:t>
            </a:r>
          </a:p>
          <a:p>
            <a:pPr lvl="0" rtl="0">
              <a:lnSpc>
                <a:spcPct val="115000"/>
              </a:lnSpc>
              <a:spcBef>
                <a:spcPts val="0"/>
              </a:spcBef>
              <a:buClr>
                <a:schemeClr val="dk1"/>
              </a:buClr>
              <a:buFont typeface="Arial"/>
              <a:buNone/>
            </a:pPr>
            <a:r>
              <a:rPr lang="en-GB" b="1">
                <a:solidFill>
                  <a:schemeClr val="dk1"/>
                </a:solidFill>
              </a:rPr>
              <a:t> //flag = 1;</a:t>
            </a:r>
          </a:p>
          <a:p>
            <a:pPr lvl="0" rtl="0">
              <a:lnSpc>
                <a:spcPct val="115000"/>
              </a:lnSpc>
              <a:spcBef>
                <a:spcPts val="0"/>
              </a:spcBef>
              <a:buClr>
                <a:schemeClr val="dk1"/>
              </a:buClr>
              <a:buFont typeface="Arial"/>
              <a:buNone/>
            </a:pPr>
            <a:r>
              <a:rPr lang="en-GB" b="1">
                <a:solidFill>
                  <a:schemeClr val="dk1"/>
                </a:solidFill>
              </a:rPr>
              <a:t> }</a:t>
            </a:r>
          </a:p>
          <a:p>
            <a:pPr lvl="0" rtl="0">
              <a:lnSpc>
                <a:spcPct val="115000"/>
              </a:lnSpc>
              <a:spcBef>
                <a:spcPts val="0"/>
              </a:spcBef>
              <a:buClr>
                <a:schemeClr val="dk1"/>
              </a:buClr>
              <a:buFont typeface="Arial"/>
              <a:buNone/>
            </a:pPr>
            <a:r>
              <a:rPr lang="en-GB" b="1">
                <a:solidFill>
                  <a:schemeClr val="dk1"/>
                </a:solidFill>
              </a:rPr>
              <a:t> </a:t>
            </a:r>
          </a:p>
          <a:p>
            <a:pPr lvl="0" rtl="0">
              <a:lnSpc>
                <a:spcPct val="115000"/>
              </a:lnSpc>
              <a:spcBef>
                <a:spcPts val="0"/>
              </a:spcBef>
              <a:buClr>
                <a:schemeClr val="dk1"/>
              </a:buClr>
              <a:buFont typeface="Arial"/>
              <a:buNone/>
            </a:pPr>
            <a:r>
              <a:rPr lang="en-GB" b="1">
                <a:solidFill>
                  <a:schemeClr val="dk1"/>
                </a:solidFill>
              </a:rPr>
              <a:t> else if (state == '1') {</a:t>
            </a:r>
          </a:p>
          <a:p>
            <a:pPr lvl="0" rtl="0">
              <a:lnSpc>
                <a:spcPct val="115000"/>
              </a:lnSpc>
              <a:spcBef>
                <a:spcPts val="0"/>
              </a:spcBef>
              <a:buClr>
                <a:schemeClr val="dk1"/>
              </a:buClr>
              <a:buFont typeface="Arial"/>
              <a:buNone/>
            </a:pPr>
            <a:r>
              <a:rPr lang="en-GB" b="1">
                <a:solidFill>
                  <a:schemeClr val="dk1"/>
                </a:solidFill>
              </a:rPr>
              <a:t> digitalWrite(ledPin, HIGH);</a:t>
            </a:r>
          </a:p>
          <a:p>
            <a:pPr lvl="0" rtl="0">
              <a:lnSpc>
                <a:spcPct val="115000"/>
              </a:lnSpc>
              <a:spcBef>
                <a:spcPts val="0"/>
              </a:spcBef>
              <a:buClr>
                <a:schemeClr val="dk1"/>
              </a:buClr>
              <a:buFont typeface="Arial"/>
              <a:buNone/>
            </a:pPr>
            <a:r>
              <a:rPr lang="en-GB" b="1">
                <a:solidFill>
                  <a:schemeClr val="dk1"/>
                </a:solidFill>
              </a:rPr>
              <a:t> //if(flag == 0){</a:t>
            </a:r>
          </a:p>
          <a:p>
            <a:pPr lvl="0" rtl="0">
              <a:lnSpc>
                <a:spcPct val="115000"/>
              </a:lnSpc>
              <a:spcBef>
                <a:spcPts val="0"/>
              </a:spcBef>
              <a:buClr>
                <a:schemeClr val="dk1"/>
              </a:buClr>
              <a:buFont typeface="Arial"/>
              <a:buNone/>
            </a:pPr>
            <a:r>
              <a:rPr lang="en-GB" b="1">
                <a:solidFill>
                  <a:schemeClr val="dk1"/>
                </a:solidFill>
              </a:rPr>
              <a:t> Serial.println("LED: on");</a:t>
            </a:r>
          </a:p>
          <a:p>
            <a:pPr lvl="0" rtl="0">
              <a:lnSpc>
                <a:spcPct val="115000"/>
              </a:lnSpc>
              <a:spcBef>
                <a:spcPts val="0"/>
              </a:spcBef>
              <a:buClr>
                <a:schemeClr val="dk1"/>
              </a:buClr>
              <a:buFont typeface="Arial"/>
              <a:buNone/>
            </a:pPr>
            <a:r>
              <a:rPr lang="en-GB" b="1">
                <a:solidFill>
                  <a:schemeClr val="dk1"/>
                </a:solidFill>
              </a:rPr>
              <a:t> //flag = 1;</a:t>
            </a:r>
          </a:p>
          <a:p>
            <a:pPr lvl="0" rtl="0">
              <a:lnSpc>
                <a:spcPct val="115000"/>
              </a:lnSpc>
              <a:spcBef>
                <a:spcPts val="0"/>
              </a:spcBef>
              <a:buClr>
                <a:schemeClr val="dk1"/>
              </a:buClr>
              <a:buFont typeface="Arial"/>
              <a:buNone/>
            </a:pPr>
            <a:r>
              <a:rPr lang="en-GB" b="1">
                <a:solidFill>
                  <a:schemeClr val="dk1"/>
                </a:solidFill>
              </a:rPr>
              <a:t> }</a:t>
            </a:r>
          </a:p>
          <a:p>
            <a:pPr lvl="0" rtl="0">
              <a:lnSpc>
                <a:spcPct val="115000"/>
              </a:lnSpc>
              <a:spcBef>
                <a:spcPts val="0"/>
              </a:spcBef>
              <a:buClr>
                <a:schemeClr val="dk1"/>
              </a:buClr>
              <a:buFont typeface="Arial"/>
              <a:buNone/>
            </a:pPr>
            <a:r>
              <a:rPr lang="en-GB" b="1">
                <a:solidFill>
                  <a:schemeClr val="dk1"/>
                </a:solidFill>
              </a:rPr>
              <a:t> }</a:t>
            </a:r>
          </a:p>
          <a:p>
            <a:pPr lvl="0" rtl="0">
              <a:lnSpc>
                <a:spcPct val="115000"/>
              </a:lnSpc>
              <a:spcBef>
                <a:spcPts val="0"/>
              </a:spcBef>
              <a:buClr>
                <a:schemeClr val="dk1"/>
              </a:buClr>
              <a:buFont typeface="Arial"/>
              <a:buNone/>
            </a:pPr>
            <a:endParaRPr/>
          </a:p>
        </p:txBody>
      </p:sp>
      <p:sp>
        <p:nvSpPr>
          <p:cNvPr id="602" name="Shape 602"/>
          <p:cNvSpPr txBox="1"/>
          <p:nvPr/>
        </p:nvSpPr>
        <p:spPr>
          <a:xfrm>
            <a:off x="228350" y="97875"/>
            <a:ext cx="8792700" cy="608999"/>
          </a:xfrm>
          <a:prstGeom prst="rect">
            <a:avLst/>
          </a:prstGeom>
          <a:noFill/>
          <a:ln>
            <a:noFill/>
          </a:ln>
        </p:spPr>
        <p:txBody>
          <a:bodyPr lIns="91425" tIns="91425" rIns="91425" bIns="91425" anchor="t" anchorCtr="0">
            <a:noAutofit/>
          </a:bodyPr>
          <a:lstStyle/>
          <a:p>
            <a:pPr lvl="0" algn="ctr">
              <a:spcBef>
                <a:spcPts val="0"/>
              </a:spcBef>
              <a:buNone/>
            </a:pPr>
            <a:r>
              <a:rPr lang="en-GB" sz="2400"/>
              <a:t>Code for controlling built-in LED using Bluetooth Module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GB" smtClean="0"/>
              <a:pPr lvl="0">
                <a:spcBef>
                  <a:spcPts val="0"/>
                </a:spcBef>
                <a:buNone/>
              </a:pPr>
              <a:t>‹#›</a:t>
            </a:fld>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1357050" y="445025"/>
            <a:ext cx="6429900" cy="572699"/>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GB" sz="3600" b="1"/>
              <a:t>ESP8266 Wifi Serial Module</a:t>
            </a:r>
          </a:p>
          <a:p>
            <a:pPr lvl="0">
              <a:spcBef>
                <a:spcPts val="0"/>
              </a:spcBef>
              <a:buNone/>
            </a:pPr>
            <a:endParaRPr/>
          </a:p>
        </p:txBody>
      </p:sp>
      <p:sp>
        <p:nvSpPr>
          <p:cNvPr id="616" name="Shape 61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r>
              <a:rPr lang="en-GB"/>
              <a:t>  </a:t>
            </a:r>
          </a:p>
        </p:txBody>
      </p:sp>
      <p:pic>
        <p:nvPicPr>
          <p:cNvPr id="617" name="Shape 617" descr="im140905002_3.jpg"/>
          <p:cNvPicPr preferRelativeResize="0"/>
          <p:nvPr/>
        </p:nvPicPr>
        <p:blipFill rotWithShape="1">
          <a:blip r:embed="rId3">
            <a:alphaModFix/>
          </a:blip>
          <a:srcRect t="12974" b="13931"/>
          <a:stretch/>
        </p:blipFill>
        <p:spPr>
          <a:xfrm>
            <a:off x="1143000" y="1800800"/>
            <a:ext cx="6858000" cy="3015700"/>
          </a:xfrm>
          <a:prstGeom prst="rect">
            <a:avLst/>
          </a:prstGeom>
          <a:noFill/>
          <a:ln>
            <a:noFill/>
          </a:ln>
        </p:spPr>
      </p:pic>
      <p:sp>
        <p:nvSpPr>
          <p:cNvPr id="618" name="Shape 61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65</a:t>
            </a:fld>
            <a:endParaRPr lang="en-GB"/>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ctr">
              <a:spcBef>
                <a:spcPts val="0"/>
              </a:spcBef>
              <a:buNone/>
            </a:pPr>
            <a:r>
              <a:rPr lang="en-GB"/>
              <a:t>Always connect VCC, CH_PD to 3.3V only</a:t>
            </a:r>
          </a:p>
        </p:txBody>
      </p:sp>
      <p:sp>
        <p:nvSpPr>
          <p:cNvPr id="624" name="Shape 62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r>
              <a:rPr lang="en-GB"/>
              <a:t> </a:t>
            </a:r>
          </a:p>
        </p:txBody>
      </p:sp>
      <p:pic>
        <p:nvPicPr>
          <p:cNvPr id="625" name="Shape 625" descr="images"/>
          <p:cNvPicPr preferRelativeResize="0"/>
          <p:nvPr/>
        </p:nvPicPr>
        <p:blipFill>
          <a:blip r:embed="rId3">
            <a:alphaModFix/>
          </a:blip>
          <a:stretch>
            <a:fillRect/>
          </a:stretch>
        </p:blipFill>
        <p:spPr>
          <a:xfrm>
            <a:off x="457200" y="1152475"/>
            <a:ext cx="8229599" cy="3390900"/>
          </a:xfrm>
          <a:prstGeom prst="rect">
            <a:avLst/>
          </a:prstGeom>
          <a:noFill/>
          <a:ln>
            <a:noFill/>
          </a:ln>
        </p:spPr>
      </p:pic>
      <p:sp>
        <p:nvSpPr>
          <p:cNvPr id="626" name="Shape 62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66</a:t>
            </a:fld>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632" name="Shape 63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en-GB"/>
              <a:t> </a:t>
            </a:r>
          </a:p>
        </p:txBody>
      </p:sp>
      <p:sp>
        <p:nvSpPr>
          <p:cNvPr id="633" name="Shape 63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67</a:t>
            </a:fld>
            <a:endParaRPr lang="en-GB"/>
          </a:p>
        </p:txBody>
      </p:sp>
      <p:pic>
        <p:nvPicPr>
          <p:cNvPr id="634" name="Shape 634"/>
          <p:cNvPicPr preferRelativeResize="0"/>
          <p:nvPr/>
        </p:nvPicPr>
        <p:blipFill>
          <a:blip r:embed="rId3">
            <a:alphaModFix/>
          </a:blip>
          <a:stretch>
            <a:fillRect/>
          </a:stretch>
        </p:blipFill>
        <p:spPr>
          <a:xfrm>
            <a:off x="1868926" y="0"/>
            <a:ext cx="5406147"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xfrm>
            <a:off x="311700" y="276550"/>
            <a:ext cx="8520600" cy="572700"/>
          </a:xfrm>
          <a:prstGeom prst="rect">
            <a:avLst/>
          </a:prstGeom>
        </p:spPr>
        <p:txBody>
          <a:bodyPr lIns="91425" tIns="91425" rIns="91425" bIns="91425" anchor="t" anchorCtr="0">
            <a:noAutofit/>
          </a:bodyPr>
          <a:lstStyle/>
          <a:p>
            <a:pPr lvl="0" algn="ctr" rtl="0">
              <a:spcBef>
                <a:spcPts val="0"/>
              </a:spcBef>
              <a:buClr>
                <a:schemeClr val="dk1"/>
              </a:buClr>
              <a:buSzPct val="30555"/>
              <a:buFont typeface="Arial"/>
              <a:buNone/>
            </a:pPr>
            <a:r>
              <a:rPr lang="en-GB" sz="3600" b="1"/>
              <a:t>ESP8266 Wifi Serial Module</a:t>
            </a:r>
          </a:p>
          <a:p>
            <a:pPr lvl="0">
              <a:spcBef>
                <a:spcPts val="0"/>
              </a:spcBef>
              <a:buNone/>
            </a:pPr>
            <a:endParaRPr/>
          </a:p>
        </p:txBody>
      </p:sp>
      <p:sp>
        <p:nvSpPr>
          <p:cNvPr id="640" name="Shape 640"/>
          <p:cNvSpPr txBox="1">
            <a:spLocks noGrp="1"/>
          </p:cNvSpPr>
          <p:nvPr>
            <p:ph type="body" idx="1"/>
          </p:nvPr>
        </p:nvSpPr>
        <p:spPr>
          <a:xfrm>
            <a:off x="113800" y="957425"/>
            <a:ext cx="8907300" cy="3611400"/>
          </a:xfrm>
          <a:prstGeom prst="rect">
            <a:avLst/>
          </a:prstGeom>
        </p:spPr>
        <p:txBody>
          <a:bodyPr lIns="91425" tIns="91425" rIns="91425" bIns="91425" anchor="t" anchorCtr="0">
            <a:noAutofit/>
          </a:bodyPr>
          <a:lstStyle/>
          <a:p>
            <a:pPr marL="457200" lvl="0" indent="-419100" rtl="0">
              <a:lnSpc>
                <a:spcPct val="115000"/>
              </a:lnSpc>
              <a:spcBef>
                <a:spcPts val="600"/>
              </a:spcBef>
              <a:spcAft>
                <a:spcPts val="0"/>
              </a:spcAft>
              <a:buClr>
                <a:schemeClr val="dk1"/>
              </a:buClr>
              <a:buSzPct val="100000"/>
            </a:pPr>
            <a:r>
              <a:rPr lang="en-GB" sz="3000" u="sng">
                <a:solidFill>
                  <a:schemeClr val="hlink"/>
                </a:solidFill>
                <a:hlinkClick r:id="rId3"/>
              </a:rPr>
              <a:t>802.11 b/g/n protocol</a:t>
            </a:r>
          </a:p>
          <a:p>
            <a:pPr marL="457200" lvl="0" indent="-419100" algn="just" rtl="0">
              <a:lnSpc>
                <a:spcPct val="115000"/>
              </a:lnSpc>
              <a:spcBef>
                <a:spcPts val="600"/>
              </a:spcBef>
              <a:spcAft>
                <a:spcPts val="0"/>
              </a:spcAft>
              <a:buClr>
                <a:schemeClr val="dk1"/>
              </a:buClr>
              <a:buSzPct val="100000"/>
            </a:pPr>
            <a:r>
              <a:rPr lang="en-GB" sz="3000">
                <a:solidFill>
                  <a:schemeClr val="dk1"/>
                </a:solidFill>
              </a:rPr>
              <a:t>Wi-Fi Direct (P2P), </a:t>
            </a:r>
            <a:r>
              <a:rPr lang="en-GB" sz="3000" u="sng">
                <a:solidFill>
                  <a:schemeClr val="hlink"/>
                </a:solidFill>
                <a:hlinkClick r:id="rId4"/>
              </a:rPr>
              <a:t>Soft-AP</a:t>
            </a:r>
            <a:r>
              <a:rPr lang="en-GB" sz="3000">
                <a:solidFill>
                  <a:schemeClr val="dk1"/>
                </a:solidFill>
              </a:rPr>
              <a:t>- </a:t>
            </a:r>
            <a:r>
              <a:rPr lang="en-GB" sz="800" b="1">
                <a:solidFill>
                  <a:srgbClr val="222222"/>
                </a:solidFill>
                <a:highlight>
                  <a:srgbClr val="FFFFFF"/>
                </a:highlight>
              </a:rPr>
              <a:t>SoftAP</a:t>
            </a:r>
            <a:r>
              <a:rPr lang="en-GB" sz="800">
                <a:solidFill>
                  <a:srgbClr val="222222"/>
                </a:solidFill>
                <a:highlight>
                  <a:srgbClr val="FFFFFF"/>
                </a:highlight>
              </a:rPr>
              <a:t> is an abbreviated term for "software enabled access point." This is software enabling a computer which hasn't been specifically made to be a router into a wireless access point. It is often used interchangeably with the term "virtual router".</a:t>
            </a:r>
          </a:p>
          <a:p>
            <a:pPr marL="457200" lvl="0" indent="-419100" rtl="0">
              <a:lnSpc>
                <a:spcPct val="115000"/>
              </a:lnSpc>
              <a:spcBef>
                <a:spcPts val="600"/>
              </a:spcBef>
              <a:spcAft>
                <a:spcPts val="0"/>
              </a:spcAft>
              <a:buClr>
                <a:schemeClr val="dk1"/>
              </a:buClr>
              <a:buSzPct val="100000"/>
            </a:pPr>
            <a:r>
              <a:rPr lang="en-GB" sz="3000">
                <a:solidFill>
                  <a:schemeClr val="dk1"/>
                </a:solidFill>
              </a:rPr>
              <a:t>Integrated </a:t>
            </a:r>
            <a:r>
              <a:rPr lang="en-GB" sz="3000" u="sng">
                <a:solidFill>
                  <a:schemeClr val="hlink"/>
                </a:solidFill>
                <a:hlinkClick r:id="rId5"/>
              </a:rPr>
              <a:t>TCP/IP Protocol Stack</a:t>
            </a:r>
          </a:p>
          <a:p>
            <a:pPr marL="457200" lvl="0" indent="-419100" rtl="0">
              <a:lnSpc>
                <a:spcPct val="115000"/>
              </a:lnSpc>
              <a:spcBef>
                <a:spcPts val="600"/>
              </a:spcBef>
              <a:spcAft>
                <a:spcPts val="0"/>
              </a:spcAft>
              <a:buClr>
                <a:schemeClr val="dk1"/>
              </a:buClr>
              <a:buSzPct val="100000"/>
            </a:pPr>
            <a:r>
              <a:rPr lang="en-GB" sz="3000">
                <a:solidFill>
                  <a:schemeClr val="dk1"/>
                </a:solidFill>
              </a:rPr>
              <a:t>Integrated </a:t>
            </a:r>
            <a:r>
              <a:rPr lang="en-GB" sz="3000" u="sng">
                <a:solidFill>
                  <a:schemeClr val="hlink"/>
                </a:solidFill>
                <a:hlinkClick r:id="rId6"/>
              </a:rPr>
              <a:t>TR switch</a:t>
            </a:r>
            <a:r>
              <a:rPr lang="en-GB" sz="3000">
                <a:solidFill>
                  <a:schemeClr val="dk1"/>
                </a:solidFill>
              </a:rPr>
              <a:t>, </a:t>
            </a:r>
            <a:r>
              <a:rPr lang="en-GB" sz="3000" u="sng">
                <a:solidFill>
                  <a:schemeClr val="hlink"/>
                </a:solidFill>
                <a:hlinkClick r:id="rId7"/>
              </a:rPr>
              <a:t>balun</a:t>
            </a:r>
            <a:r>
              <a:rPr lang="en-GB" sz="3000">
                <a:solidFill>
                  <a:schemeClr val="dk1"/>
                </a:solidFill>
              </a:rPr>
              <a:t>, </a:t>
            </a:r>
            <a:r>
              <a:rPr lang="en-GB" sz="3000" u="sng">
                <a:solidFill>
                  <a:schemeClr val="hlink"/>
                </a:solidFill>
                <a:hlinkClick r:id="rId8"/>
              </a:rPr>
              <a:t>LNA</a:t>
            </a:r>
            <a:r>
              <a:rPr lang="en-GB" sz="3000">
                <a:solidFill>
                  <a:schemeClr val="dk1"/>
                </a:solidFill>
              </a:rPr>
              <a:t>, power amplifier and matching network</a:t>
            </a:r>
          </a:p>
          <a:p>
            <a:pPr marL="457200" lvl="0" indent="-419100" rtl="0">
              <a:lnSpc>
                <a:spcPct val="115000"/>
              </a:lnSpc>
              <a:spcBef>
                <a:spcPts val="600"/>
              </a:spcBef>
              <a:spcAft>
                <a:spcPts val="0"/>
              </a:spcAft>
              <a:buClr>
                <a:schemeClr val="dk1"/>
              </a:buClr>
              <a:buSzPct val="100000"/>
            </a:pPr>
            <a:r>
              <a:rPr lang="en-GB" sz="3000">
                <a:solidFill>
                  <a:schemeClr val="dk1"/>
                </a:solidFill>
              </a:rPr>
              <a:t>Integrated </a:t>
            </a:r>
            <a:r>
              <a:rPr lang="en-GB" sz="3000" u="sng">
                <a:solidFill>
                  <a:schemeClr val="hlink"/>
                </a:solidFill>
                <a:hlinkClick r:id="rId9"/>
              </a:rPr>
              <a:t>PLL</a:t>
            </a:r>
            <a:r>
              <a:rPr lang="en-GB" sz="3000">
                <a:solidFill>
                  <a:schemeClr val="dk1"/>
                </a:solidFill>
              </a:rPr>
              <a:t>, regulators &amp;power management units</a:t>
            </a:r>
          </a:p>
          <a:p>
            <a:pPr lvl="0">
              <a:spcBef>
                <a:spcPts val="0"/>
              </a:spcBef>
              <a:buNone/>
            </a:pPr>
            <a:endParaRPr/>
          </a:p>
        </p:txBody>
      </p:sp>
      <p:sp>
        <p:nvSpPr>
          <p:cNvPr id="641" name="Shape 64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68</a:t>
            </a:fld>
            <a:endParaRPr lang="en-GB"/>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1413300" y="141125"/>
            <a:ext cx="6317399" cy="572699"/>
          </a:xfrm>
          <a:prstGeom prst="rect">
            <a:avLst/>
          </a:prstGeom>
        </p:spPr>
        <p:txBody>
          <a:bodyPr lIns="91425" tIns="91425" rIns="91425" bIns="91425" anchor="t" anchorCtr="0">
            <a:noAutofit/>
          </a:bodyPr>
          <a:lstStyle/>
          <a:p>
            <a:pPr lvl="0" rtl="0">
              <a:spcBef>
                <a:spcPts val="0"/>
              </a:spcBef>
              <a:buClr>
                <a:schemeClr val="dk1"/>
              </a:buClr>
              <a:buSzPct val="30555"/>
              <a:buFont typeface="Arial"/>
              <a:buNone/>
            </a:pPr>
            <a:r>
              <a:rPr lang="en-GB" sz="3600" b="1"/>
              <a:t>ESP8266 Wifi Serial Module</a:t>
            </a:r>
          </a:p>
          <a:p>
            <a:pPr lvl="0">
              <a:spcBef>
                <a:spcPts val="0"/>
              </a:spcBef>
              <a:buNone/>
            </a:pPr>
            <a:endParaRPr/>
          </a:p>
        </p:txBody>
      </p:sp>
      <p:sp>
        <p:nvSpPr>
          <p:cNvPr id="647" name="Shape 647"/>
          <p:cNvSpPr txBox="1">
            <a:spLocks noGrp="1"/>
          </p:cNvSpPr>
          <p:nvPr>
            <p:ph type="body" idx="1"/>
          </p:nvPr>
        </p:nvSpPr>
        <p:spPr>
          <a:xfrm>
            <a:off x="311700" y="664050"/>
            <a:ext cx="8520600" cy="4392900"/>
          </a:xfrm>
          <a:prstGeom prst="rect">
            <a:avLst/>
          </a:prstGeom>
        </p:spPr>
        <p:txBody>
          <a:bodyPr lIns="91425" tIns="91425" rIns="91425" bIns="91425" anchor="t" anchorCtr="0">
            <a:noAutofit/>
          </a:bodyPr>
          <a:lstStyle/>
          <a:p>
            <a:pPr marL="457200" lvl="0" indent="-381000" algn="just" rtl="0">
              <a:lnSpc>
                <a:spcPct val="115000"/>
              </a:lnSpc>
              <a:spcBef>
                <a:spcPts val="600"/>
              </a:spcBef>
              <a:spcAft>
                <a:spcPts val="0"/>
              </a:spcAft>
              <a:buClr>
                <a:schemeClr val="dk1"/>
              </a:buClr>
              <a:buSzPct val="100000"/>
            </a:pPr>
            <a:r>
              <a:rPr lang="en-GB" sz="2400">
                <a:solidFill>
                  <a:schemeClr val="dk1"/>
                </a:solidFill>
              </a:rPr>
              <a:t>Integrated temperature sensor</a:t>
            </a:r>
          </a:p>
          <a:p>
            <a:pPr marL="457200" lvl="0" indent="-381000" algn="just" rtl="0">
              <a:lnSpc>
                <a:spcPct val="115000"/>
              </a:lnSpc>
              <a:spcBef>
                <a:spcPts val="600"/>
              </a:spcBef>
              <a:spcAft>
                <a:spcPts val="0"/>
              </a:spcAft>
              <a:buClr>
                <a:schemeClr val="dk1"/>
              </a:buClr>
              <a:buSzPct val="100000"/>
            </a:pPr>
            <a:r>
              <a:rPr lang="en-GB" sz="2400">
                <a:solidFill>
                  <a:schemeClr val="dk1"/>
                </a:solidFill>
              </a:rPr>
              <a:t>Supports </a:t>
            </a:r>
            <a:r>
              <a:rPr lang="en-GB" sz="2400" u="sng">
                <a:solidFill>
                  <a:schemeClr val="hlink"/>
                </a:solidFill>
                <a:hlinkClick r:id="rId3"/>
              </a:rPr>
              <a:t>a</a:t>
            </a:r>
            <a:r>
              <a:rPr lang="en-GB" sz="2400" u="sng">
                <a:solidFill>
                  <a:schemeClr val="hlink"/>
                </a:solidFill>
                <a:hlinkClick r:id="rId3"/>
              </a:rPr>
              <a:t>ntenna diversity</a:t>
            </a:r>
          </a:p>
          <a:p>
            <a:pPr marL="457200" lvl="0" indent="-381000" algn="just" rtl="0">
              <a:lnSpc>
                <a:spcPct val="115000"/>
              </a:lnSpc>
              <a:spcBef>
                <a:spcPts val="600"/>
              </a:spcBef>
              <a:spcAft>
                <a:spcPts val="0"/>
              </a:spcAft>
              <a:buClr>
                <a:schemeClr val="dk1"/>
              </a:buClr>
              <a:buSzPct val="100000"/>
            </a:pPr>
            <a:r>
              <a:rPr lang="en-GB" sz="2400">
                <a:solidFill>
                  <a:schemeClr val="dk1"/>
                </a:solidFill>
              </a:rPr>
              <a:t>Power down leakage current of &lt; 10uA</a:t>
            </a:r>
          </a:p>
          <a:p>
            <a:pPr marL="457200" lvl="0" indent="-381000" algn="just" rtl="0">
              <a:lnSpc>
                <a:spcPct val="115000"/>
              </a:lnSpc>
              <a:spcBef>
                <a:spcPts val="600"/>
              </a:spcBef>
              <a:spcAft>
                <a:spcPts val="0"/>
              </a:spcAft>
              <a:buClr>
                <a:schemeClr val="dk1"/>
              </a:buClr>
              <a:buSzPct val="100000"/>
            </a:pPr>
            <a:r>
              <a:rPr lang="en-GB" sz="2400">
                <a:solidFill>
                  <a:schemeClr val="dk1"/>
                </a:solidFill>
              </a:rPr>
              <a:t>Integrated low power </a:t>
            </a:r>
            <a:r>
              <a:rPr lang="en-GB" sz="2400" u="sng">
                <a:solidFill>
                  <a:schemeClr val="hlink"/>
                </a:solidFill>
                <a:hlinkClick r:id="rId4"/>
              </a:rPr>
              <a:t>32-bit CPU</a:t>
            </a:r>
            <a:r>
              <a:rPr lang="en-GB" sz="2400">
                <a:solidFill>
                  <a:schemeClr val="dk1"/>
                </a:solidFill>
              </a:rPr>
              <a:t> could be used as application processor</a:t>
            </a:r>
          </a:p>
          <a:p>
            <a:pPr marL="457200" lvl="0" indent="-381000" algn="just" rtl="0">
              <a:lnSpc>
                <a:spcPct val="115000"/>
              </a:lnSpc>
              <a:spcBef>
                <a:spcPts val="600"/>
              </a:spcBef>
              <a:spcAft>
                <a:spcPts val="0"/>
              </a:spcAft>
              <a:buClr>
                <a:schemeClr val="dk1"/>
              </a:buClr>
              <a:buSzPct val="100000"/>
            </a:pPr>
            <a:r>
              <a:rPr lang="en-GB" sz="2400" u="sng">
                <a:solidFill>
                  <a:schemeClr val="hlink"/>
                </a:solidFill>
                <a:hlinkClick r:id="rId5"/>
              </a:rPr>
              <a:t>SDIO 2.0</a:t>
            </a:r>
            <a:r>
              <a:rPr lang="en-GB" sz="2400">
                <a:solidFill>
                  <a:schemeClr val="dk1"/>
                </a:solidFill>
              </a:rPr>
              <a:t>, </a:t>
            </a:r>
            <a:r>
              <a:rPr lang="en-GB" sz="2400" u="sng">
                <a:solidFill>
                  <a:schemeClr val="hlink"/>
                </a:solidFill>
                <a:hlinkClick r:id="rId6"/>
              </a:rPr>
              <a:t>SPI</a:t>
            </a:r>
            <a:r>
              <a:rPr lang="en-GB" sz="2400">
                <a:solidFill>
                  <a:schemeClr val="dk1"/>
                </a:solidFill>
              </a:rPr>
              <a:t>, </a:t>
            </a:r>
            <a:r>
              <a:rPr lang="en-GB" sz="2400" u="sng">
                <a:solidFill>
                  <a:schemeClr val="hlink"/>
                </a:solidFill>
                <a:hlinkClick r:id="rId7"/>
              </a:rPr>
              <a:t>UART</a:t>
            </a:r>
          </a:p>
          <a:p>
            <a:pPr marL="457200" lvl="0" indent="-381000" algn="just" rtl="0">
              <a:lnSpc>
                <a:spcPct val="115000"/>
              </a:lnSpc>
              <a:spcBef>
                <a:spcPts val="600"/>
              </a:spcBef>
              <a:spcAft>
                <a:spcPts val="0"/>
              </a:spcAft>
              <a:buClr>
                <a:schemeClr val="dk1"/>
              </a:buClr>
              <a:buSzPct val="100000"/>
            </a:pPr>
            <a:r>
              <a:rPr lang="en-GB" sz="2400" u="sng">
                <a:solidFill>
                  <a:schemeClr val="hlink"/>
                </a:solidFill>
                <a:hlinkClick r:id="rId8"/>
              </a:rPr>
              <a:t>STBC, 1×1 MIMO, 2×1 MIMO</a:t>
            </a:r>
          </a:p>
          <a:p>
            <a:pPr marL="457200" lvl="0" indent="-381000" algn="just" rtl="0">
              <a:lnSpc>
                <a:spcPct val="115000"/>
              </a:lnSpc>
              <a:spcBef>
                <a:spcPts val="600"/>
              </a:spcBef>
              <a:spcAft>
                <a:spcPts val="0"/>
              </a:spcAft>
              <a:buClr>
                <a:schemeClr val="dk1"/>
              </a:buClr>
              <a:buSzPct val="100000"/>
            </a:pPr>
            <a:r>
              <a:rPr lang="en-GB" sz="2400" u="sng">
                <a:solidFill>
                  <a:schemeClr val="hlink"/>
                </a:solidFill>
                <a:hlinkClick r:id="rId9"/>
              </a:rPr>
              <a:t>A-MPDU &amp; A-MSDU aggregation</a:t>
            </a:r>
            <a:r>
              <a:rPr lang="en-GB" sz="2400">
                <a:solidFill>
                  <a:schemeClr val="dk1"/>
                </a:solidFill>
              </a:rPr>
              <a:t> &amp; 0.4s </a:t>
            </a:r>
            <a:r>
              <a:rPr lang="en-GB" sz="2400" u="sng">
                <a:solidFill>
                  <a:schemeClr val="hlink"/>
                </a:solidFill>
                <a:hlinkClick r:id="rId10"/>
              </a:rPr>
              <a:t>guard interval</a:t>
            </a:r>
          </a:p>
          <a:p>
            <a:pPr marL="457200" lvl="0" indent="-381000" algn="just" rtl="0">
              <a:lnSpc>
                <a:spcPct val="115000"/>
              </a:lnSpc>
              <a:spcBef>
                <a:spcPts val="600"/>
              </a:spcBef>
              <a:spcAft>
                <a:spcPts val="0"/>
              </a:spcAft>
              <a:buClr>
                <a:schemeClr val="dk1"/>
              </a:buClr>
              <a:buSzPct val="100000"/>
            </a:pPr>
            <a:r>
              <a:rPr lang="en-GB" sz="2400">
                <a:solidFill>
                  <a:schemeClr val="dk1"/>
                </a:solidFill>
              </a:rPr>
              <a:t>Wake up and transmit packets in &lt; 2ms</a:t>
            </a:r>
          </a:p>
          <a:p>
            <a:pPr marL="457200" lvl="0" indent="-381000" algn="just" rtl="0">
              <a:lnSpc>
                <a:spcPct val="115000"/>
              </a:lnSpc>
              <a:spcBef>
                <a:spcPts val="600"/>
              </a:spcBef>
              <a:spcAft>
                <a:spcPts val="0"/>
              </a:spcAft>
              <a:buClr>
                <a:schemeClr val="dk1"/>
              </a:buClr>
              <a:buSzPct val="100000"/>
            </a:pPr>
            <a:r>
              <a:rPr lang="en-GB" sz="2400">
                <a:solidFill>
                  <a:schemeClr val="dk1"/>
                </a:solidFill>
              </a:rPr>
              <a:t>Standby power consumption of &lt; 1.0mW (</a:t>
            </a:r>
            <a:r>
              <a:rPr lang="en-GB" sz="2400" u="sng">
                <a:solidFill>
                  <a:schemeClr val="hlink"/>
                </a:solidFill>
                <a:hlinkClick r:id="rId11"/>
              </a:rPr>
              <a:t>DTIM</a:t>
            </a:r>
            <a:r>
              <a:rPr lang="en-GB" sz="2400">
                <a:solidFill>
                  <a:schemeClr val="dk1"/>
                </a:solidFill>
              </a:rPr>
              <a:t> 3)</a:t>
            </a:r>
          </a:p>
          <a:p>
            <a:pPr lvl="0">
              <a:spcBef>
                <a:spcPts val="0"/>
              </a:spcBef>
              <a:buNone/>
            </a:pPr>
            <a:endParaRPr sz="2400"/>
          </a:p>
        </p:txBody>
      </p:sp>
      <p:sp>
        <p:nvSpPr>
          <p:cNvPr id="648" name="Shape 64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69</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endParaRPr/>
          </a:p>
        </p:txBody>
      </p:sp>
      <p:sp>
        <p:nvSpPr>
          <p:cNvPr id="134" name="Shape 134"/>
          <p:cNvSpPr txBox="1">
            <a:spLocks noGrp="1"/>
          </p:cNvSpPr>
          <p:nvPr>
            <p:ph type="subTitle" idx="1"/>
          </p:nvPr>
        </p:nvSpPr>
        <p:spPr>
          <a:xfrm>
            <a:off x="311700" y="2834125"/>
            <a:ext cx="8520599" cy="792600"/>
          </a:xfrm>
          <a:prstGeom prst="rect">
            <a:avLst/>
          </a:prstGeom>
        </p:spPr>
        <p:txBody>
          <a:bodyPr lIns="91425" tIns="91425" rIns="91425" bIns="91425" anchor="t" anchorCtr="0">
            <a:noAutofit/>
          </a:bodyPr>
          <a:lstStyle/>
          <a:p>
            <a:pPr lvl="0">
              <a:spcBef>
                <a:spcPts val="0"/>
              </a:spcBef>
              <a:buNone/>
            </a:pPr>
            <a:endParaRPr/>
          </a:p>
        </p:txBody>
      </p:sp>
      <p:sp>
        <p:nvSpPr>
          <p:cNvPr id="135" name="Shape 13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7</a:t>
            </a:fld>
            <a:endParaRPr lang="en-GB"/>
          </a:p>
        </p:txBody>
      </p:sp>
      <p:pic>
        <p:nvPicPr>
          <p:cNvPr id="136" name="Shape 136" descr="47185-arduino.jpg"/>
          <p:cNvPicPr preferRelativeResize="0"/>
          <p:nvPr/>
        </p:nvPicPr>
        <p:blipFill>
          <a:blip r:embed="rId3">
            <a:alphaModFix/>
          </a:blip>
          <a:stretch>
            <a:fillRect/>
          </a:stretch>
        </p:blipFill>
        <p:spPr>
          <a:xfrm>
            <a:off x="311699" y="33200"/>
            <a:ext cx="8520601" cy="507709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311700" y="108750"/>
            <a:ext cx="8520599" cy="576300"/>
          </a:xfrm>
          <a:prstGeom prst="rect">
            <a:avLst/>
          </a:prstGeom>
        </p:spPr>
        <p:txBody>
          <a:bodyPr lIns="91425" tIns="91425" rIns="91425" bIns="91425" anchor="t" anchorCtr="0">
            <a:noAutofit/>
          </a:bodyPr>
          <a:lstStyle/>
          <a:p>
            <a:pPr lvl="0" algn="ctr">
              <a:spcBef>
                <a:spcPts val="0"/>
              </a:spcBef>
              <a:buNone/>
            </a:pPr>
            <a:r>
              <a:rPr lang="en-GB" u="sng">
                <a:solidFill>
                  <a:srgbClr val="0000FF"/>
                </a:solidFill>
                <a:hlinkClick r:id="rId3"/>
              </a:rPr>
              <a:t>https://thingspeak.com</a:t>
            </a:r>
          </a:p>
        </p:txBody>
      </p:sp>
      <p:sp>
        <p:nvSpPr>
          <p:cNvPr id="654" name="Shape 65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655" name="Shape 65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70</a:t>
            </a:fld>
            <a:endParaRPr lang="en-GB"/>
          </a:p>
        </p:txBody>
      </p:sp>
      <p:pic>
        <p:nvPicPr>
          <p:cNvPr id="656" name="Shape 656"/>
          <p:cNvPicPr preferRelativeResize="0"/>
          <p:nvPr/>
        </p:nvPicPr>
        <p:blipFill rotWithShape="1">
          <a:blip r:embed="rId4">
            <a:alphaModFix/>
          </a:blip>
          <a:srcRect b="8256"/>
          <a:stretch/>
        </p:blipFill>
        <p:spPr>
          <a:xfrm>
            <a:off x="538275" y="685050"/>
            <a:ext cx="8197949" cy="437177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title"/>
          </p:nvPr>
        </p:nvSpPr>
        <p:spPr>
          <a:xfrm>
            <a:off x="311700" y="84850"/>
            <a:ext cx="8520599" cy="275399"/>
          </a:xfrm>
          <a:prstGeom prst="rect">
            <a:avLst/>
          </a:prstGeom>
        </p:spPr>
        <p:txBody>
          <a:bodyPr lIns="91425" tIns="91425" rIns="91425" bIns="91425" anchor="t" anchorCtr="0">
            <a:noAutofit/>
          </a:bodyPr>
          <a:lstStyle/>
          <a:p>
            <a:pPr lvl="0" algn="ctr">
              <a:spcBef>
                <a:spcPts val="0"/>
              </a:spcBef>
              <a:buNone/>
            </a:pPr>
            <a:r>
              <a:rPr lang="en-GB" sz="1200" b="1"/>
              <a:t>ThingSpeak API</a:t>
            </a:r>
          </a:p>
        </p:txBody>
      </p:sp>
      <p:sp>
        <p:nvSpPr>
          <p:cNvPr id="662" name="Shape 662"/>
          <p:cNvSpPr txBox="1">
            <a:spLocks noGrp="1"/>
          </p:cNvSpPr>
          <p:nvPr>
            <p:ph type="body" idx="1"/>
          </p:nvPr>
        </p:nvSpPr>
        <p:spPr>
          <a:xfrm>
            <a:off x="0" y="0"/>
            <a:ext cx="3987600" cy="51434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10000"/>
              <a:buFont typeface="Arial"/>
              <a:buNone/>
            </a:pPr>
            <a:r>
              <a:rPr lang="en-GB" sz="1000" b="1">
                <a:solidFill>
                  <a:srgbClr val="000000"/>
                </a:solidFill>
              </a:rPr>
              <a:t>#include&lt;stdlib.h&gt;</a:t>
            </a:r>
          </a:p>
          <a:p>
            <a:pPr lvl="0" rtl="0">
              <a:lnSpc>
                <a:spcPct val="100000"/>
              </a:lnSpc>
              <a:spcBef>
                <a:spcPts val="0"/>
              </a:spcBef>
              <a:spcAft>
                <a:spcPts val="0"/>
              </a:spcAft>
              <a:buClr>
                <a:schemeClr val="dk1"/>
              </a:buClr>
              <a:buSzPct val="110000"/>
              <a:buFont typeface="Arial"/>
              <a:buNone/>
            </a:pPr>
            <a:r>
              <a:rPr lang="en-GB" sz="1000" b="1">
                <a:solidFill>
                  <a:srgbClr val="000000"/>
                </a:solidFill>
              </a:rPr>
              <a:t>const int groundpin = A0;</a:t>
            </a:r>
          </a:p>
          <a:p>
            <a:pPr lvl="0" rtl="0">
              <a:lnSpc>
                <a:spcPct val="100000"/>
              </a:lnSpc>
              <a:spcBef>
                <a:spcPts val="0"/>
              </a:spcBef>
              <a:spcAft>
                <a:spcPts val="0"/>
              </a:spcAft>
              <a:buClr>
                <a:schemeClr val="dk1"/>
              </a:buClr>
              <a:buSzPct val="110000"/>
              <a:buFont typeface="Arial"/>
              <a:buNone/>
            </a:pPr>
            <a:r>
              <a:rPr lang="en-GB" sz="1000" b="1">
                <a:solidFill>
                  <a:srgbClr val="000000"/>
                </a:solidFill>
              </a:rPr>
              <a:t>const int powerpin = A2;</a:t>
            </a:r>
          </a:p>
          <a:p>
            <a:pPr lvl="0" rtl="0">
              <a:lnSpc>
                <a:spcPct val="100000"/>
              </a:lnSpc>
              <a:spcBef>
                <a:spcPts val="0"/>
              </a:spcBef>
              <a:spcAft>
                <a:spcPts val="0"/>
              </a:spcAft>
              <a:buClr>
                <a:schemeClr val="dk1"/>
              </a:buClr>
              <a:buSzPct val="110000"/>
              <a:buFont typeface="Arial"/>
              <a:buNone/>
            </a:pPr>
            <a:r>
              <a:rPr lang="en-GB" sz="1000" b="1">
                <a:solidFill>
                  <a:srgbClr val="000000"/>
                </a:solidFill>
              </a:rPr>
              <a:t>const int receiver = 0;</a:t>
            </a:r>
          </a:p>
          <a:p>
            <a:pPr lvl="0" rtl="0">
              <a:lnSpc>
                <a:spcPct val="100000"/>
              </a:lnSpc>
              <a:spcBef>
                <a:spcPts val="0"/>
              </a:spcBef>
              <a:spcAft>
                <a:spcPts val="0"/>
              </a:spcAft>
              <a:buClr>
                <a:schemeClr val="dk1"/>
              </a:buClr>
              <a:buSzPct val="110000"/>
              <a:buFont typeface="Arial"/>
              <a:buNone/>
            </a:pPr>
            <a:r>
              <a:rPr lang="en-GB" sz="1000" b="1">
                <a:solidFill>
                  <a:srgbClr val="000000"/>
                </a:solidFill>
              </a:rPr>
              <a:t>float tempC;</a:t>
            </a:r>
          </a:p>
          <a:p>
            <a:pPr lvl="0" rtl="0">
              <a:lnSpc>
                <a:spcPct val="100000"/>
              </a:lnSpc>
              <a:spcBef>
                <a:spcPts val="0"/>
              </a:spcBef>
              <a:spcAft>
                <a:spcPts val="0"/>
              </a:spcAft>
              <a:buClr>
                <a:schemeClr val="dk1"/>
              </a:buClr>
              <a:buSzPct val="110000"/>
              <a:buFont typeface="Arial"/>
              <a:buNone/>
            </a:pPr>
            <a:r>
              <a:rPr lang="en-GB" sz="1000" b="1">
                <a:solidFill>
                  <a:srgbClr val="000000"/>
                </a:solidFill>
              </a:rPr>
              <a:t>int reading;</a:t>
            </a:r>
          </a:p>
          <a:p>
            <a:pPr lvl="0" rtl="0">
              <a:lnSpc>
                <a:spcPct val="100000"/>
              </a:lnSpc>
              <a:spcBef>
                <a:spcPts val="0"/>
              </a:spcBef>
              <a:spcAft>
                <a:spcPts val="0"/>
              </a:spcAft>
              <a:buClr>
                <a:schemeClr val="dk1"/>
              </a:buClr>
              <a:buSzPct val="110000"/>
              <a:buFont typeface="Arial"/>
              <a:buNone/>
            </a:pPr>
            <a:r>
              <a:rPr lang="en-GB" sz="1000" b="1">
                <a:solidFill>
                  <a:srgbClr val="000000"/>
                </a:solidFill>
              </a:rPr>
              <a:t>int tempPin = A1;</a:t>
            </a:r>
          </a:p>
          <a:p>
            <a:pPr lvl="0" rtl="0">
              <a:lnSpc>
                <a:spcPct val="100000"/>
              </a:lnSpc>
              <a:spcBef>
                <a:spcPts val="0"/>
              </a:spcBef>
              <a:spcAft>
                <a:spcPts val="0"/>
              </a:spcAft>
              <a:buClr>
                <a:schemeClr val="dk1"/>
              </a:buClr>
              <a:buSzPct val="110000"/>
              <a:buFont typeface="Arial"/>
              <a:buNone/>
            </a:pPr>
            <a:r>
              <a:rPr lang="en-GB" sz="1000" b="1">
                <a:solidFill>
                  <a:srgbClr val="000000"/>
                </a:solidFill>
              </a:rPr>
              <a:t>int led=13; int con=0;</a:t>
            </a:r>
          </a:p>
          <a:p>
            <a:pPr lvl="0" rtl="0">
              <a:lnSpc>
                <a:spcPct val="100000"/>
              </a:lnSpc>
              <a:spcBef>
                <a:spcPts val="0"/>
              </a:spcBef>
              <a:spcAft>
                <a:spcPts val="0"/>
              </a:spcAft>
              <a:buClr>
                <a:schemeClr val="dk1"/>
              </a:buClr>
              <a:buSzPct val="110000"/>
              <a:buFont typeface="Arial"/>
              <a:buNone/>
            </a:pPr>
            <a:r>
              <a:rPr lang="en-GB" sz="1000" b="1">
                <a:solidFill>
                  <a:srgbClr val="000000"/>
                </a:solidFill>
              </a:rPr>
              <a:t>String apiKey = "27RPRHYGBJ335YGE";</a:t>
            </a:r>
          </a:p>
          <a:p>
            <a:pPr lvl="0" rtl="0">
              <a:lnSpc>
                <a:spcPct val="100000"/>
              </a:lnSpc>
              <a:spcBef>
                <a:spcPts val="0"/>
              </a:spcBef>
              <a:spcAft>
                <a:spcPts val="0"/>
              </a:spcAft>
              <a:buClr>
                <a:schemeClr val="dk1"/>
              </a:buClr>
              <a:buSzPct val="110000"/>
              <a:buFont typeface="Arial"/>
              <a:buNone/>
            </a:pPr>
            <a:r>
              <a:rPr lang="en-GB" sz="1000" b="1">
                <a:solidFill>
                  <a:srgbClr val="000000"/>
                </a:solidFill>
              </a:rPr>
              <a:t>void setup()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Serial.begin(115200);</a:t>
            </a:r>
          </a:p>
          <a:p>
            <a:pPr lvl="0" rtl="0">
              <a:lnSpc>
                <a:spcPct val="100000"/>
              </a:lnSpc>
              <a:spcBef>
                <a:spcPts val="0"/>
              </a:spcBef>
              <a:spcAft>
                <a:spcPts val="0"/>
              </a:spcAft>
              <a:buClr>
                <a:schemeClr val="dk1"/>
              </a:buClr>
              <a:buSzPct val="110000"/>
              <a:buFont typeface="Arial"/>
              <a:buNone/>
            </a:pPr>
            <a:r>
              <a:rPr lang="en-GB" sz="1000" b="1">
                <a:solidFill>
                  <a:srgbClr val="000000"/>
                </a:solidFill>
              </a:rPr>
              <a:t>  pinMode(groundpin, OUTPUT);</a:t>
            </a:r>
          </a:p>
          <a:p>
            <a:pPr lvl="0" rtl="0">
              <a:lnSpc>
                <a:spcPct val="100000"/>
              </a:lnSpc>
              <a:spcBef>
                <a:spcPts val="0"/>
              </a:spcBef>
              <a:spcAft>
                <a:spcPts val="0"/>
              </a:spcAft>
              <a:buClr>
                <a:schemeClr val="dk1"/>
              </a:buClr>
              <a:buSzPct val="110000"/>
              <a:buFont typeface="Arial"/>
              <a:buNone/>
            </a:pPr>
            <a:r>
              <a:rPr lang="en-GB" sz="1000" b="1">
                <a:solidFill>
                  <a:srgbClr val="000000"/>
                </a:solidFill>
              </a:rPr>
              <a:t>  pinMode(powerpin, OUTPUT);</a:t>
            </a:r>
          </a:p>
          <a:p>
            <a:pPr lvl="0" rtl="0">
              <a:lnSpc>
                <a:spcPct val="100000"/>
              </a:lnSpc>
              <a:spcBef>
                <a:spcPts val="0"/>
              </a:spcBef>
              <a:spcAft>
                <a:spcPts val="0"/>
              </a:spcAft>
              <a:buClr>
                <a:schemeClr val="dk1"/>
              </a:buClr>
              <a:buSzPct val="110000"/>
              <a:buFont typeface="Arial"/>
              <a:buNone/>
            </a:pPr>
            <a:r>
              <a:rPr lang="en-GB" sz="1000" b="1">
                <a:solidFill>
                  <a:srgbClr val="000000"/>
                </a:solidFill>
              </a:rPr>
              <a:t>  pinMode(led, OUTPUT);</a:t>
            </a:r>
          </a:p>
          <a:p>
            <a:pPr lvl="0" rtl="0">
              <a:lnSpc>
                <a:spcPct val="100000"/>
              </a:lnSpc>
              <a:spcBef>
                <a:spcPts val="0"/>
              </a:spcBef>
              <a:spcAft>
                <a:spcPts val="0"/>
              </a:spcAft>
              <a:buClr>
                <a:schemeClr val="dk1"/>
              </a:buClr>
              <a:buSzPct val="110000"/>
              <a:buFont typeface="Arial"/>
              <a:buNone/>
            </a:pPr>
            <a:r>
              <a:rPr lang="en-GB" sz="1000" b="1">
                <a:solidFill>
                  <a:srgbClr val="000000"/>
                </a:solidFill>
              </a:rPr>
              <a:t>  digitalWrite(groundpin, LOW);</a:t>
            </a:r>
          </a:p>
          <a:p>
            <a:pPr lvl="0" rtl="0">
              <a:lnSpc>
                <a:spcPct val="100000"/>
              </a:lnSpc>
              <a:spcBef>
                <a:spcPts val="0"/>
              </a:spcBef>
              <a:spcAft>
                <a:spcPts val="0"/>
              </a:spcAft>
              <a:buClr>
                <a:schemeClr val="dk1"/>
              </a:buClr>
              <a:buSzPct val="110000"/>
              <a:buFont typeface="Arial"/>
              <a:buNone/>
            </a:pPr>
            <a:r>
              <a:rPr lang="en-GB" sz="1000" b="1">
                <a:solidFill>
                  <a:srgbClr val="000000"/>
                </a:solidFill>
              </a:rPr>
              <a:t>  digitalWrite(powerpin, HIGH);</a:t>
            </a:r>
          </a:p>
          <a:p>
            <a:pPr lvl="0" rtl="0">
              <a:lnSpc>
                <a:spcPct val="100000"/>
              </a:lnSpc>
              <a:spcBef>
                <a:spcPts val="0"/>
              </a:spcBef>
              <a:spcAft>
                <a:spcPts val="0"/>
              </a:spcAft>
              <a:buClr>
                <a:schemeClr val="dk1"/>
              </a:buClr>
              <a:buSzPct val="110000"/>
              <a:buFont typeface="Arial"/>
              <a:buNone/>
            </a:pPr>
            <a:r>
              <a:rPr lang="en-GB" sz="1000" b="1">
                <a:solidFill>
                  <a:srgbClr val="000000"/>
                </a:solidFill>
              </a:rPr>
              <a:t>  analogReference(INTERNAL);</a:t>
            </a:r>
          </a:p>
          <a:p>
            <a:pPr lvl="0" rtl="0">
              <a:lnSpc>
                <a:spcPct val="100000"/>
              </a:lnSpc>
              <a:spcBef>
                <a:spcPts val="0"/>
              </a:spcBef>
              <a:spcAft>
                <a:spcPts val="0"/>
              </a:spcAft>
              <a:buClr>
                <a:schemeClr val="dk1"/>
              </a:buClr>
              <a:buSzPct val="110000"/>
              <a:buFont typeface="Arial"/>
              <a:buNone/>
            </a:pPr>
            <a:r>
              <a:rPr lang="en-GB" sz="1000" b="1">
                <a:solidFill>
                  <a:srgbClr val="000000"/>
                </a:solidFill>
              </a:rPr>
              <a:t>  // reset ESP8266</a:t>
            </a:r>
          </a:p>
          <a:p>
            <a:pPr lvl="0" rtl="0">
              <a:lnSpc>
                <a:spcPct val="100000"/>
              </a:lnSpc>
              <a:spcBef>
                <a:spcPts val="0"/>
              </a:spcBef>
              <a:spcAft>
                <a:spcPts val="0"/>
              </a:spcAft>
              <a:buClr>
                <a:schemeClr val="dk1"/>
              </a:buClr>
              <a:buSzPct val="110000"/>
              <a:buFont typeface="Arial"/>
              <a:buNone/>
            </a:pPr>
            <a:r>
              <a:rPr lang="en-GB" sz="1000" b="1">
                <a:solidFill>
                  <a:srgbClr val="000000"/>
                </a:solidFill>
              </a:rPr>
              <a:t>  Serial.println("AT+RST");</a:t>
            </a:r>
          </a:p>
          <a:p>
            <a:pPr lvl="0" rtl="0">
              <a:lnSpc>
                <a:spcPct val="100000"/>
              </a:lnSpc>
              <a:spcBef>
                <a:spcPts val="0"/>
              </a:spcBef>
              <a:spcAft>
                <a:spcPts val="0"/>
              </a:spcAft>
              <a:buClr>
                <a:schemeClr val="dk1"/>
              </a:buClr>
              <a:buSzPct val="110000"/>
              <a:buFont typeface="Arial"/>
              <a:buNone/>
            </a:pPr>
            <a:r>
              <a:rPr lang="en-GB" sz="1000" b="1">
                <a:solidFill>
                  <a:srgbClr val="000000"/>
                </a:solidFill>
              </a:rPr>
              <a:t>  Serial.println("AT+CIPMUX=0");</a:t>
            </a:r>
          </a:p>
          <a:p>
            <a:pPr lvl="0" rtl="0">
              <a:lnSpc>
                <a:spcPct val="100000"/>
              </a:lnSpc>
              <a:spcBef>
                <a:spcPts val="0"/>
              </a:spcBef>
              <a:spcAft>
                <a:spcPts val="0"/>
              </a:spcAft>
              <a:buClr>
                <a:schemeClr val="dk1"/>
              </a:buClr>
              <a:buSzPct val="110000"/>
              <a:buFont typeface="Arial"/>
              <a:buNone/>
            </a:pPr>
            <a:r>
              <a:rPr lang="en-GB" sz="1000" b="1">
                <a:solidFill>
                  <a:srgbClr val="000000"/>
                </a:solidFill>
              </a:rPr>
              <a:t>}</a:t>
            </a:r>
          </a:p>
          <a:p>
            <a:pPr lvl="0" rtl="0">
              <a:lnSpc>
                <a:spcPct val="100000"/>
              </a:lnSpc>
              <a:spcBef>
                <a:spcPts val="0"/>
              </a:spcBef>
              <a:spcAft>
                <a:spcPts val="0"/>
              </a:spcAft>
              <a:buClr>
                <a:schemeClr val="dk1"/>
              </a:buClr>
              <a:buSzPct val="110000"/>
              <a:buFont typeface="Arial"/>
              <a:buNone/>
            </a:pPr>
            <a:r>
              <a:rPr lang="en-GB" sz="1000" b="1">
                <a:solidFill>
                  <a:srgbClr val="000000"/>
                </a:solidFill>
              </a:rPr>
              <a:t>void loop()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reading = analogRead(tempPin);</a:t>
            </a:r>
          </a:p>
          <a:p>
            <a:pPr lvl="0" rtl="0">
              <a:lnSpc>
                <a:spcPct val="100000"/>
              </a:lnSpc>
              <a:spcBef>
                <a:spcPts val="0"/>
              </a:spcBef>
              <a:spcAft>
                <a:spcPts val="0"/>
              </a:spcAft>
              <a:buClr>
                <a:schemeClr val="dk1"/>
              </a:buClr>
              <a:buSzPct val="110000"/>
              <a:buFont typeface="Arial"/>
              <a:buNone/>
            </a:pPr>
            <a:r>
              <a:rPr lang="en-GB" sz="1000" b="1">
                <a:solidFill>
                  <a:srgbClr val="000000"/>
                </a:solidFill>
              </a:rPr>
              <a:t>  tempC = reading / 9.31;</a:t>
            </a:r>
          </a:p>
          <a:p>
            <a:pPr lvl="0" rtl="0">
              <a:lnSpc>
                <a:spcPct val="100000"/>
              </a:lnSpc>
              <a:spcBef>
                <a:spcPts val="0"/>
              </a:spcBef>
              <a:spcAft>
                <a:spcPts val="0"/>
              </a:spcAft>
              <a:buClr>
                <a:schemeClr val="dk1"/>
              </a:buClr>
              <a:buSzPct val="110000"/>
              <a:buFont typeface="Arial"/>
              <a:buNone/>
            </a:pPr>
            <a:r>
              <a:rPr lang="en-GB" sz="1000" b="1">
                <a:solidFill>
                  <a:srgbClr val="000000"/>
                </a:solidFill>
              </a:rPr>
              <a:t>  // convert to string</a:t>
            </a:r>
          </a:p>
          <a:p>
            <a:pPr lvl="0" rtl="0">
              <a:lnSpc>
                <a:spcPct val="100000"/>
              </a:lnSpc>
              <a:spcBef>
                <a:spcPts val="0"/>
              </a:spcBef>
              <a:spcAft>
                <a:spcPts val="0"/>
              </a:spcAft>
              <a:buClr>
                <a:schemeClr val="dk1"/>
              </a:buClr>
              <a:buSzPct val="110000"/>
              <a:buFont typeface="Arial"/>
              <a:buNone/>
            </a:pPr>
            <a:r>
              <a:rPr lang="en-GB" sz="1000" b="1">
                <a:solidFill>
                  <a:srgbClr val="000000"/>
                </a:solidFill>
              </a:rPr>
              <a:t>  char buf[16];</a:t>
            </a:r>
          </a:p>
          <a:p>
            <a:pPr lvl="0" rtl="0">
              <a:lnSpc>
                <a:spcPct val="100000"/>
              </a:lnSpc>
              <a:spcBef>
                <a:spcPts val="0"/>
              </a:spcBef>
              <a:spcAft>
                <a:spcPts val="0"/>
              </a:spcAft>
              <a:buClr>
                <a:schemeClr val="dk1"/>
              </a:buClr>
              <a:buSzPct val="110000"/>
              <a:buFont typeface="Arial"/>
              <a:buNone/>
            </a:pPr>
            <a:r>
              <a:rPr lang="en-GB" sz="1000" b="1">
                <a:solidFill>
                  <a:srgbClr val="000000"/>
                </a:solidFill>
              </a:rPr>
              <a:t>  String strTemp = dtostrf(tempC, 5, 2, buf);</a:t>
            </a:r>
          </a:p>
          <a:p>
            <a:pPr lvl="0" rtl="0">
              <a:lnSpc>
                <a:spcPct val="100000"/>
              </a:lnSpc>
              <a:spcBef>
                <a:spcPts val="0"/>
              </a:spcBef>
              <a:spcAft>
                <a:spcPts val="0"/>
              </a:spcAft>
              <a:buClr>
                <a:schemeClr val="dk1"/>
              </a:buClr>
              <a:buSzPct val="110000"/>
              <a:buFont typeface="Arial"/>
              <a:buNone/>
            </a:pPr>
            <a:r>
              <a:rPr lang="en-GB" sz="1000" b="1">
                <a:solidFill>
                  <a:srgbClr val="000000"/>
                </a:solidFill>
              </a:rPr>
              <a:t>  Serial.println(tempC);</a:t>
            </a:r>
          </a:p>
          <a:p>
            <a:pPr lvl="0" rtl="0">
              <a:lnSpc>
                <a:spcPct val="100000"/>
              </a:lnSpc>
              <a:spcBef>
                <a:spcPts val="0"/>
              </a:spcBef>
              <a:spcAft>
                <a:spcPts val="0"/>
              </a:spcAft>
              <a:buClr>
                <a:schemeClr val="dk1"/>
              </a:buClr>
              <a:buSzPct val="110000"/>
              <a:buFont typeface="Arial"/>
              <a:buNone/>
            </a:pPr>
            <a:r>
              <a:rPr lang="en-GB" sz="1000" b="1">
                <a:solidFill>
                  <a:srgbClr val="000000"/>
                </a:solidFill>
              </a:rPr>
              <a:t>  // TCP connection</a:t>
            </a:r>
          </a:p>
          <a:p>
            <a:pPr lvl="0" rtl="0">
              <a:lnSpc>
                <a:spcPct val="100000"/>
              </a:lnSpc>
              <a:spcBef>
                <a:spcPts val="0"/>
              </a:spcBef>
              <a:spcAft>
                <a:spcPts val="0"/>
              </a:spcAft>
              <a:buClr>
                <a:schemeClr val="dk1"/>
              </a:buClr>
              <a:buSzPct val="110000"/>
              <a:buFont typeface="Arial"/>
              <a:buNone/>
            </a:pPr>
            <a:r>
              <a:rPr lang="en-GB" sz="1000" b="1">
                <a:solidFill>
                  <a:srgbClr val="000000"/>
                </a:solidFill>
              </a:rPr>
              <a:t>  String cmd = "AT+CIPSTART=\"TCP\",\"";</a:t>
            </a:r>
          </a:p>
          <a:p>
            <a:pPr lvl="0" rtl="0">
              <a:lnSpc>
                <a:spcPct val="100000"/>
              </a:lnSpc>
              <a:spcBef>
                <a:spcPts val="0"/>
              </a:spcBef>
              <a:spcAft>
                <a:spcPts val="0"/>
              </a:spcAft>
              <a:buClr>
                <a:schemeClr val="dk1"/>
              </a:buClr>
              <a:buSzPct val="110000"/>
              <a:buFont typeface="Arial"/>
              <a:buNone/>
            </a:pPr>
            <a:r>
              <a:rPr lang="en-GB" sz="1000" b="1">
                <a:solidFill>
                  <a:srgbClr val="000000"/>
                </a:solidFill>
              </a:rPr>
              <a:t>  cmd += "api.thingspeak.com"; // api.thingspeak.com</a:t>
            </a:r>
          </a:p>
          <a:p>
            <a:pPr lvl="0" rtl="0">
              <a:lnSpc>
                <a:spcPct val="100000"/>
              </a:lnSpc>
              <a:spcBef>
                <a:spcPts val="0"/>
              </a:spcBef>
              <a:spcAft>
                <a:spcPts val="0"/>
              </a:spcAft>
              <a:buClr>
                <a:schemeClr val="dk1"/>
              </a:buClr>
              <a:buSzPct val="110000"/>
              <a:buFont typeface="Arial"/>
              <a:buNone/>
            </a:pPr>
            <a:r>
              <a:rPr lang="en-GB" sz="1000" b="1">
                <a:solidFill>
                  <a:srgbClr val="000000"/>
                </a:solidFill>
              </a:rPr>
              <a:t>  cmd += "\",80";</a:t>
            </a:r>
          </a:p>
          <a:p>
            <a:pPr lvl="0" rtl="0">
              <a:lnSpc>
                <a:spcPct val="100000"/>
              </a:lnSpc>
              <a:spcBef>
                <a:spcPts val="0"/>
              </a:spcBef>
              <a:spcAft>
                <a:spcPts val="0"/>
              </a:spcAft>
              <a:buClr>
                <a:schemeClr val="dk1"/>
              </a:buClr>
              <a:buSzPct val="110000"/>
              <a:buFont typeface="Arial"/>
              <a:buNone/>
            </a:pPr>
            <a:r>
              <a:rPr lang="en-GB" sz="1000" b="1">
                <a:solidFill>
                  <a:srgbClr val="000000"/>
                </a:solidFill>
              </a:rPr>
              <a:t>  Serial.println(cmd);</a:t>
            </a:r>
          </a:p>
          <a:p>
            <a:pPr lvl="0">
              <a:lnSpc>
                <a:spcPct val="100000"/>
              </a:lnSpc>
              <a:spcBef>
                <a:spcPts val="0"/>
              </a:spcBef>
              <a:spcAft>
                <a:spcPts val="0"/>
              </a:spcAft>
              <a:buNone/>
            </a:pPr>
            <a:endParaRPr sz="800">
              <a:solidFill>
                <a:srgbClr val="000000"/>
              </a:solidFill>
            </a:endParaRPr>
          </a:p>
        </p:txBody>
      </p:sp>
      <p:sp>
        <p:nvSpPr>
          <p:cNvPr id="663" name="Shape 66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71</a:t>
            </a:fld>
            <a:endParaRPr lang="en-GB"/>
          </a:p>
        </p:txBody>
      </p:sp>
      <p:sp>
        <p:nvSpPr>
          <p:cNvPr id="664" name="Shape 664"/>
          <p:cNvSpPr txBox="1"/>
          <p:nvPr/>
        </p:nvSpPr>
        <p:spPr>
          <a:xfrm>
            <a:off x="4580750" y="427675"/>
            <a:ext cx="3987600" cy="4423200"/>
          </a:xfrm>
          <a:prstGeom prst="rect">
            <a:avLst/>
          </a:prstGeom>
          <a:noFill/>
          <a:ln>
            <a:noFill/>
          </a:ln>
        </p:spPr>
        <p:txBody>
          <a:bodyPr lIns="91425" tIns="91425" rIns="91425" bIns="91425" anchor="t" anchorCtr="0">
            <a:noAutofit/>
          </a:bodyPr>
          <a:lstStyle/>
          <a:p>
            <a:pPr lvl="0" rtl="0">
              <a:spcBef>
                <a:spcPts val="0"/>
              </a:spcBef>
              <a:buClr>
                <a:schemeClr val="dk1"/>
              </a:buClr>
              <a:buSzPct val="137500"/>
              <a:buFont typeface="Arial"/>
              <a:buNone/>
            </a:pPr>
            <a:r>
              <a:rPr lang="en-GB" sz="800"/>
              <a:t> </a:t>
            </a:r>
            <a:r>
              <a:rPr lang="en-GB" sz="1000" b="1"/>
              <a:t> if(Serial.find("Error")){</a:t>
            </a:r>
          </a:p>
          <a:p>
            <a:pPr lvl="0" rtl="0">
              <a:spcBef>
                <a:spcPts val="0"/>
              </a:spcBef>
              <a:buClr>
                <a:schemeClr val="dk1"/>
              </a:buClr>
              <a:buSzPct val="110000"/>
              <a:buFont typeface="Arial"/>
              <a:buNone/>
            </a:pPr>
            <a:r>
              <a:rPr lang="en-GB" sz="1000" b="1"/>
              <a:t>    Serial.println("AT+CIPSTART error");</a:t>
            </a:r>
          </a:p>
          <a:p>
            <a:pPr lvl="0" rtl="0">
              <a:spcBef>
                <a:spcPts val="0"/>
              </a:spcBef>
              <a:buClr>
                <a:schemeClr val="dk1"/>
              </a:buClr>
              <a:buSzPct val="110000"/>
              <a:buFont typeface="Arial"/>
              <a:buNone/>
            </a:pPr>
            <a:r>
              <a:rPr lang="en-GB" sz="1000" b="1"/>
              <a:t>    return;</a:t>
            </a:r>
          </a:p>
          <a:p>
            <a:pPr lvl="0" rtl="0">
              <a:spcBef>
                <a:spcPts val="0"/>
              </a:spcBef>
              <a:buClr>
                <a:schemeClr val="dk1"/>
              </a:buClr>
              <a:buSzPct val="110000"/>
              <a:buFont typeface="Arial"/>
              <a:buNone/>
            </a:pPr>
            <a:r>
              <a:rPr lang="en-GB" sz="1000" b="1"/>
              <a:t>  }</a:t>
            </a:r>
          </a:p>
          <a:p>
            <a:pPr lvl="0" rtl="0">
              <a:spcBef>
                <a:spcPts val="0"/>
              </a:spcBef>
              <a:buClr>
                <a:schemeClr val="dk1"/>
              </a:buClr>
              <a:buSzPct val="110000"/>
              <a:buFont typeface="Arial"/>
              <a:buNone/>
            </a:pPr>
            <a:r>
              <a:rPr lang="en-GB" sz="1000" b="1"/>
              <a:t>  // prepare GET string</a:t>
            </a:r>
          </a:p>
          <a:p>
            <a:pPr lvl="0" rtl="0">
              <a:spcBef>
                <a:spcPts val="0"/>
              </a:spcBef>
              <a:buClr>
                <a:schemeClr val="dk1"/>
              </a:buClr>
              <a:buSzPct val="110000"/>
              <a:buFont typeface="Arial"/>
              <a:buNone/>
            </a:pPr>
            <a:r>
              <a:rPr lang="en-GB" sz="1000" b="1"/>
              <a:t>  String getStr = "GET /update?key=";</a:t>
            </a:r>
          </a:p>
          <a:p>
            <a:pPr lvl="0" rtl="0">
              <a:spcBef>
                <a:spcPts val="0"/>
              </a:spcBef>
              <a:buClr>
                <a:schemeClr val="dk1"/>
              </a:buClr>
              <a:buSzPct val="110000"/>
              <a:buFont typeface="Arial"/>
              <a:buNone/>
            </a:pPr>
            <a:r>
              <a:rPr lang="en-GB" sz="1000" b="1"/>
              <a:t>  getStr += apiKey;</a:t>
            </a:r>
          </a:p>
          <a:p>
            <a:pPr lvl="0" rtl="0">
              <a:spcBef>
                <a:spcPts val="0"/>
              </a:spcBef>
              <a:buClr>
                <a:schemeClr val="dk1"/>
              </a:buClr>
              <a:buSzPct val="110000"/>
              <a:buFont typeface="Arial"/>
              <a:buNone/>
            </a:pPr>
            <a:r>
              <a:rPr lang="en-GB" sz="1000" b="1"/>
              <a:t>  getStr +="&amp;field1=";</a:t>
            </a:r>
          </a:p>
          <a:p>
            <a:pPr lvl="0" rtl="0">
              <a:spcBef>
                <a:spcPts val="0"/>
              </a:spcBef>
              <a:buClr>
                <a:schemeClr val="dk1"/>
              </a:buClr>
              <a:buSzPct val="110000"/>
              <a:buFont typeface="Arial"/>
              <a:buNone/>
            </a:pPr>
            <a:r>
              <a:rPr lang="en-GB" sz="1000" b="1"/>
              <a:t>  getStr += String(strTemp);</a:t>
            </a:r>
          </a:p>
          <a:p>
            <a:pPr lvl="0" rtl="0">
              <a:spcBef>
                <a:spcPts val="0"/>
              </a:spcBef>
              <a:buClr>
                <a:schemeClr val="dk1"/>
              </a:buClr>
              <a:buSzPct val="110000"/>
              <a:buFont typeface="Arial"/>
              <a:buNone/>
            </a:pPr>
            <a:r>
              <a:rPr lang="en-GB" sz="1000" b="1"/>
              <a:t>  getStr += "\r\n\r\n";</a:t>
            </a:r>
          </a:p>
          <a:p>
            <a:pPr lvl="0" rtl="0">
              <a:spcBef>
                <a:spcPts val="0"/>
              </a:spcBef>
              <a:buClr>
                <a:schemeClr val="dk1"/>
              </a:buClr>
              <a:buSzPct val="110000"/>
              <a:buFont typeface="Arial"/>
              <a:buNone/>
            </a:pPr>
            <a:r>
              <a:rPr lang="en-GB" sz="1000" b="1"/>
              <a:t>  // send data length</a:t>
            </a:r>
          </a:p>
          <a:p>
            <a:pPr lvl="0" rtl="0">
              <a:spcBef>
                <a:spcPts val="0"/>
              </a:spcBef>
              <a:buClr>
                <a:schemeClr val="dk1"/>
              </a:buClr>
              <a:buSzPct val="110000"/>
              <a:buFont typeface="Arial"/>
              <a:buNone/>
            </a:pPr>
            <a:r>
              <a:rPr lang="en-GB" sz="1000" b="1"/>
              <a:t>  cmd = "AT+CIPSEND=";</a:t>
            </a:r>
          </a:p>
          <a:p>
            <a:pPr lvl="0" rtl="0">
              <a:spcBef>
                <a:spcPts val="0"/>
              </a:spcBef>
              <a:buClr>
                <a:schemeClr val="dk1"/>
              </a:buClr>
              <a:buSzPct val="110000"/>
              <a:buFont typeface="Arial"/>
              <a:buNone/>
            </a:pPr>
            <a:r>
              <a:rPr lang="en-GB" sz="1000" b="1"/>
              <a:t>  cmd += String(getStr.length());</a:t>
            </a:r>
          </a:p>
          <a:p>
            <a:pPr lvl="0" rtl="0">
              <a:spcBef>
                <a:spcPts val="0"/>
              </a:spcBef>
              <a:buClr>
                <a:schemeClr val="dk1"/>
              </a:buClr>
              <a:buSzPct val="110000"/>
              <a:buFont typeface="Arial"/>
              <a:buNone/>
            </a:pPr>
            <a:r>
              <a:rPr lang="en-GB" sz="1000" b="1"/>
              <a:t>  Serial.println(cmd);</a:t>
            </a:r>
          </a:p>
          <a:p>
            <a:pPr lvl="0" rtl="0">
              <a:spcBef>
                <a:spcPts val="0"/>
              </a:spcBef>
              <a:buClr>
                <a:schemeClr val="dk1"/>
              </a:buClr>
              <a:buSzPct val="110000"/>
              <a:buFont typeface="Arial"/>
              <a:buNone/>
            </a:pPr>
            <a:r>
              <a:rPr lang="en-GB" sz="1000" b="1"/>
              <a:t>  if(Serial.find("&gt;")){</a:t>
            </a:r>
          </a:p>
          <a:p>
            <a:pPr lvl="0" rtl="0">
              <a:spcBef>
                <a:spcPts val="0"/>
              </a:spcBef>
              <a:buClr>
                <a:schemeClr val="dk1"/>
              </a:buClr>
              <a:buSzPct val="110000"/>
              <a:buFont typeface="Arial"/>
              <a:buNone/>
            </a:pPr>
            <a:r>
              <a:rPr lang="en-GB" sz="1000" b="1"/>
              <a:t>    Serial.print(getStr);</a:t>
            </a:r>
          </a:p>
          <a:p>
            <a:pPr lvl="0" rtl="0">
              <a:spcBef>
                <a:spcPts val="0"/>
              </a:spcBef>
              <a:buClr>
                <a:schemeClr val="dk1"/>
              </a:buClr>
              <a:buSzPct val="110000"/>
              <a:buFont typeface="Arial"/>
              <a:buNone/>
            </a:pPr>
            <a:r>
              <a:rPr lang="en-GB" sz="1000" b="1"/>
              <a:t>  }</a:t>
            </a:r>
          </a:p>
          <a:p>
            <a:pPr lvl="0" rtl="0">
              <a:spcBef>
                <a:spcPts val="0"/>
              </a:spcBef>
              <a:buClr>
                <a:schemeClr val="dk1"/>
              </a:buClr>
              <a:buSzPct val="110000"/>
              <a:buFont typeface="Arial"/>
              <a:buNone/>
            </a:pPr>
            <a:r>
              <a:rPr lang="en-GB" sz="1000" b="1"/>
              <a:t>  else{</a:t>
            </a:r>
          </a:p>
          <a:p>
            <a:pPr lvl="0" rtl="0">
              <a:spcBef>
                <a:spcPts val="0"/>
              </a:spcBef>
              <a:buClr>
                <a:schemeClr val="dk1"/>
              </a:buClr>
              <a:buSzPct val="110000"/>
              <a:buFont typeface="Arial"/>
              <a:buNone/>
            </a:pPr>
            <a:r>
              <a:rPr lang="en-GB" sz="1000" b="1"/>
              <a:t>    // alert user</a:t>
            </a:r>
          </a:p>
          <a:p>
            <a:pPr lvl="0" rtl="0">
              <a:spcBef>
                <a:spcPts val="0"/>
              </a:spcBef>
              <a:buClr>
                <a:schemeClr val="dk1"/>
              </a:buClr>
              <a:buSzPct val="110000"/>
              <a:buFont typeface="Arial"/>
              <a:buNone/>
            </a:pPr>
            <a:r>
              <a:rPr lang="en-GB" sz="1000" b="1"/>
              <a:t>    Serial.println("AT+CIPCLOSE");</a:t>
            </a:r>
          </a:p>
          <a:p>
            <a:pPr lvl="0" rtl="0">
              <a:spcBef>
                <a:spcPts val="0"/>
              </a:spcBef>
              <a:buClr>
                <a:schemeClr val="dk1"/>
              </a:buClr>
              <a:buSzPct val="110000"/>
              <a:buFont typeface="Arial"/>
              <a:buNone/>
            </a:pPr>
            <a:r>
              <a:rPr lang="en-GB" sz="1000" b="1"/>
              <a:t>  }</a:t>
            </a:r>
          </a:p>
          <a:p>
            <a:pPr lvl="0" rtl="0">
              <a:spcBef>
                <a:spcPts val="0"/>
              </a:spcBef>
              <a:buClr>
                <a:schemeClr val="dk1"/>
              </a:buClr>
              <a:buSzPct val="110000"/>
              <a:buFont typeface="Arial"/>
              <a:buNone/>
            </a:pPr>
            <a:r>
              <a:rPr lang="en-GB" sz="1000" b="1"/>
              <a:t>  // thingspeak needs 15 sec delay between updates</a:t>
            </a:r>
          </a:p>
          <a:p>
            <a:pPr lvl="0" rtl="0">
              <a:spcBef>
                <a:spcPts val="0"/>
              </a:spcBef>
              <a:buClr>
                <a:schemeClr val="dk1"/>
              </a:buClr>
              <a:buSzPct val="110000"/>
              <a:buFont typeface="Arial"/>
              <a:buNone/>
            </a:pPr>
            <a:r>
              <a:rPr lang="en-GB" sz="1000" b="1"/>
              <a:t>  delay(5000);  </a:t>
            </a:r>
          </a:p>
          <a:p>
            <a:pPr lvl="0" rtl="0">
              <a:spcBef>
                <a:spcPts val="0"/>
              </a:spcBef>
              <a:buClr>
                <a:schemeClr val="dk1"/>
              </a:buClr>
              <a:buSzPct val="137500"/>
              <a:buFont typeface="Arial"/>
              <a:buNone/>
            </a:pPr>
            <a:r>
              <a:rPr lang="en-GB" sz="800" b="1"/>
              <a:t>}</a:t>
            </a:r>
          </a:p>
          <a:p>
            <a:pPr lvl="0" rtl="0">
              <a:spcBef>
                <a:spcPts val="0"/>
              </a:spcBef>
              <a:buNone/>
            </a:pPr>
            <a:endParaRPr/>
          </a:p>
        </p:txBody>
      </p:sp>
      <p:sp>
        <p:nvSpPr>
          <p:cNvPr id="665" name="Shape 665"/>
          <p:cNvSpPr txBox="1"/>
          <p:nvPr/>
        </p:nvSpPr>
        <p:spPr>
          <a:xfrm>
            <a:off x="3784200" y="4750975"/>
            <a:ext cx="2424900" cy="218100"/>
          </a:xfrm>
          <a:prstGeom prst="rect">
            <a:avLst/>
          </a:prstGeom>
          <a:noFill/>
          <a:ln>
            <a:noFill/>
          </a:ln>
        </p:spPr>
        <p:txBody>
          <a:bodyPr lIns="91425" tIns="91425" rIns="91425" bIns="91425" anchor="t" anchorCtr="0">
            <a:noAutofit/>
          </a:bodyPr>
          <a:lstStyle/>
          <a:p>
            <a:pPr lvl="0">
              <a:spcBef>
                <a:spcPts val="0"/>
              </a:spcBef>
              <a:buNone/>
            </a:pPr>
            <a:r>
              <a:rPr lang="en-GB" u="sng">
                <a:solidFill>
                  <a:schemeClr val="hlink"/>
                </a:solidFill>
                <a:hlinkClick r:id="rId3"/>
              </a:rPr>
              <a:t>Details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671" name="Shape 67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672" name="Shape 6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72</a:t>
            </a:fld>
            <a:endParaRPr lang="en-GB"/>
          </a:p>
        </p:txBody>
      </p:sp>
      <p:pic>
        <p:nvPicPr>
          <p:cNvPr id="673" name="Shape 673"/>
          <p:cNvPicPr preferRelativeResize="0"/>
          <p:nvPr/>
        </p:nvPicPr>
        <p:blipFill rotWithShape="1">
          <a:blip r:embed="rId3">
            <a:alphaModFix/>
          </a:blip>
          <a:srcRect b="3846"/>
          <a:stretch/>
        </p:blipFill>
        <p:spPr>
          <a:xfrm>
            <a:off x="260800" y="194325"/>
            <a:ext cx="8649000" cy="47238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Shape 678"/>
          <p:cNvSpPr txBox="1">
            <a:spLocks noGrp="1"/>
          </p:cNvSpPr>
          <p:nvPr>
            <p:ph type="title"/>
          </p:nvPr>
        </p:nvSpPr>
        <p:spPr>
          <a:xfrm>
            <a:off x="382975" y="1229100"/>
            <a:ext cx="8520600" cy="572700"/>
          </a:xfrm>
          <a:prstGeom prst="rect">
            <a:avLst/>
          </a:prstGeom>
        </p:spPr>
        <p:txBody>
          <a:bodyPr lIns="91425" tIns="91425" rIns="91425" bIns="91425" anchor="t" anchorCtr="0">
            <a:noAutofit/>
          </a:bodyPr>
          <a:lstStyle/>
          <a:p>
            <a:pPr lvl="0" algn="ctr">
              <a:spcBef>
                <a:spcPts val="0"/>
              </a:spcBef>
              <a:buNone/>
            </a:pPr>
            <a:r>
              <a:rPr lang="en-GB" u="sng">
                <a:solidFill>
                  <a:schemeClr val="hlink"/>
                </a:solidFill>
                <a:hlinkClick r:id="rId3"/>
              </a:rPr>
              <a:t>ThingSpeak Community Library For Arduino</a:t>
            </a:r>
          </a:p>
        </p:txBody>
      </p:sp>
      <p:sp>
        <p:nvSpPr>
          <p:cNvPr id="679" name="Shape 679"/>
          <p:cNvSpPr txBox="1">
            <a:spLocks noGrp="1"/>
          </p:cNvSpPr>
          <p:nvPr>
            <p:ph type="body" idx="1"/>
          </p:nvPr>
        </p:nvSpPr>
        <p:spPr>
          <a:xfrm>
            <a:off x="311700" y="2382725"/>
            <a:ext cx="8520600" cy="1272900"/>
          </a:xfrm>
          <a:prstGeom prst="rect">
            <a:avLst/>
          </a:prstGeom>
        </p:spPr>
        <p:txBody>
          <a:bodyPr lIns="91425" tIns="91425" rIns="91425" bIns="91425" anchor="t" anchorCtr="0">
            <a:noAutofit/>
          </a:bodyPr>
          <a:lstStyle/>
          <a:p>
            <a:pPr lvl="0" algn="ctr" rtl="0">
              <a:spcBef>
                <a:spcPts val="0"/>
              </a:spcBef>
              <a:buNone/>
            </a:pPr>
            <a:endParaRPr/>
          </a:p>
          <a:p>
            <a:pPr lvl="0" algn="ctr">
              <a:spcBef>
                <a:spcPts val="0"/>
              </a:spcBef>
              <a:buNone/>
            </a:pPr>
            <a:r>
              <a:rPr lang="en-GB" b="1" u="sng">
                <a:solidFill>
                  <a:schemeClr val="hlink"/>
                </a:solidFill>
                <a:hlinkClick r:id="rId4"/>
              </a:rPr>
              <a:t>http://www.instructables.com/id/Send-sensor-data-DHT11-BMP180-to-ThingSpeak-with-a/?ALLSTEPS</a:t>
            </a:r>
          </a:p>
        </p:txBody>
      </p:sp>
      <p:sp>
        <p:nvSpPr>
          <p:cNvPr id="680" name="Shape 68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125" y="0"/>
            <a:ext cx="9144000" cy="780600"/>
          </a:xfrm>
          <a:prstGeom prst="rect">
            <a:avLst/>
          </a:prstGeom>
        </p:spPr>
        <p:txBody>
          <a:bodyPr lIns="91425" tIns="91425" rIns="91425" bIns="91425" anchor="t" anchorCtr="0">
            <a:noAutofit/>
          </a:bodyPr>
          <a:lstStyle/>
          <a:p>
            <a:pPr lvl="0">
              <a:spcBef>
                <a:spcPts val="0"/>
              </a:spcBef>
              <a:buNone/>
            </a:pPr>
            <a:r>
              <a:rPr lang="en-GB" u="sng">
                <a:solidFill>
                  <a:schemeClr val="hlink"/>
                </a:solidFill>
                <a:hlinkClick r:id="rId3"/>
              </a:rPr>
              <a:t>NodeMCU</a:t>
            </a:r>
            <a:r>
              <a:rPr lang="en-GB">
                <a:solidFill>
                  <a:srgbClr val="000000"/>
                </a:solidFill>
              </a:rPr>
              <a:t> - </a:t>
            </a:r>
            <a:r>
              <a:rPr lang="en-GB" sz="1400">
                <a:solidFill>
                  <a:srgbClr val="000000"/>
                </a:solidFill>
              </a:rPr>
              <a:t>An open-source firmware and development kit that helps you to prototype your IoT product within a few </a:t>
            </a:r>
            <a:r>
              <a:rPr lang="en-GB" sz="1400" u="sng">
                <a:solidFill>
                  <a:schemeClr val="hlink"/>
                </a:solidFill>
                <a:hlinkClick r:id="rId4"/>
              </a:rPr>
              <a:t>Lua script lines</a:t>
            </a:r>
          </a:p>
        </p:txBody>
      </p:sp>
      <p:sp>
        <p:nvSpPr>
          <p:cNvPr id="686" name="Shape 68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74</a:t>
            </a:fld>
            <a:endParaRPr lang="en-GB"/>
          </a:p>
        </p:txBody>
      </p:sp>
      <p:pic>
        <p:nvPicPr>
          <p:cNvPr id="687" name="Shape 687"/>
          <p:cNvPicPr preferRelativeResize="0"/>
          <p:nvPr/>
        </p:nvPicPr>
        <p:blipFill rotWithShape="1">
          <a:blip r:embed="rId5">
            <a:alphaModFix/>
          </a:blip>
          <a:srcRect l="9782" r="9435"/>
          <a:stretch/>
        </p:blipFill>
        <p:spPr>
          <a:xfrm>
            <a:off x="6560550" y="2554575"/>
            <a:ext cx="2583449" cy="2395425"/>
          </a:xfrm>
          <a:prstGeom prst="rect">
            <a:avLst/>
          </a:prstGeom>
          <a:noFill/>
          <a:ln>
            <a:noFill/>
          </a:ln>
        </p:spPr>
      </p:pic>
      <p:pic>
        <p:nvPicPr>
          <p:cNvPr id="688" name="Shape 688"/>
          <p:cNvPicPr preferRelativeResize="0"/>
          <p:nvPr/>
        </p:nvPicPr>
        <p:blipFill rotWithShape="1">
          <a:blip r:embed="rId6">
            <a:alphaModFix/>
          </a:blip>
          <a:srcRect l="12951" r="15255"/>
          <a:stretch/>
        </p:blipFill>
        <p:spPr>
          <a:xfrm>
            <a:off x="6741100" y="572775"/>
            <a:ext cx="2222350" cy="1845775"/>
          </a:xfrm>
          <a:prstGeom prst="rect">
            <a:avLst/>
          </a:prstGeom>
          <a:noFill/>
          <a:ln>
            <a:noFill/>
          </a:ln>
        </p:spPr>
      </p:pic>
      <p:pic>
        <p:nvPicPr>
          <p:cNvPr id="689" name="Shape 689"/>
          <p:cNvPicPr preferRelativeResize="0"/>
          <p:nvPr/>
        </p:nvPicPr>
        <p:blipFill>
          <a:blip r:embed="rId7">
            <a:alphaModFix/>
          </a:blip>
          <a:stretch>
            <a:fillRect/>
          </a:stretch>
        </p:blipFill>
        <p:spPr>
          <a:xfrm>
            <a:off x="55675" y="780625"/>
            <a:ext cx="6504875" cy="4362874"/>
          </a:xfrm>
          <a:prstGeom prst="rect">
            <a:avLst/>
          </a:prstGeom>
          <a:noFill/>
          <a:ln>
            <a:noFill/>
          </a:ln>
        </p:spPr>
      </p:pic>
      <p:sp>
        <p:nvSpPr>
          <p:cNvPr id="690" name="Shape 690"/>
          <p:cNvSpPr txBox="1"/>
          <p:nvPr/>
        </p:nvSpPr>
        <p:spPr>
          <a:xfrm>
            <a:off x="4790625" y="4822700"/>
            <a:ext cx="1101300" cy="203100"/>
          </a:xfrm>
          <a:prstGeom prst="rect">
            <a:avLst/>
          </a:prstGeom>
          <a:noFill/>
          <a:ln>
            <a:noFill/>
          </a:ln>
        </p:spPr>
        <p:txBody>
          <a:bodyPr lIns="91425" tIns="91425" rIns="91425" bIns="91425" anchor="t" anchorCtr="0">
            <a:noAutofit/>
          </a:bodyPr>
          <a:lstStyle/>
          <a:p>
            <a:pPr lvl="0">
              <a:spcBef>
                <a:spcPts val="0"/>
              </a:spcBef>
              <a:buNone/>
            </a:pPr>
            <a:r>
              <a:rPr lang="en-GB" u="sng">
                <a:solidFill>
                  <a:schemeClr val="hlink"/>
                </a:solidFill>
                <a:hlinkClick r:id="rId8"/>
              </a:rPr>
              <a:t>src</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42775" y="0"/>
            <a:ext cx="9101100" cy="545400"/>
          </a:xfrm>
          <a:prstGeom prst="rect">
            <a:avLst/>
          </a:prstGeom>
        </p:spPr>
        <p:txBody>
          <a:bodyPr lIns="91425" tIns="91425" rIns="91425" bIns="91425" anchor="t" anchorCtr="0">
            <a:noAutofit/>
          </a:bodyPr>
          <a:lstStyle/>
          <a:p>
            <a:pPr lvl="0" algn="ctr">
              <a:spcBef>
                <a:spcPts val="0"/>
              </a:spcBef>
              <a:buNone/>
            </a:pPr>
            <a:r>
              <a:rPr lang="en-GB" sz="1400" b="1"/>
              <a:t>In NodeMCU use GPIO numbers in Arduino Code...Connect long pin of LED to 5V TTL</a:t>
            </a:r>
          </a:p>
        </p:txBody>
      </p:sp>
      <p:sp>
        <p:nvSpPr>
          <p:cNvPr id="696" name="Shape 69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697" name="Shape 69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75</a:t>
            </a:fld>
            <a:endParaRPr lang="en-GB"/>
          </a:p>
        </p:txBody>
      </p:sp>
      <p:pic>
        <p:nvPicPr>
          <p:cNvPr id="698" name="Shape 698"/>
          <p:cNvPicPr preferRelativeResize="0"/>
          <p:nvPr/>
        </p:nvPicPr>
        <p:blipFill>
          <a:blip r:embed="rId3">
            <a:alphaModFix/>
          </a:blip>
          <a:stretch>
            <a:fillRect/>
          </a:stretch>
        </p:blipFill>
        <p:spPr>
          <a:xfrm>
            <a:off x="-4450" y="395649"/>
            <a:ext cx="9148426" cy="4746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title"/>
          </p:nvPr>
        </p:nvSpPr>
        <p:spPr>
          <a:xfrm>
            <a:off x="0" y="346700"/>
            <a:ext cx="9094500" cy="572700"/>
          </a:xfrm>
          <a:prstGeom prst="rect">
            <a:avLst/>
          </a:prstGeom>
        </p:spPr>
        <p:txBody>
          <a:bodyPr lIns="91425" tIns="91425" rIns="91425" bIns="91425" anchor="t" anchorCtr="0">
            <a:noAutofit/>
          </a:bodyPr>
          <a:lstStyle/>
          <a:p>
            <a:pPr lvl="0" algn="ctr">
              <a:spcBef>
                <a:spcPts val="0"/>
              </a:spcBef>
              <a:buNone/>
            </a:pPr>
            <a:r>
              <a:rPr lang="en-GB"/>
              <a:t>Simple LED Blink using NodeMCU</a:t>
            </a:r>
          </a:p>
        </p:txBody>
      </p:sp>
      <p:sp>
        <p:nvSpPr>
          <p:cNvPr id="704" name="Shape 704"/>
          <p:cNvSpPr txBox="1">
            <a:spLocks noGrp="1"/>
          </p:cNvSpPr>
          <p:nvPr>
            <p:ph type="body" idx="1"/>
          </p:nvPr>
        </p:nvSpPr>
        <p:spPr>
          <a:xfrm>
            <a:off x="311700" y="919400"/>
            <a:ext cx="8520600" cy="3416400"/>
          </a:xfrm>
          <a:prstGeom prst="rect">
            <a:avLst/>
          </a:prstGeom>
        </p:spPr>
        <p:txBody>
          <a:bodyPr lIns="91425" tIns="91425" rIns="91425" bIns="91425" anchor="t" anchorCtr="0">
            <a:noAutofit/>
          </a:bodyPr>
          <a:lstStyle/>
          <a:p>
            <a:pPr lvl="0" rtl="0">
              <a:spcBef>
                <a:spcPts val="0"/>
              </a:spcBef>
              <a:spcAft>
                <a:spcPts val="0"/>
              </a:spcAft>
              <a:buClr>
                <a:schemeClr val="dk1"/>
              </a:buClr>
              <a:buSzPct val="78571"/>
              <a:buFont typeface="Arial"/>
              <a:buNone/>
            </a:pPr>
            <a:r>
              <a:rPr lang="en-GB" sz="1400" b="1">
                <a:solidFill>
                  <a:srgbClr val="000000"/>
                </a:solidFill>
              </a:rPr>
              <a:t>void setup() {</a:t>
            </a:r>
          </a:p>
          <a:p>
            <a:pPr lvl="0" rtl="0">
              <a:spcBef>
                <a:spcPts val="0"/>
              </a:spcBef>
              <a:spcAft>
                <a:spcPts val="0"/>
              </a:spcAft>
              <a:buClr>
                <a:schemeClr val="dk1"/>
              </a:buClr>
              <a:buSzPct val="78571"/>
              <a:buFont typeface="Arial"/>
              <a:buNone/>
            </a:pPr>
            <a:r>
              <a:rPr lang="en-GB" sz="1400" b="1">
                <a:solidFill>
                  <a:srgbClr val="000000"/>
                </a:solidFill>
              </a:rPr>
              <a:t>  // initialize digital pin 2 as an output.</a:t>
            </a:r>
          </a:p>
          <a:p>
            <a:pPr lvl="0" rtl="0">
              <a:spcBef>
                <a:spcPts val="0"/>
              </a:spcBef>
              <a:spcAft>
                <a:spcPts val="0"/>
              </a:spcAft>
              <a:buClr>
                <a:schemeClr val="dk1"/>
              </a:buClr>
              <a:buSzPct val="78571"/>
              <a:buFont typeface="Arial"/>
              <a:buNone/>
            </a:pPr>
            <a:r>
              <a:rPr lang="en-GB" sz="1400" b="1">
                <a:solidFill>
                  <a:srgbClr val="000000"/>
                </a:solidFill>
              </a:rPr>
              <a:t>  pinMode(2, OUTPUT);</a:t>
            </a:r>
          </a:p>
          <a:p>
            <a:pPr lvl="0" rtl="0">
              <a:spcBef>
                <a:spcPts val="0"/>
              </a:spcBef>
              <a:spcAft>
                <a:spcPts val="0"/>
              </a:spcAft>
              <a:buNone/>
            </a:pPr>
            <a:r>
              <a:rPr lang="en-GB" sz="1400" b="1">
                <a:solidFill>
                  <a:srgbClr val="000000"/>
                </a:solidFill>
              </a:rPr>
              <a:t>}</a:t>
            </a:r>
          </a:p>
          <a:p>
            <a:pPr lvl="0" rtl="0">
              <a:spcBef>
                <a:spcPts val="0"/>
              </a:spcBef>
              <a:spcAft>
                <a:spcPts val="0"/>
              </a:spcAft>
              <a:buClr>
                <a:schemeClr val="dk1"/>
              </a:buClr>
              <a:buSzPct val="78571"/>
              <a:buFont typeface="Arial"/>
              <a:buNone/>
            </a:pPr>
            <a:endParaRPr sz="1400" b="1">
              <a:solidFill>
                <a:srgbClr val="000000"/>
              </a:solidFill>
            </a:endParaRPr>
          </a:p>
          <a:p>
            <a:pPr lvl="0" rtl="0">
              <a:spcBef>
                <a:spcPts val="0"/>
              </a:spcBef>
              <a:spcAft>
                <a:spcPts val="0"/>
              </a:spcAft>
              <a:buClr>
                <a:schemeClr val="dk1"/>
              </a:buClr>
              <a:buSzPct val="78571"/>
              <a:buFont typeface="Arial"/>
              <a:buNone/>
            </a:pPr>
            <a:r>
              <a:rPr lang="en-GB" sz="1400" b="1">
                <a:solidFill>
                  <a:srgbClr val="000000"/>
                </a:solidFill>
              </a:rPr>
              <a:t>// the loop function runs over and over again forever</a:t>
            </a:r>
          </a:p>
          <a:p>
            <a:pPr lvl="0" rtl="0">
              <a:spcBef>
                <a:spcPts val="0"/>
              </a:spcBef>
              <a:spcAft>
                <a:spcPts val="0"/>
              </a:spcAft>
              <a:buClr>
                <a:schemeClr val="dk1"/>
              </a:buClr>
              <a:buSzPct val="78571"/>
              <a:buFont typeface="Arial"/>
              <a:buNone/>
            </a:pPr>
            <a:r>
              <a:rPr lang="en-GB" sz="1400" b="1">
                <a:solidFill>
                  <a:srgbClr val="000000"/>
                </a:solidFill>
              </a:rPr>
              <a:t>void loop() {</a:t>
            </a:r>
          </a:p>
          <a:p>
            <a:pPr lvl="0" rtl="0">
              <a:spcBef>
                <a:spcPts val="0"/>
              </a:spcBef>
              <a:spcAft>
                <a:spcPts val="0"/>
              </a:spcAft>
              <a:buClr>
                <a:schemeClr val="dk1"/>
              </a:buClr>
              <a:buSzPct val="78571"/>
              <a:buFont typeface="Arial"/>
              <a:buNone/>
            </a:pPr>
            <a:r>
              <a:rPr lang="en-GB" sz="1400" b="1">
                <a:solidFill>
                  <a:srgbClr val="000000"/>
                </a:solidFill>
              </a:rPr>
              <a:t>  digitalWrite(2, HIGH);   // turn the LED on (HIGH is the voltage level)</a:t>
            </a:r>
          </a:p>
          <a:p>
            <a:pPr lvl="0" rtl="0">
              <a:spcBef>
                <a:spcPts val="0"/>
              </a:spcBef>
              <a:spcAft>
                <a:spcPts val="0"/>
              </a:spcAft>
              <a:buClr>
                <a:schemeClr val="dk1"/>
              </a:buClr>
              <a:buSzPct val="78571"/>
              <a:buFont typeface="Arial"/>
              <a:buNone/>
            </a:pPr>
            <a:r>
              <a:rPr lang="en-GB" sz="1400" b="1">
                <a:solidFill>
                  <a:srgbClr val="000000"/>
                </a:solidFill>
              </a:rPr>
              <a:t>  delay(1000);              // wait for a second</a:t>
            </a:r>
          </a:p>
          <a:p>
            <a:pPr lvl="0" rtl="0">
              <a:spcBef>
                <a:spcPts val="0"/>
              </a:spcBef>
              <a:spcAft>
                <a:spcPts val="0"/>
              </a:spcAft>
              <a:buClr>
                <a:schemeClr val="dk1"/>
              </a:buClr>
              <a:buSzPct val="78571"/>
              <a:buFont typeface="Arial"/>
              <a:buNone/>
            </a:pPr>
            <a:r>
              <a:rPr lang="en-GB" sz="1400" b="1">
                <a:solidFill>
                  <a:srgbClr val="000000"/>
                </a:solidFill>
              </a:rPr>
              <a:t>  digitalWrite(2, LOW);    // turn the LED off by making the voltage LOW</a:t>
            </a:r>
          </a:p>
          <a:p>
            <a:pPr lvl="0" rtl="0">
              <a:spcBef>
                <a:spcPts val="0"/>
              </a:spcBef>
              <a:spcAft>
                <a:spcPts val="0"/>
              </a:spcAft>
              <a:buClr>
                <a:schemeClr val="dk1"/>
              </a:buClr>
              <a:buSzPct val="78571"/>
              <a:buFont typeface="Arial"/>
              <a:buNone/>
            </a:pPr>
            <a:r>
              <a:rPr lang="en-GB" sz="1400" b="1">
                <a:solidFill>
                  <a:srgbClr val="000000"/>
                </a:solidFill>
              </a:rPr>
              <a:t>  delay(1000);              // wait for a second</a:t>
            </a:r>
          </a:p>
          <a:p>
            <a:pPr lvl="0" rtl="0">
              <a:spcBef>
                <a:spcPts val="0"/>
              </a:spcBef>
              <a:spcAft>
                <a:spcPts val="0"/>
              </a:spcAft>
              <a:buClr>
                <a:schemeClr val="dk1"/>
              </a:buClr>
              <a:buSzPct val="78571"/>
              <a:buFont typeface="Arial"/>
              <a:buNone/>
            </a:pPr>
            <a:r>
              <a:rPr lang="en-GB" sz="1400" b="1">
                <a:solidFill>
                  <a:srgbClr val="000000"/>
                </a:solidFill>
              </a:rPr>
              <a:t>}</a:t>
            </a:r>
          </a:p>
          <a:p>
            <a:pPr lvl="0">
              <a:spcBef>
                <a:spcPts val="0"/>
              </a:spcBef>
              <a:spcAft>
                <a:spcPts val="0"/>
              </a:spcAft>
              <a:buNone/>
            </a:pPr>
            <a:endParaRPr/>
          </a:p>
        </p:txBody>
      </p:sp>
      <p:sp>
        <p:nvSpPr>
          <p:cNvPr id="705" name="Shape 70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76</a:t>
            </a:fld>
            <a:endParaRPr lang="en-GB"/>
          </a:p>
        </p:txBody>
      </p:sp>
      <p:sp>
        <p:nvSpPr>
          <p:cNvPr id="706" name="Shape 706"/>
          <p:cNvSpPr txBox="1"/>
          <p:nvPr/>
        </p:nvSpPr>
        <p:spPr>
          <a:xfrm>
            <a:off x="695075" y="4555375"/>
            <a:ext cx="7777500" cy="449100"/>
          </a:xfrm>
          <a:prstGeom prst="rect">
            <a:avLst/>
          </a:prstGeom>
          <a:noFill/>
          <a:ln>
            <a:noFill/>
          </a:ln>
        </p:spPr>
        <p:txBody>
          <a:bodyPr lIns="91425" tIns="91425" rIns="91425" bIns="91425" anchor="t" anchorCtr="0">
            <a:noAutofit/>
          </a:bodyPr>
          <a:lstStyle/>
          <a:p>
            <a:pPr lvl="0" algn="ctr">
              <a:spcBef>
                <a:spcPts val="0"/>
              </a:spcBef>
              <a:buNone/>
            </a:pPr>
            <a:r>
              <a:rPr lang="en-GB" b="1">
                <a:solidFill>
                  <a:srgbClr val="38761D"/>
                </a:solidFill>
              </a:rPr>
              <a:t>Try Connecting External LED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title"/>
          </p:nvPr>
        </p:nvSpPr>
        <p:spPr>
          <a:xfrm>
            <a:off x="311700" y="70750"/>
            <a:ext cx="8520600" cy="572700"/>
          </a:xfrm>
          <a:prstGeom prst="rect">
            <a:avLst/>
          </a:prstGeom>
        </p:spPr>
        <p:txBody>
          <a:bodyPr lIns="91425" tIns="91425" rIns="91425" bIns="91425" anchor="t" anchorCtr="0">
            <a:noAutofit/>
          </a:bodyPr>
          <a:lstStyle/>
          <a:p>
            <a:pPr lvl="0" algn="ctr">
              <a:spcBef>
                <a:spcPts val="0"/>
              </a:spcBef>
              <a:buNone/>
            </a:pPr>
            <a:r>
              <a:rPr lang="en-GB"/>
              <a:t>NodeMCU + ThingSpeak</a:t>
            </a:r>
          </a:p>
        </p:txBody>
      </p:sp>
      <p:sp>
        <p:nvSpPr>
          <p:cNvPr id="712" name="Shape 712"/>
          <p:cNvSpPr txBox="1">
            <a:spLocks noGrp="1"/>
          </p:cNvSpPr>
          <p:nvPr>
            <p:ph type="body" idx="1"/>
          </p:nvPr>
        </p:nvSpPr>
        <p:spPr>
          <a:xfrm>
            <a:off x="64150" y="449125"/>
            <a:ext cx="4576800" cy="45126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110000"/>
              <a:buFont typeface="Arial"/>
              <a:buNone/>
            </a:pPr>
            <a:r>
              <a:rPr lang="en-GB" sz="1000"/>
              <a:t>/* *  This sketch sends data via HTTP GET requests to data.sparkfun.com service. * *  You need to get streamId and privateKey at data.sparkfun.com and paste them *  below. Or just customize this script to talk to other HTTP servers.* */</a:t>
            </a:r>
          </a:p>
          <a:p>
            <a:pPr lvl="0">
              <a:lnSpc>
                <a:spcPct val="100000"/>
              </a:lnSpc>
              <a:spcBef>
                <a:spcPts val="0"/>
              </a:spcBef>
              <a:spcAft>
                <a:spcPts val="0"/>
              </a:spcAft>
              <a:buClr>
                <a:schemeClr val="dk1"/>
              </a:buClr>
              <a:buSzPct val="110000"/>
              <a:buFont typeface="Arial"/>
              <a:buNone/>
            </a:pPr>
            <a:r>
              <a:rPr lang="en-GB" sz="1000"/>
              <a:t>#include &lt;ESP8266WiFi.h&gt;</a:t>
            </a:r>
          </a:p>
          <a:p>
            <a:pPr lvl="0">
              <a:lnSpc>
                <a:spcPct val="100000"/>
              </a:lnSpc>
              <a:spcBef>
                <a:spcPts val="0"/>
              </a:spcBef>
              <a:spcAft>
                <a:spcPts val="0"/>
              </a:spcAft>
              <a:buClr>
                <a:schemeClr val="dk1"/>
              </a:buClr>
              <a:buSzPct val="110000"/>
              <a:buFont typeface="Arial"/>
              <a:buNone/>
            </a:pPr>
            <a:r>
              <a:rPr lang="en-GB" sz="1000"/>
              <a:t>const char* ssid     = "das";</a:t>
            </a:r>
          </a:p>
          <a:p>
            <a:pPr lvl="0">
              <a:lnSpc>
                <a:spcPct val="100000"/>
              </a:lnSpc>
              <a:spcBef>
                <a:spcPts val="0"/>
              </a:spcBef>
              <a:spcAft>
                <a:spcPts val="0"/>
              </a:spcAft>
              <a:buClr>
                <a:schemeClr val="dk1"/>
              </a:buClr>
              <a:buSzPct val="110000"/>
              <a:buFont typeface="Arial"/>
              <a:buNone/>
            </a:pPr>
            <a:r>
              <a:rPr lang="en-GB" sz="1000"/>
              <a:t>const char* password = "TCSTCSTCS";</a:t>
            </a:r>
          </a:p>
          <a:p>
            <a:pPr lvl="0">
              <a:lnSpc>
                <a:spcPct val="100000"/>
              </a:lnSpc>
              <a:spcBef>
                <a:spcPts val="0"/>
              </a:spcBef>
              <a:spcAft>
                <a:spcPts val="0"/>
              </a:spcAft>
              <a:buClr>
                <a:schemeClr val="dk1"/>
              </a:buClr>
              <a:buSzPct val="110000"/>
              <a:buFont typeface="Arial"/>
              <a:buNone/>
            </a:pPr>
            <a:r>
              <a:rPr lang="en-GB" sz="1000"/>
              <a:t>const char* host = "api.thingspeak.com";</a:t>
            </a:r>
          </a:p>
          <a:p>
            <a:pPr lvl="0">
              <a:lnSpc>
                <a:spcPct val="100000"/>
              </a:lnSpc>
              <a:spcBef>
                <a:spcPts val="0"/>
              </a:spcBef>
              <a:spcAft>
                <a:spcPts val="0"/>
              </a:spcAft>
              <a:buClr>
                <a:schemeClr val="dk1"/>
              </a:buClr>
              <a:buSzPct val="110000"/>
              <a:buFont typeface="Arial"/>
              <a:buNone/>
            </a:pPr>
            <a:r>
              <a:rPr lang="en-GB" sz="1000"/>
              <a:t>//const char* streamId   = "....................";</a:t>
            </a:r>
          </a:p>
          <a:p>
            <a:pPr lvl="0">
              <a:lnSpc>
                <a:spcPct val="100000"/>
              </a:lnSpc>
              <a:spcBef>
                <a:spcPts val="0"/>
              </a:spcBef>
              <a:spcAft>
                <a:spcPts val="0"/>
              </a:spcAft>
              <a:buClr>
                <a:schemeClr val="dk1"/>
              </a:buClr>
              <a:buSzPct val="110000"/>
              <a:buFont typeface="Arial"/>
              <a:buNone/>
            </a:pPr>
            <a:r>
              <a:rPr lang="en-GB" sz="1000"/>
              <a:t>const char* privateKey = "FERH0WIO017KTZ3F";</a:t>
            </a:r>
          </a:p>
          <a:p>
            <a:pPr lvl="0">
              <a:lnSpc>
                <a:spcPct val="100000"/>
              </a:lnSpc>
              <a:spcBef>
                <a:spcPts val="0"/>
              </a:spcBef>
              <a:spcAft>
                <a:spcPts val="0"/>
              </a:spcAft>
              <a:buClr>
                <a:schemeClr val="dk1"/>
              </a:buClr>
              <a:buSzPct val="110000"/>
              <a:buFont typeface="Arial"/>
              <a:buNone/>
            </a:pPr>
            <a:endParaRPr sz="1000"/>
          </a:p>
          <a:p>
            <a:pPr lvl="0">
              <a:lnSpc>
                <a:spcPct val="100000"/>
              </a:lnSpc>
              <a:spcBef>
                <a:spcPts val="0"/>
              </a:spcBef>
              <a:spcAft>
                <a:spcPts val="0"/>
              </a:spcAft>
              <a:buClr>
                <a:schemeClr val="dk1"/>
              </a:buClr>
              <a:buSzPct val="110000"/>
              <a:buFont typeface="Arial"/>
              <a:buNone/>
            </a:pPr>
            <a:r>
              <a:rPr lang="en-GB" sz="1000"/>
              <a:t>void setup() {</a:t>
            </a:r>
          </a:p>
          <a:p>
            <a:pPr lvl="0">
              <a:lnSpc>
                <a:spcPct val="100000"/>
              </a:lnSpc>
              <a:spcBef>
                <a:spcPts val="0"/>
              </a:spcBef>
              <a:spcAft>
                <a:spcPts val="0"/>
              </a:spcAft>
              <a:buClr>
                <a:schemeClr val="dk1"/>
              </a:buClr>
              <a:buSzPct val="110000"/>
              <a:buFont typeface="Arial"/>
              <a:buNone/>
            </a:pPr>
            <a:r>
              <a:rPr lang="en-GB" sz="1000"/>
              <a:t>  Serial.begin(115200);</a:t>
            </a:r>
          </a:p>
          <a:p>
            <a:pPr lvl="0">
              <a:lnSpc>
                <a:spcPct val="100000"/>
              </a:lnSpc>
              <a:spcBef>
                <a:spcPts val="0"/>
              </a:spcBef>
              <a:spcAft>
                <a:spcPts val="0"/>
              </a:spcAft>
              <a:buClr>
                <a:schemeClr val="dk1"/>
              </a:buClr>
              <a:buSzPct val="110000"/>
              <a:buFont typeface="Arial"/>
              <a:buNone/>
            </a:pPr>
            <a:r>
              <a:rPr lang="en-GB" sz="1000"/>
              <a:t>  delay(10);</a:t>
            </a:r>
          </a:p>
          <a:p>
            <a:pPr lvl="0">
              <a:lnSpc>
                <a:spcPct val="100000"/>
              </a:lnSpc>
              <a:spcBef>
                <a:spcPts val="0"/>
              </a:spcBef>
              <a:spcAft>
                <a:spcPts val="0"/>
              </a:spcAft>
              <a:buClr>
                <a:schemeClr val="dk1"/>
              </a:buClr>
              <a:buSzPct val="110000"/>
              <a:buFont typeface="Arial"/>
              <a:buNone/>
            </a:pPr>
            <a:endParaRPr sz="1000"/>
          </a:p>
          <a:p>
            <a:pPr lvl="0">
              <a:lnSpc>
                <a:spcPct val="100000"/>
              </a:lnSpc>
              <a:spcBef>
                <a:spcPts val="0"/>
              </a:spcBef>
              <a:spcAft>
                <a:spcPts val="0"/>
              </a:spcAft>
              <a:buClr>
                <a:schemeClr val="dk1"/>
              </a:buClr>
              <a:buSzPct val="110000"/>
              <a:buFont typeface="Arial"/>
              <a:buNone/>
            </a:pPr>
            <a:r>
              <a:rPr lang="en-GB" sz="1000"/>
              <a:t>  // We start by connecting to a WiFi network</a:t>
            </a:r>
          </a:p>
          <a:p>
            <a:pPr lvl="0">
              <a:lnSpc>
                <a:spcPct val="100000"/>
              </a:lnSpc>
              <a:spcBef>
                <a:spcPts val="0"/>
              </a:spcBef>
              <a:spcAft>
                <a:spcPts val="0"/>
              </a:spcAft>
              <a:buClr>
                <a:schemeClr val="dk1"/>
              </a:buClr>
              <a:buSzPct val="110000"/>
              <a:buFont typeface="Arial"/>
              <a:buNone/>
            </a:pPr>
            <a:endParaRPr sz="1000"/>
          </a:p>
          <a:p>
            <a:pPr lvl="0">
              <a:lnSpc>
                <a:spcPct val="100000"/>
              </a:lnSpc>
              <a:spcBef>
                <a:spcPts val="0"/>
              </a:spcBef>
              <a:spcAft>
                <a:spcPts val="0"/>
              </a:spcAft>
              <a:buClr>
                <a:schemeClr val="dk1"/>
              </a:buClr>
              <a:buSzPct val="110000"/>
              <a:buFont typeface="Arial"/>
              <a:buNone/>
            </a:pPr>
            <a:r>
              <a:rPr lang="en-GB" sz="1000"/>
              <a:t>  Serial.println();</a:t>
            </a:r>
          </a:p>
          <a:p>
            <a:pPr lvl="0">
              <a:lnSpc>
                <a:spcPct val="100000"/>
              </a:lnSpc>
              <a:spcBef>
                <a:spcPts val="0"/>
              </a:spcBef>
              <a:spcAft>
                <a:spcPts val="0"/>
              </a:spcAft>
              <a:buClr>
                <a:schemeClr val="dk1"/>
              </a:buClr>
              <a:buSzPct val="110000"/>
              <a:buFont typeface="Arial"/>
              <a:buNone/>
            </a:pPr>
            <a:r>
              <a:rPr lang="en-GB" sz="1000"/>
              <a:t>  Serial.println();</a:t>
            </a:r>
          </a:p>
          <a:p>
            <a:pPr lvl="0">
              <a:lnSpc>
                <a:spcPct val="100000"/>
              </a:lnSpc>
              <a:spcBef>
                <a:spcPts val="0"/>
              </a:spcBef>
              <a:spcAft>
                <a:spcPts val="0"/>
              </a:spcAft>
              <a:buClr>
                <a:schemeClr val="dk1"/>
              </a:buClr>
              <a:buSzPct val="110000"/>
              <a:buFont typeface="Arial"/>
              <a:buNone/>
            </a:pPr>
            <a:r>
              <a:rPr lang="en-GB" sz="1000"/>
              <a:t>  Serial.print("Connecting to ");</a:t>
            </a:r>
          </a:p>
          <a:p>
            <a:pPr lvl="0">
              <a:lnSpc>
                <a:spcPct val="100000"/>
              </a:lnSpc>
              <a:spcBef>
                <a:spcPts val="0"/>
              </a:spcBef>
              <a:spcAft>
                <a:spcPts val="0"/>
              </a:spcAft>
              <a:buClr>
                <a:schemeClr val="dk1"/>
              </a:buClr>
              <a:buSzPct val="110000"/>
              <a:buFont typeface="Arial"/>
              <a:buNone/>
            </a:pPr>
            <a:r>
              <a:rPr lang="en-GB" sz="1000"/>
              <a:t>  Serial.println(ssid);</a:t>
            </a:r>
          </a:p>
          <a:p>
            <a:pPr lvl="0">
              <a:lnSpc>
                <a:spcPct val="100000"/>
              </a:lnSpc>
              <a:spcBef>
                <a:spcPts val="0"/>
              </a:spcBef>
              <a:spcAft>
                <a:spcPts val="0"/>
              </a:spcAft>
              <a:buClr>
                <a:schemeClr val="dk1"/>
              </a:buClr>
              <a:buSzPct val="110000"/>
              <a:buFont typeface="Arial"/>
              <a:buNone/>
            </a:pPr>
            <a:r>
              <a:rPr lang="en-GB" sz="1000"/>
              <a:t>  </a:t>
            </a:r>
          </a:p>
          <a:p>
            <a:pPr lvl="0">
              <a:lnSpc>
                <a:spcPct val="100000"/>
              </a:lnSpc>
              <a:spcBef>
                <a:spcPts val="0"/>
              </a:spcBef>
              <a:spcAft>
                <a:spcPts val="0"/>
              </a:spcAft>
              <a:buClr>
                <a:schemeClr val="dk1"/>
              </a:buClr>
              <a:buSzPct val="110000"/>
              <a:buFont typeface="Arial"/>
              <a:buNone/>
            </a:pPr>
            <a:r>
              <a:rPr lang="en-GB" sz="1000"/>
              <a:t>  WiFi.begin(ssid, password);</a:t>
            </a:r>
          </a:p>
          <a:p>
            <a:pPr lvl="0">
              <a:lnSpc>
                <a:spcPct val="100000"/>
              </a:lnSpc>
              <a:spcBef>
                <a:spcPts val="0"/>
              </a:spcBef>
              <a:spcAft>
                <a:spcPts val="0"/>
              </a:spcAft>
              <a:buClr>
                <a:schemeClr val="dk1"/>
              </a:buClr>
              <a:buSzPct val="110000"/>
              <a:buFont typeface="Arial"/>
              <a:buNone/>
            </a:pPr>
            <a:r>
              <a:rPr lang="en-GB" sz="1000"/>
              <a:t>  </a:t>
            </a:r>
          </a:p>
          <a:p>
            <a:pPr lvl="0">
              <a:lnSpc>
                <a:spcPct val="100000"/>
              </a:lnSpc>
              <a:spcBef>
                <a:spcPts val="0"/>
              </a:spcBef>
              <a:spcAft>
                <a:spcPts val="0"/>
              </a:spcAft>
              <a:buClr>
                <a:schemeClr val="dk1"/>
              </a:buClr>
              <a:buSzPct val="110000"/>
              <a:buFont typeface="Arial"/>
              <a:buNone/>
            </a:pPr>
            <a:r>
              <a:rPr lang="en-GB" sz="1000"/>
              <a:t>  while (WiFi.status() != WL_CONNECTED) {</a:t>
            </a:r>
          </a:p>
          <a:p>
            <a:pPr lvl="0">
              <a:lnSpc>
                <a:spcPct val="100000"/>
              </a:lnSpc>
              <a:spcBef>
                <a:spcPts val="0"/>
              </a:spcBef>
              <a:spcAft>
                <a:spcPts val="0"/>
              </a:spcAft>
              <a:buClr>
                <a:schemeClr val="dk1"/>
              </a:buClr>
              <a:buSzPct val="110000"/>
              <a:buFont typeface="Arial"/>
              <a:buNone/>
            </a:pPr>
            <a:r>
              <a:rPr lang="en-GB" sz="1000"/>
              <a:t>    delay(500);</a:t>
            </a:r>
          </a:p>
          <a:p>
            <a:pPr lvl="0">
              <a:lnSpc>
                <a:spcPct val="100000"/>
              </a:lnSpc>
              <a:spcBef>
                <a:spcPts val="0"/>
              </a:spcBef>
              <a:spcAft>
                <a:spcPts val="0"/>
              </a:spcAft>
              <a:buClr>
                <a:schemeClr val="dk1"/>
              </a:buClr>
              <a:buSzPct val="110000"/>
              <a:buFont typeface="Arial"/>
              <a:buNone/>
            </a:pPr>
            <a:r>
              <a:rPr lang="en-GB" sz="1000"/>
              <a:t>    Serial.print(".");</a:t>
            </a:r>
          </a:p>
          <a:p>
            <a:pPr lvl="0">
              <a:lnSpc>
                <a:spcPct val="100000"/>
              </a:lnSpc>
              <a:spcBef>
                <a:spcPts val="0"/>
              </a:spcBef>
              <a:spcAft>
                <a:spcPts val="0"/>
              </a:spcAft>
              <a:buClr>
                <a:schemeClr val="dk1"/>
              </a:buClr>
              <a:buSzPct val="110000"/>
              <a:buFont typeface="Arial"/>
              <a:buNone/>
            </a:pPr>
            <a:r>
              <a:rPr lang="en-GB" sz="1000"/>
              <a:t>  }</a:t>
            </a:r>
          </a:p>
          <a:p>
            <a:pPr lvl="0">
              <a:lnSpc>
                <a:spcPct val="100000"/>
              </a:lnSpc>
              <a:spcBef>
                <a:spcPts val="0"/>
              </a:spcBef>
              <a:spcAft>
                <a:spcPts val="0"/>
              </a:spcAft>
              <a:buClr>
                <a:schemeClr val="dk1"/>
              </a:buClr>
              <a:buSzPct val="110000"/>
              <a:buFont typeface="Arial"/>
              <a:buNone/>
            </a:pPr>
            <a:endParaRPr sz="1000"/>
          </a:p>
          <a:p>
            <a:pPr lvl="0">
              <a:lnSpc>
                <a:spcPct val="100000"/>
              </a:lnSpc>
              <a:spcBef>
                <a:spcPts val="0"/>
              </a:spcBef>
              <a:spcAft>
                <a:spcPts val="0"/>
              </a:spcAft>
              <a:buClr>
                <a:schemeClr val="dk1"/>
              </a:buClr>
              <a:buSzPct val="110000"/>
              <a:buFont typeface="Arial"/>
              <a:buNone/>
            </a:pPr>
            <a:endParaRPr sz="1000"/>
          </a:p>
          <a:p>
            <a:pPr lvl="0">
              <a:lnSpc>
                <a:spcPct val="100000"/>
              </a:lnSpc>
              <a:spcBef>
                <a:spcPts val="0"/>
              </a:spcBef>
              <a:spcAft>
                <a:spcPts val="0"/>
              </a:spcAft>
              <a:buNone/>
            </a:pPr>
            <a:endParaRPr sz="1000"/>
          </a:p>
        </p:txBody>
      </p:sp>
      <p:sp>
        <p:nvSpPr>
          <p:cNvPr id="713" name="Shape 7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77</a:t>
            </a:fld>
            <a:endParaRPr lang="en-GB"/>
          </a:p>
        </p:txBody>
      </p:sp>
      <p:sp>
        <p:nvSpPr>
          <p:cNvPr id="714" name="Shape 714"/>
          <p:cNvSpPr txBox="1"/>
          <p:nvPr/>
        </p:nvSpPr>
        <p:spPr>
          <a:xfrm>
            <a:off x="4640950" y="523975"/>
            <a:ext cx="4503000" cy="4394700"/>
          </a:xfrm>
          <a:prstGeom prst="rect">
            <a:avLst/>
          </a:prstGeom>
          <a:noFill/>
          <a:ln>
            <a:noFill/>
          </a:ln>
        </p:spPr>
        <p:txBody>
          <a:bodyPr lIns="91425" tIns="91425" rIns="91425" bIns="91425" anchor="t" anchorCtr="0">
            <a:noAutofit/>
          </a:bodyPr>
          <a:lstStyle/>
          <a:p>
            <a:pPr lvl="0" rtl="0">
              <a:spcBef>
                <a:spcPts val="0"/>
              </a:spcBef>
              <a:buClr>
                <a:schemeClr val="dk1"/>
              </a:buClr>
              <a:buSzPct val="110000"/>
              <a:buFont typeface="Arial"/>
              <a:buNone/>
            </a:pPr>
            <a:r>
              <a:rPr lang="en-GB" sz="1000">
                <a:solidFill>
                  <a:schemeClr val="dk2"/>
                </a:solidFill>
              </a:rPr>
              <a:t>  Serial.println("");</a:t>
            </a:r>
          </a:p>
          <a:p>
            <a:pPr lvl="0" rtl="0">
              <a:spcBef>
                <a:spcPts val="0"/>
              </a:spcBef>
              <a:buClr>
                <a:schemeClr val="dk1"/>
              </a:buClr>
              <a:buSzPct val="110000"/>
              <a:buFont typeface="Arial"/>
              <a:buNone/>
            </a:pPr>
            <a:r>
              <a:rPr lang="en-GB" sz="1000">
                <a:solidFill>
                  <a:schemeClr val="dk2"/>
                </a:solidFill>
              </a:rPr>
              <a:t>  Serial.println("WiFi connected");  </a:t>
            </a:r>
          </a:p>
          <a:p>
            <a:pPr lvl="0" rtl="0">
              <a:spcBef>
                <a:spcPts val="0"/>
              </a:spcBef>
              <a:buClr>
                <a:schemeClr val="dk1"/>
              </a:buClr>
              <a:buSzPct val="110000"/>
              <a:buFont typeface="Arial"/>
              <a:buNone/>
            </a:pPr>
            <a:r>
              <a:rPr lang="en-GB" sz="1000">
                <a:solidFill>
                  <a:schemeClr val="dk2"/>
                </a:solidFill>
              </a:rPr>
              <a:t>  Serial.println("IP address: ");</a:t>
            </a:r>
          </a:p>
          <a:p>
            <a:pPr lvl="0" rtl="0">
              <a:spcBef>
                <a:spcPts val="0"/>
              </a:spcBef>
              <a:buClr>
                <a:schemeClr val="dk1"/>
              </a:buClr>
              <a:buSzPct val="110000"/>
              <a:buFont typeface="Arial"/>
              <a:buNone/>
            </a:pPr>
            <a:r>
              <a:rPr lang="en-GB" sz="1000">
                <a:solidFill>
                  <a:schemeClr val="dk2"/>
                </a:solidFill>
              </a:rPr>
              <a:t>  Serial.println(WiFi.localIP());</a:t>
            </a:r>
          </a:p>
          <a:p>
            <a:pPr lvl="0" rtl="0">
              <a:spcBef>
                <a:spcPts val="0"/>
              </a:spcBef>
              <a:buClr>
                <a:schemeClr val="dk1"/>
              </a:buClr>
              <a:buSzPct val="110000"/>
              <a:buFont typeface="Arial"/>
              <a:buNone/>
            </a:pPr>
            <a:r>
              <a:rPr lang="en-GB" sz="1000">
                <a:solidFill>
                  <a:schemeClr val="dk2"/>
                </a:solidFill>
              </a:rPr>
              <a:t>}</a:t>
            </a:r>
          </a:p>
          <a:p>
            <a:pPr lvl="0" rtl="0">
              <a:spcBef>
                <a:spcPts val="0"/>
              </a:spcBef>
              <a:buClr>
                <a:schemeClr val="dk1"/>
              </a:buClr>
              <a:buFont typeface="Arial"/>
              <a:buNone/>
            </a:pPr>
            <a:endParaRPr sz="1000">
              <a:solidFill>
                <a:schemeClr val="dk2"/>
              </a:solidFill>
            </a:endParaRPr>
          </a:p>
          <a:p>
            <a:pPr lvl="0" rtl="0">
              <a:spcBef>
                <a:spcPts val="0"/>
              </a:spcBef>
              <a:buClr>
                <a:schemeClr val="dk1"/>
              </a:buClr>
              <a:buSzPct val="110000"/>
              <a:buFont typeface="Arial"/>
              <a:buNone/>
            </a:pPr>
            <a:r>
              <a:rPr lang="en-GB" sz="1000">
                <a:solidFill>
                  <a:schemeClr val="dk2"/>
                </a:solidFill>
              </a:rPr>
              <a:t>int value = 20;</a:t>
            </a:r>
          </a:p>
          <a:p>
            <a:pPr lvl="0" rtl="0">
              <a:spcBef>
                <a:spcPts val="0"/>
              </a:spcBef>
              <a:buClr>
                <a:schemeClr val="dk1"/>
              </a:buClr>
              <a:buSzPct val="110000"/>
              <a:buFont typeface="Arial"/>
              <a:buNone/>
            </a:pPr>
            <a:r>
              <a:rPr lang="en-GB" sz="1000">
                <a:solidFill>
                  <a:schemeClr val="dk2"/>
                </a:solidFill>
              </a:rPr>
              <a:t>void loop() {</a:t>
            </a:r>
          </a:p>
          <a:p>
            <a:pPr lvl="0" rtl="0">
              <a:spcBef>
                <a:spcPts val="0"/>
              </a:spcBef>
              <a:buClr>
                <a:schemeClr val="dk1"/>
              </a:buClr>
              <a:buSzPct val="110000"/>
              <a:buFont typeface="Arial"/>
              <a:buNone/>
            </a:pPr>
            <a:r>
              <a:rPr lang="en-GB" sz="1000">
                <a:solidFill>
                  <a:schemeClr val="dk2"/>
                </a:solidFill>
              </a:rPr>
              <a:t>  delay(5000);</a:t>
            </a:r>
          </a:p>
          <a:p>
            <a:pPr lvl="0" rtl="0">
              <a:spcBef>
                <a:spcPts val="0"/>
              </a:spcBef>
              <a:buClr>
                <a:schemeClr val="dk1"/>
              </a:buClr>
              <a:buSzPct val="110000"/>
              <a:buFont typeface="Arial"/>
              <a:buNone/>
            </a:pPr>
            <a:r>
              <a:rPr lang="en-GB" sz="1000">
                <a:solidFill>
                  <a:schemeClr val="dk2"/>
                </a:solidFill>
              </a:rPr>
              <a:t>  ++value;</a:t>
            </a:r>
          </a:p>
          <a:p>
            <a:pPr lvl="0" rtl="0">
              <a:spcBef>
                <a:spcPts val="0"/>
              </a:spcBef>
              <a:buClr>
                <a:schemeClr val="dk1"/>
              </a:buClr>
              <a:buSzPct val="110000"/>
              <a:buFont typeface="Arial"/>
              <a:buNone/>
            </a:pPr>
            <a:r>
              <a:rPr lang="en-GB" sz="1000">
                <a:solidFill>
                  <a:schemeClr val="dk2"/>
                </a:solidFill>
              </a:rPr>
              <a:t>  Serial.print("connecting to ");</a:t>
            </a:r>
          </a:p>
          <a:p>
            <a:pPr lvl="0" rtl="0">
              <a:spcBef>
                <a:spcPts val="0"/>
              </a:spcBef>
              <a:buClr>
                <a:schemeClr val="dk1"/>
              </a:buClr>
              <a:buSzPct val="110000"/>
              <a:buFont typeface="Arial"/>
              <a:buNone/>
            </a:pPr>
            <a:r>
              <a:rPr lang="en-GB" sz="1000">
                <a:solidFill>
                  <a:schemeClr val="dk2"/>
                </a:solidFill>
              </a:rPr>
              <a:t>  Serial.println(host);</a:t>
            </a:r>
          </a:p>
          <a:p>
            <a:pPr lvl="0" rtl="0">
              <a:spcBef>
                <a:spcPts val="0"/>
              </a:spcBef>
              <a:buClr>
                <a:schemeClr val="dk1"/>
              </a:buClr>
              <a:buSzPct val="110000"/>
              <a:buFont typeface="Arial"/>
              <a:buNone/>
            </a:pPr>
            <a:r>
              <a:rPr lang="en-GB" sz="1000">
                <a:solidFill>
                  <a:schemeClr val="dk2"/>
                </a:solidFill>
              </a:rPr>
              <a:t>    // Use WiFiClient class to create TCP connections</a:t>
            </a:r>
          </a:p>
          <a:p>
            <a:pPr lvl="0" rtl="0">
              <a:spcBef>
                <a:spcPts val="0"/>
              </a:spcBef>
              <a:buClr>
                <a:schemeClr val="dk1"/>
              </a:buClr>
              <a:buSzPct val="110000"/>
              <a:buFont typeface="Arial"/>
              <a:buNone/>
            </a:pPr>
            <a:r>
              <a:rPr lang="en-GB" sz="1000">
                <a:solidFill>
                  <a:schemeClr val="dk2"/>
                </a:solidFill>
              </a:rPr>
              <a:t>  WiFiClient client;</a:t>
            </a:r>
          </a:p>
          <a:p>
            <a:pPr lvl="0" rtl="0">
              <a:spcBef>
                <a:spcPts val="0"/>
              </a:spcBef>
              <a:buClr>
                <a:schemeClr val="dk1"/>
              </a:buClr>
              <a:buSzPct val="110000"/>
              <a:buFont typeface="Arial"/>
              <a:buNone/>
            </a:pPr>
            <a:r>
              <a:rPr lang="en-GB" sz="1000">
                <a:solidFill>
                  <a:schemeClr val="dk2"/>
                </a:solidFill>
              </a:rPr>
              <a:t>  const int httpPort = 80;</a:t>
            </a:r>
          </a:p>
          <a:p>
            <a:pPr lvl="0" rtl="0">
              <a:spcBef>
                <a:spcPts val="0"/>
              </a:spcBef>
              <a:buClr>
                <a:schemeClr val="dk1"/>
              </a:buClr>
              <a:buSzPct val="110000"/>
              <a:buFont typeface="Arial"/>
              <a:buNone/>
            </a:pPr>
            <a:r>
              <a:rPr lang="en-GB" sz="1000">
                <a:solidFill>
                  <a:schemeClr val="dk2"/>
                </a:solidFill>
              </a:rPr>
              <a:t>  if (!client.connect(host, httpPort)) {</a:t>
            </a:r>
          </a:p>
          <a:p>
            <a:pPr lvl="0" rtl="0">
              <a:spcBef>
                <a:spcPts val="0"/>
              </a:spcBef>
              <a:buClr>
                <a:schemeClr val="dk1"/>
              </a:buClr>
              <a:buSzPct val="110000"/>
              <a:buFont typeface="Arial"/>
              <a:buNone/>
            </a:pPr>
            <a:r>
              <a:rPr lang="en-GB" sz="1000">
                <a:solidFill>
                  <a:schemeClr val="dk2"/>
                </a:solidFill>
              </a:rPr>
              <a:t>    Serial.println("connection failed");</a:t>
            </a:r>
          </a:p>
          <a:p>
            <a:pPr lvl="0" rtl="0">
              <a:spcBef>
                <a:spcPts val="0"/>
              </a:spcBef>
              <a:buClr>
                <a:schemeClr val="dk1"/>
              </a:buClr>
              <a:buSzPct val="110000"/>
              <a:buFont typeface="Arial"/>
              <a:buNone/>
            </a:pPr>
            <a:r>
              <a:rPr lang="en-GB" sz="1000">
                <a:solidFill>
                  <a:schemeClr val="dk2"/>
                </a:solidFill>
              </a:rPr>
              <a:t>    return;</a:t>
            </a:r>
          </a:p>
          <a:p>
            <a:pPr lvl="0" rtl="0">
              <a:spcBef>
                <a:spcPts val="0"/>
              </a:spcBef>
              <a:buClr>
                <a:schemeClr val="dk1"/>
              </a:buClr>
              <a:buSzPct val="110000"/>
              <a:buFont typeface="Arial"/>
              <a:buNone/>
            </a:pPr>
            <a:r>
              <a:rPr lang="en-GB" sz="1000">
                <a:solidFill>
                  <a:schemeClr val="dk2"/>
                </a:solidFill>
              </a:rPr>
              <a:t>  }</a:t>
            </a:r>
          </a:p>
          <a:p>
            <a:pPr lvl="0" rtl="0">
              <a:spcBef>
                <a:spcPts val="0"/>
              </a:spcBef>
              <a:buClr>
                <a:schemeClr val="dk1"/>
              </a:buClr>
              <a:buSzPct val="110000"/>
              <a:buFont typeface="Arial"/>
              <a:buNone/>
            </a:pPr>
            <a:r>
              <a:rPr lang="en-GB" sz="1000">
                <a:solidFill>
                  <a:schemeClr val="dk2"/>
                </a:solidFill>
              </a:rPr>
              <a:t>    // We now create a URI for the request</a:t>
            </a:r>
          </a:p>
          <a:p>
            <a:pPr lvl="0" rtl="0">
              <a:spcBef>
                <a:spcPts val="0"/>
              </a:spcBef>
              <a:buClr>
                <a:schemeClr val="dk1"/>
              </a:buClr>
              <a:buSzPct val="110000"/>
              <a:buFont typeface="Arial"/>
              <a:buNone/>
            </a:pPr>
            <a:r>
              <a:rPr lang="en-GB" sz="1000">
                <a:solidFill>
                  <a:schemeClr val="dk2"/>
                </a:solidFill>
              </a:rPr>
              <a:t>  String url = "/update?key=";</a:t>
            </a:r>
          </a:p>
          <a:p>
            <a:pPr lvl="0" rtl="0">
              <a:spcBef>
                <a:spcPts val="0"/>
              </a:spcBef>
              <a:buClr>
                <a:schemeClr val="dk1"/>
              </a:buClr>
              <a:buSzPct val="110000"/>
              <a:buFont typeface="Arial"/>
              <a:buNone/>
            </a:pPr>
            <a:r>
              <a:rPr lang="en-GB" sz="1000">
                <a:solidFill>
                  <a:schemeClr val="dk2"/>
                </a:solidFill>
              </a:rPr>
              <a:t>  url += privateKey;</a:t>
            </a:r>
          </a:p>
          <a:p>
            <a:pPr lvl="0" rtl="0">
              <a:spcBef>
                <a:spcPts val="0"/>
              </a:spcBef>
              <a:buClr>
                <a:schemeClr val="dk1"/>
              </a:buClr>
              <a:buSzPct val="110000"/>
              <a:buFont typeface="Arial"/>
              <a:buNone/>
            </a:pPr>
            <a:r>
              <a:rPr lang="en-GB" sz="1000">
                <a:solidFill>
                  <a:schemeClr val="dk2"/>
                </a:solidFill>
              </a:rPr>
              <a:t>  url += "&amp;field1=";</a:t>
            </a:r>
          </a:p>
          <a:p>
            <a:pPr lvl="0" rtl="0">
              <a:spcBef>
                <a:spcPts val="0"/>
              </a:spcBef>
              <a:buClr>
                <a:schemeClr val="dk1"/>
              </a:buClr>
              <a:buSzPct val="110000"/>
              <a:buFont typeface="Arial"/>
              <a:buNone/>
            </a:pPr>
            <a:r>
              <a:rPr lang="en-GB" sz="1000">
                <a:solidFill>
                  <a:schemeClr val="dk2"/>
                </a:solidFill>
              </a:rPr>
              <a:t>  url += value;</a:t>
            </a:r>
          </a:p>
          <a:p>
            <a:pPr lvl="0" rtl="0">
              <a:spcBef>
                <a:spcPts val="0"/>
              </a:spcBef>
              <a:buClr>
                <a:schemeClr val="dk1"/>
              </a:buClr>
              <a:buSzPct val="110000"/>
              <a:buFont typeface="Arial"/>
              <a:buNone/>
            </a:pPr>
            <a:r>
              <a:rPr lang="en-GB" sz="1000">
                <a:solidFill>
                  <a:schemeClr val="dk2"/>
                </a:solidFill>
              </a:rPr>
              <a:t>    Serial.print("Requesting URL: ");</a:t>
            </a:r>
          </a:p>
          <a:p>
            <a:pPr lvl="0" rtl="0">
              <a:spcBef>
                <a:spcPts val="0"/>
              </a:spcBef>
              <a:buClr>
                <a:schemeClr val="dk1"/>
              </a:buClr>
              <a:buSzPct val="110000"/>
              <a:buFont typeface="Arial"/>
              <a:buNone/>
            </a:pPr>
            <a:r>
              <a:rPr lang="en-GB" sz="1000">
                <a:solidFill>
                  <a:schemeClr val="dk2"/>
                </a:solidFill>
              </a:rPr>
              <a:t>  Serial.println(url);</a:t>
            </a:r>
          </a:p>
          <a:p>
            <a:pPr lvl="0" rtl="0">
              <a:spcBef>
                <a:spcPts val="0"/>
              </a:spcBef>
              <a:buClr>
                <a:schemeClr val="dk1"/>
              </a:buClr>
              <a:buSzPct val="110000"/>
              <a:buFont typeface="Arial"/>
              <a:buNone/>
            </a:pPr>
            <a:r>
              <a:rPr lang="en-GB" sz="1000">
                <a:solidFill>
                  <a:schemeClr val="dk2"/>
                </a:solidFill>
              </a:rPr>
              <a:t>  </a:t>
            </a:r>
          </a:p>
          <a:p>
            <a:pPr lvl="0" rtl="0">
              <a:spcBef>
                <a:spcPts val="0"/>
              </a:spcBef>
              <a:buClr>
                <a:schemeClr val="dk1"/>
              </a:buClr>
              <a:buSzPct val="110000"/>
              <a:buFont typeface="Arial"/>
              <a:buNone/>
            </a:pPr>
            <a:r>
              <a:rPr lang="en-GB" sz="1000">
                <a:solidFill>
                  <a:schemeClr val="dk2"/>
                </a:solidFill>
              </a:rPr>
              <a:t>  </a:t>
            </a:r>
          </a:p>
          <a:p>
            <a:pPr lvl="0">
              <a:spcBef>
                <a:spcPts val="0"/>
              </a:spcBef>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Shape 7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cntd...</a:t>
            </a:r>
          </a:p>
        </p:txBody>
      </p:sp>
      <p:sp>
        <p:nvSpPr>
          <p:cNvPr id="720" name="Shape 72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110000"/>
              <a:buFont typeface="Arial"/>
              <a:buNone/>
            </a:pPr>
            <a:r>
              <a:rPr lang="en-GB" sz="1000"/>
              <a:t>// This will send the request to the server</a:t>
            </a:r>
          </a:p>
          <a:p>
            <a:pPr lvl="0">
              <a:lnSpc>
                <a:spcPct val="100000"/>
              </a:lnSpc>
              <a:spcBef>
                <a:spcPts val="0"/>
              </a:spcBef>
              <a:spcAft>
                <a:spcPts val="0"/>
              </a:spcAft>
              <a:buClr>
                <a:schemeClr val="dk1"/>
              </a:buClr>
              <a:buSzPct val="110000"/>
              <a:buFont typeface="Arial"/>
              <a:buNone/>
            </a:pPr>
            <a:r>
              <a:rPr lang="en-GB" sz="1000"/>
              <a:t>  client.print(String("GET ") + url + " HTTP/1.1\r\n" +</a:t>
            </a:r>
          </a:p>
          <a:p>
            <a:pPr lvl="0">
              <a:lnSpc>
                <a:spcPct val="100000"/>
              </a:lnSpc>
              <a:spcBef>
                <a:spcPts val="0"/>
              </a:spcBef>
              <a:spcAft>
                <a:spcPts val="0"/>
              </a:spcAft>
              <a:buClr>
                <a:schemeClr val="dk1"/>
              </a:buClr>
              <a:buSzPct val="110000"/>
              <a:buFont typeface="Arial"/>
              <a:buNone/>
            </a:pPr>
            <a:r>
              <a:rPr lang="en-GB" sz="1000"/>
              <a:t>               "Host: " + host + "\r\n" + </a:t>
            </a:r>
          </a:p>
          <a:p>
            <a:pPr lvl="0">
              <a:lnSpc>
                <a:spcPct val="100000"/>
              </a:lnSpc>
              <a:spcBef>
                <a:spcPts val="0"/>
              </a:spcBef>
              <a:spcAft>
                <a:spcPts val="0"/>
              </a:spcAft>
              <a:buClr>
                <a:schemeClr val="dk1"/>
              </a:buClr>
              <a:buSzPct val="110000"/>
              <a:buFont typeface="Arial"/>
              <a:buNone/>
            </a:pPr>
            <a:r>
              <a:rPr lang="en-GB" sz="1000"/>
              <a:t>               "Connection: close\r\n\r\n");</a:t>
            </a:r>
          </a:p>
          <a:p>
            <a:pPr lvl="0">
              <a:lnSpc>
                <a:spcPct val="100000"/>
              </a:lnSpc>
              <a:spcBef>
                <a:spcPts val="0"/>
              </a:spcBef>
              <a:spcAft>
                <a:spcPts val="0"/>
              </a:spcAft>
              <a:buClr>
                <a:schemeClr val="dk1"/>
              </a:buClr>
              <a:buSzPct val="110000"/>
              <a:buFont typeface="Arial"/>
              <a:buNone/>
            </a:pPr>
            <a:r>
              <a:rPr lang="en-GB" sz="1000"/>
              <a:t>  unsigned long timeout = millis();</a:t>
            </a:r>
          </a:p>
          <a:p>
            <a:pPr lvl="0">
              <a:lnSpc>
                <a:spcPct val="100000"/>
              </a:lnSpc>
              <a:spcBef>
                <a:spcPts val="0"/>
              </a:spcBef>
              <a:spcAft>
                <a:spcPts val="0"/>
              </a:spcAft>
              <a:buClr>
                <a:schemeClr val="dk1"/>
              </a:buClr>
              <a:buSzPct val="110000"/>
              <a:buFont typeface="Arial"/>
              <a:buNone/>
            </a:pPr>
            <a:r>
              <a:rPr lang="en-GB" sz="1000"/>
              <a:t>  while (client.available() == 0) {</a:t>
            </a:r>
          </a:p>
          <a:p>
            <a:pPr lvl="0">
              <a:lnSpc>
                <a:spcPct val="100000"/>
              </a:lnSpc>
              <a:spcBef>
                <a:spcPts val="0"/>
              </a:spcBef>
              <a:spcAft>
                <a:spcPts val="0"/>
              </a:spcAft>
              <a:buClr>
                <a:schemeClr val="dk1"/>
              </a:buClr>
              <a:buSzPct val="110000"/>
              <a:buFont typeface="Arial"/>
              <a:buNone/>
            </a:pPr>
            <a:r>
              <a:rPr lang="en-GB" sz="1000"/>
              <a:t>    if (millis() - timeout &gt; 5000) {</a:t>
            </a:r>
          </a:p>
          <a:p>
            <a:pPr lvl="0">
              <a:lnSpc>
                <a:spcPct val="100000"/>
              </a:lnSpc>
              <a:spcBef>
                <a:spcPts val="0"/>
              </a:spcBef>
              <a:spcAft>
                <a:spcPts val="0"/>
              </a:spcAft>
              <a:buClr>
                <a:schemeClr val="dk1"/>
              </a:buClr>
              <a:buSzPct val="110000"/>
              <a:buFont typeface="Arial"/>
              <a:buNone/>
            </a:pPr>
            <a:r>
              <a:rPr lang="en-GB" sz="1000"/>
              <a:t>      Serial.println("&gt;&gt;&gt; Client Timeout !");</a:t>
            </a:r>
          </a:p>
          <a:p>
            <a:pPr lvl="0">
              <a:lnSpc>
                <a:spcPct val="100000"/>
              </a:lnSpc>
              <a:spcBef>
                <a:spcPts val="0"/>
              </a:spcBef>
              <a:spcAft>
                <a:spcPts val="0"/>
              </a:spcAft>
              <a:buClr>
                <a:schemeClr val="dk1"/>
              </a:buClr>
              <a:buSzPct val="110000"/>
              <a:buFont typeface="Arial"/>
              <a:buNone/>
            </a:pPr>
            <a:r>
              <a:rPr lang="en-GB" sz="1000"/>
              <a:t>      client.stop();</a:t>
            </a:r>
          </a:p>
          <a:p>
            <a:pPr lvl="0">
              <a:lnSpc>
                <a:spcPct val="100000"/>
              </a:lnSpc>
              <a:spcBef>
                <a:spcPts val="0"/>
              </a:spcBef>
              <a:spcAft>
                <a:spcPts val="0"/>
              </a:spcAft>
              <a:buClr>
                <a:schemeClr val="dk1"/>
              </a:buClr>
              <a:buSzPct val="110000"/>
              <a:buFont typeface="Arial"/>
              <a:buNone/>
            </a:pPr>
            <a:r>
              <a:rPr lang="en-GB" sz="1000"/>
              <a:t>      return;</a:t>
            </a:r>
          </a:p>
          <a:p>
            <a:pPr lvl="0">
              <a:lnSpc>
                <a:spcPct val="100000"/>
              </a:lnSpc>
              <a:spcBef>
                <a:spcPts val="0"/>
              </a:spcBef>
              <a:spcAft>
                <a:spcPts val="0"/>
              </a:spcAft>
              <a:buClr>
                <a:schemeClr val="dk1"/>
              </a:buClr>
              <a:buSzPct val="110000"/>
              <a:buFont typeface="Arial"/>
              <a:buNone/>
            </a:pPr>
            <a:r>
              <a:rPr lang="en-GB" sz="1000"/>
              <a:t>    }</a:t>
            </a:r>
          </a:p>
          <a:p>
            <a:pPr lvl="0">
              <a:lnSpc>
                <a:spcPct val="100000"/>
              </a:lnSpc>
              <a:spcBef>
                <a:spcPts val="0"/>
              </a:spcBef>
              <a:spcAft>
                <a:spcPts val="0"/>
              </a:spcAft>
              <a:buClr>
                <a:schemeClr val="dk1"/>
              </a:buClr>
              <a:buSzPct val="110000"/>
              <a:buFont typeface="Arial"/>
              <a:buNone/>
            </a:pPr>
            <a:r>
              <a:rPr lang="en-GB" sz="1000"/>
              <a:t>  }</a:t>
            </a:r>
          </a:p>
          <a:p>
            <a:pPr lvl="0">
              <a:lnSpc>
                <a:spcPct val="100000"/>
              </a:lnSpc>
              <a:spcBef>
                <a:spcPts val="0"/>
              </a:spcBef>
              <a:spcAft>
                <a:spcPts val="0"/>
              </a:spcAft>
              <a:buClr>
                <a:schemeClr val="dk1"/>
              </a:buClr>
              <a:buSzPct val="110000"/>
              <a:buFont typeface="Arial"/>
              <a:buNone/>
            </a:pPr>
            <a:r>
              <a:rPr lang="en-GB" sz="1000"/>
              <a:t>  </a:t>
            </a:r>
          </a:p>
          <a:p>
            <a:pPr lvl="0">
              <a:lnSpc>
                <a:spcPct val="100000"/>
              </a:lnSpc>
              <a:spcBef>
                <a:spcPts val="0"/>
              </a:spcBef>
              <a:spcAft>
                <a:spcPts val="0"/>
              </a:spcAft>
              <a:buClr>
                <a:schemeClr val="dk1"/>
              </a:buClr>
              <a:buSzPct val="110000"/>
              <a:buFont typeface="Arial"/>
              <a:buNone/>
            </a:pPr>
            <a:r>
              <a:rPr lang="en-GB" sz="1000"/>
              <a:t>  // Read all the lines of the reply from server and print them to Serial</a:t>
            </a:r>
          </a:p>
          <a:p>
            <a:pPr lvl="0">
              <a:lnSpc>
                <a:spcPct val="100000"/>
              </a:lnSpc>
              <a:spcBef>
                <a:spcPts val="0"/>
              </a:spcBef>
              <a:spcAft>
                <a:spcPts val="0"/>
              </a:spcAft>
              <a:buClr>
                <a:schemeClr val="dk1"/>
              </a:buClr>
              <a:buSzPct val="110000"/>
              <a:buFont typeface="Arial"/>
              <a:buNone/>
            </a:pPr>
            <a:r>
              <a:rPr lang="en-GB" sz="1000"/>
              <a:t>  while(client.available()){</a:t>
            </a:r>
          </a:p>
          <a:p>
            <a:pPr lvl="0">
              <a:lnSpc>
                <a:spcPct val="100000"/>
              </a:lnSpc>
              <a:spcBef>
                <a:spcPts val="0"/>
              </a:spcBef>
              <a:spcAft>
                <a:spcPts val="0"/>
              </a:spcAft>
              <a:buClr>
                <a:schemeClr val="dk1"/>
              </a:buClr>
              <a:buSzPct val="110000"/>
              <a:buFont typeface="Arial"/>
              <a:buNone/>
            </a:pPr>
            <a:r>
              <a:rPr lang="en-GB" sz="1000"/>
              <a:t>    String line = client.readStringUntil('\r');</a:t>
            </a:r>
          </a:p>
          <a:p>
            <a:pPr lvl="0">
              <a:lnSpc>
                <a:spcPct val="100000"/>
              </a:lnSpc>
              <a:spcBef>
                <a:spcPts val="0"/>
              </a:spcBef>
              <a:spcAft>
                <a:spcPts val="0"/>
              </a:spcAft>
              <a:buClr>
                <a:schemeClr val="dk1"/>
              </a:buClr>
              <a:buSzPct val="110000"/>
              <a:buFont typeface="Arial"/>
              <a:buNone/>
            </a:pPr>
            <a:r>
              <a:rPr lang="en-GB" sz="1000"/>
              <a:t>    Serial.print(line);</a:t>
            </a:r>
          </a:p>
          <a:p>
            <a:pPr lvl="0">
              <a:lnSpc>
                <a:spcPct val="100000"/>
              </a:lnSpc>
              <a:spcBef>
                <a:spcPts val="0"/>
              </a:spcBef>
              <a:spcAft>
                <a:spcPts val="0"/>
              </a:spcAft>
              <a:buClr>
                <a:schemeClr val="dk1"/>
              </a:buClr>
              <a:buSzPct val="110000"/>
              <a:buFont typeface="Arial"/>
              <a:buNone/>
            </a:pPr>
            <a:r>
              <a:rPr lang="en-GB" sz="1000"/>
              <a:t>  }</a:t>
            </a:r>
          </a:p>
          <a:p>
            <a:pPr lvl="0">
              <a:lnSpc>
                <a:spcPct val="100000"/>
              </a:lnSpc>
              <a:spcBef>
                <a:spcPts val="0"/>
              </a:spcBef>
              <a:spcAft>
                <a:spcPts val="0"/>
              </a:spcAft>
              <a:buClr>
                <a:schemeClr val="dk1"/>
              </a:buClr>
              <a:buSzPct val="110000"/>
              <a:buFont typeface="Arial"/>
              <a:buNone/>
            </a:pPr>
            <a:r>
              <a:rPr lang="en-GB" sz="1000"/>
              <a:t>  </a:t>
            </a:r>
          </a:p>
          <a:p>
            <a:pPr lvl="0">
              <a:lnSpc>
                <a:spcPct val="100000"/>
              </a:lnSpc>
              <a:spcBef>
                <a:spcPts val="0"/>
              </a:spcBef>
              <a:spcAft>
                <a:spcPts val="0"/>
              </a:spcAft>
              <a:buClr>
                <a:schemeClr val="dk1"/>
              </a:buClr>
              <a:buSzPct val="110000"/>
              <a:buFont typeface="Arial"/>
              <a:buNone/>
            </a:pPr>
            <a:r>
              <a:rPr lang="en-GB" sz="1000"/>
              <a:t>  Serial.println();</a:t>
            </a:r>
          </a:p>
          <a:p>
            <a:pPr lvl="0">
              <a:lnSpc>
                <a:spcPct val="100000"/>
              </a:lnSpc>
              <a:spcBef>
                <a:spcPts val="0"/>
              </a:spcBef>
              <a:spcAft>
                <a:spcPts val="0"/>
              </a:spcAft>
              <a:buClr>
                <a:schemeClr val="dk1"/>
              </a:buClr>
              <a:buSzPct val="110000"/>
              <a:buFont typeface="Arial"/>
              <a:buNone/>
            </a:pPr>
            <a:r>
              <a:rPr lang="en-GB" sz="1000"/>
              <a:t>  Serial.println("closing connection");</a:t>
            </a:r>
          </a:p>
          <a:p>
            <a:pPr lvl="0">
              <a:lnSpc>
                <a:spcPct val="100000"/>
              </a:lnSpc>
              <a:spcBef>
                <a:spcPts val="0"/>
              </a:spcBef>
              <a:spcAft>
                <a:spcPts val="0"/>
              </a:spcAft>
              <a:buClr>
                <a:schemeClr val="dk1"/>
              </a:buClr>
              <a:buSzPct val="110000"/>
              <a:buFont typeface="Arial"/>
              <a:buNone/>
            </a:pPr>
            <a:r>
              <a:rPr lang="en-GB" sz="1000"/>
              <a:t>}</a:t>
            </a:r>
          </a:p>
        </p:txBody>
      </p:sp>
      <p:sp>
        <p:nvSpPr>
          <p:cNvPr id="721" name="Shape 72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78</a:t>
            </a:fld>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727" name="Shape 72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728" name="Shape 7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79</a:t>
            </a:fld>
            <a:endParaRPr lang="en-GB"/>
          </a:p>
        </p:txBody>
      </p:sp>
      <p:pic>
        <p:nvPicPr>
          <p:cNvPr id="729" name="Shape 729"/>
          <p:cNvPicPr preferRelativeResize="0"/>
          <p:nvPr/>
        </p:nvPicPr>
        <p:blipFill>
          <a:blip r:embed="rId3">
            <a:alphaModFix/>
          </a:blip>
          <a:stretch>
            <a:fillRect/>
          </a:stretch>
        </p:blipFill>
        <p:spPr>
          <a:xfrm>
            <a:off x="311700" y="352991"/>
            <a:ext cx="8520599" cy="4790507"/>
          </a:xfrm>
          <a:prstGeom prst="rect">
            <a:avLst/>
          </a:prstGeom>
          <a:noFill/>
          <a:ln>
            <a:noFill/>
          </a:ln>
        </p:spPr>
      </p:pic>
      <p:sp>
        <p:nvSpPr>
          <p:cNvPr id="730" name="Shape 730"/>
          <p:cNvSpPr txBox="1"/>
          <p:nvPr/>
        </p:nvSpPr>
        <p:spPr>
          <a:xfrm>
            <a:off x="2010350" y="0"/>
            <a:ext cx="4266600" cy="320700"/>
          </a:xfrm>
          <a:prstGeom prst="rect">
            <a:avLst/>
          </a:prstGeom>
          <a:noFill/>
          <a:ln>
            <a:noFill/>
          </a:ln>
        </p:spPr>
        <p:txBody>
          <a:bodyPr lIns="91425" tIns="91425" rIns="91425" bIns="91425" anchor="t" anchorCtr="0">
            <a:noAutofit/>
          </a:bodyPr>
          <a:lstStyle/>
          <a:p>
            <a:pPr lvl="0" algn="ctr">
              <a:spcBef>
                <a:spcPts val="0"/>
              </a:spcBef>
              <a:buNone/>
            </a:pPr>
            <a:r>
              <a:rPr lang="en-GB" b="1"/>
              <a:t>Output in ThingSpeak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9375"/>
            <a:ext cx="8520600" cy="572700"/>
          </a:xfrm>
          <a:prstGeom prst="rect">
            <a:avLst/>
          </a:prstGeom>
        </p:spPr>
        <p:txBody>
          <a:bodyPr lIns="91425" tIns="91425" rIns="91425" bIns="91425" anchor="t" anchorCtr="0">
            <a:noAutofit/>
          </a:bodyPr>
          <a:lstStyle/>
          <a:p>
            <a:pPr lvl="0">
              <a:spcBef>
                <a:spcPts val="0"/>
              </a:spcBef>
              <a:buNone/>
            </a:pPr>
            <a:r>
              <a:rPr lang="en-GB"/>
              <a:t>Arduino Pinout - </a:t>
            </a:r>
            <a:r>
              <a:rPr lang="en-GB" sz="1800" u="sng">
                <a:solidFill>
                  <a:srgbClr val="0000FF"/>
                </a:solidFill>
                <a:hlinkClick r:id="rId3"/>
              </a:rPr>
              <a:t>https://www.arduino.cc/en/Main/FAQ</a:t>
            </a:r>
          </a:p>
        </p:txBody>
      </p:sp>
      <p:sp>
        <p:nvSpPr>
          <p:cNvPr id="142" name="Shape 14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pic>
        <p:nvPicPr>
          <p:cNvPr id="143" name="Shape 143" descr="http://arduinoarts.com/wp-content/uploads/2011/08/Arduino-callouts1.jpg">
            <a:hlinkClick r:id="rId4"/>
          </p:cNvPr>
          <p:cNvPicPr preferRelativeResize="0"/>
          <p:nvPr/>
        </p:nvPicPr>
        <p:blipFill>
          <a:blip r:embed="rId5">
            <a:alphaModFix/>
          </a:blip>
          <a:stretch>
            <a:fillRect/>
          </a:stretch>
        </p:blipFill>
        <p:spPr>
          <a:xfrm>
            <a:off x="84812" y="571774"/>
            <a:ext cx="8974375" cy="4172700"/>
          </a:xfrm>
          <a:prstGeom prst="rect">
            <a:avLst/>
          </a:prstGeom>
          <a:noFill/>
          <a:ln>
            <a:noFill/>
          </a:ln>
        </p:spPr>
      </p:pic>
      <p:sp>
        <p:nvSpPr>
          <p:cNvPr id="144" name="Shape 14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8</a:t>
            </a:fld>
            <a:endParaRPr lang="en-GB"/>
          </a:p>
        </p:txBody>
      </p:sp>
      <p:sp>
        <p:nvSpPr>
          <p:cNvPr id="145" name="Shape 145"/>
          <p:cNvSpPr txBox="1"/>
          <p:nvPr/>
        </p:nvSpPr>
        <p:spPr>
          <a:xfrm>
            <a:off x="230550" y="4663225"/>
            <a:ext cx="8682900" cy="393600"/>
          </a:xfrm>
          <a:prstGeom prst="rect">
            <a:avLst/>
          </a:prstGeom>
          <a:noFill/>
          <a:ln>
            <a:noFill/>
          </a:ln>
        </p:spPr>
        <p:txBody>
          <a:bodyPr lIns="91425" tIns="91425" rIns="91425" bIns="91425" anchor="ctr" anchorCtr="0">
            <a:noAutofit/>
          </a:bodyPr>
          <a:lstStyle/>
          <a:p>
            <a:pPr lvl="0" algn="ctr" rtl="0">
              <a:spcBef>
                <a:spcPts val="0"/>
              </a:spcBef>
              <a:buNone/>
            </a:pPr>
            <a:r>
              <a:rPr lang="en-GB" sz="1050" b="1">
                <a:solidFill>
                  <a:srgbClr val="252525"/>
                </a:solidFill>
                <a:highlight>
                  <a:srgbClr val="FFFFFF"/>
                </a:highlight>
              </a:rPr>
              <a:t>The ATmega328 is a single-</a:t>
            </a:r>
            <a:r>
              <a:rPr lang="en-GB" sz="1050" b="1">
                <a:solidFill>
                  <a:srgbClr val="0B0080"/>
                </a:solidFill>
                <a:highlight>
                  <a:srgbClr val="FFFFFF"/>
                </a:highlight>
                <a:hlinkClick r:id="rId6"/>
              </a:rPr>
              <a:t>chip</a:t>
            </a:r>
            <a:r>
              <a:rPr lang="en-GB" sz="1050" b="1">
                <a:solidFill>
                  <a:srgbClr val="252525"/>
                </a:solidFill>
                <a:highlight>
                  <a:srgbClr val="FFFFFF"/>
                </a:highlight>
              </a:rPr>
              <a:t> </a:t>
            </a:r>
            <a:r>
              <a:rPr lang="en-GB" sz="1050" b="1">
                <a:solidFill>
                  <a:srgbClr val="0B0080"/>
                </a:solidFill>
                <a:highlight>
                  <a:srgbClr val="FFFFFF"/>
                </a:highlight>
                <a:hlinkClick r:id="rId7"/>
              </a:rPr>
              <a:t>microcontroller</a:t>
            </a:r>
            <a:r>
              <a:rPr lang="en-GB" sz="1050" b="1">
                <a:solidFill>
                  <a:srgbClr val="252525"/>
                </a:solidFill>
                <a:highlight>
                  <a:srgbClr val="FFFFFF"/>
                </a:highlight>
              </a:rPr>
              <a:t> created by </a:t>
            </a:r>
            <a:r>
              <a:rPr lang="en-GB" sz="1050" b="1">
                <a:solidFill>
                  <a:srgbClr val="0B0080"/>
                </a:solidFill>
                <a:highlight>
                  <a:srgbClr val="FFFFFF"/>
                </a:highlight>
                <a:hlinkClick r:id="rId8"/>
              </a:rPr>
              <a:t>Atmel</a:t>
            </a:r>
            <a:r>
              <a:rPr lang="en-GB" sz="1050" b="1">
                <a:solidFill>
                  <a:srgbClr val="252525"/>
                </a:solidFill>
                <a:highlight>
                  <a:srgbClr val="FFFFFF"/>
                </a:highlight>
              </a:rPr>
              <a:t> in the </a:t>
            </a:r>
            <a:r>
              <a:rPr lang="en-GB" sz="1050" b="1">
                <a:solidFill>
                  <a:srgbClr val="0B0080"/>
                </a:solidFill>
                <a:highlight>
                  <a:srgbClr val="FFFFFF"/>
                </a:highlight>
                <a:hlinkClick r:id="rId9"/>
              </a:rPr>
              <a:t>megaAVR</a:t>
            </a:r>
            <a:r>
              <a:rPr lang="en-GB" sz="1050" b="1">
                <a:solidFill>
                  <a:srgbClr val="252525"/>
                </a:solidFill>
                <a:highlight>
                  <a:srgbClr val="FFFFFF"/>
                </a:highlight>
              </a:rPr>
              <a:t> family.</a:t>
            </a:r>
          </a:p>
        </p:txBody>
      </p:sp>
      <p:sp>
        <p:nvSpPr>
          <p:cNvPr id="146" name="Shape 146"/>
          <p:cNvSpPr txBox="1"/>
          <p:nvPr/>
        </p:nvSpPr>
        <p:spPr>
          <a:xfrm>
            <a:off x="8597450" y="2684025"/>
            <a:ext cx="498600" cy="673800"/>
          </a:xfrm>
          <a:prstGeom prst="rect">
            <a:avLst/>
          </a:prstGeom>
          <a:noFill/>
          <a:ln>
            <a:noFill/>
          </a:ln>
        </p:spPr>
        <p:txBody>
          <a:bodyPr lIns="91425" tIns="91425" rIns="91425" bIns="91425" anchor="ctr" anchorCtr="0">
            <a:noAutofit/>
          </a:bodyPr>
          <a:lstStyle/>
          <a:p>
            <a:pPr lvl="0" rtl="0">
              <a:spcBef>
                <a:spcPts val="0"/>
              </a:spcBef>
              <a:buNone/>
            </a:pPr>
            <a:r>
              <a:rPr lang="en-GB" sz="1050" b="1" u="sng">
                <a:solidFill>
                  <a:srgbClr val="0000FF"/>
                </a:solidFill>
                <a:highlight>
                  <a:srgbClr val="F9F9F9"/>
                </a:highlight>
                <a:hlinkClick r:id="rId10"/>
              </a:rPr>
              <a:t>8-bit CPU</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Shape 735"/>
          <p:cNvSpPr txBox="1">
            <a:spLocks noGrp="1"/>
          </p:cNvSpPr>
          <p:nvPr>
            <p:ph type="title"/>
          </p:nvPr>
        </p:nvSpPr>
        <p:spPr>
          <a:xfrm>
            <a:off x="311700" y="80750"/>
            <a:ext cx="8520600" cy="393600"/>
          </a:xfrm>
          <a:prstGeom prst="rect">
            <a:avLst/>
          </a:prstGeom>
        </p:spPr>
        <p:txBody>
          <a:bodyPr lIns="91425" tIns="91425" rIns="91425" bIns="91425" anchor="t" anchorCtr="0">
            <a:noAutofit/>
          </a:bodyPr>
          <a:lstStyle/>
          <a:p>
            <a:pPr lvl="0" algn="ctr">
              <a:spcBef>
                <a:spcPts val="0"/>
              </a:spcBef>
              <a:buNone/>
            </a:pPr>
            <a:r>
              <a:rPr lang="en-GB" sz="1800" u="sng">
                <a:solidFill>
                  <a:schemeClr val="hlink"/>
                </a:solidFill>
                <a:hlinkClick r:id="rId3"/>
              </a:rPr>
              <a:t>Explore Embedded</a:t>
            </a:r>
            <a:r>
              <a:rPr lang="en-GB" sz="1800"/>
              <a:t> - </a:t>
            </a:r>
            <a:r>
              <a:rPr lang="en-GB" sz="1000" b="1">
                <a:solidFill>
                  <a:srgbClr val="5B5B5A"/>
                </a:solidFill>
                <a:highlight>
                  <a:srgbClr val="FFFFFF"/>
                </a:highlight>
              </a:rPr>
              <a:t>The module goes into programming mode with a single reset switch. </a:t>
            </a:r>
          </a:p>
        </p:txBody>
      </p:sp>
      <p:sp>
        <p:nvSpPr>
          <p:cNvPr id="736" name="Shape 736"/>
          <p:cNvSpPr txBox="1">
            <a:spLocks noGrp="1"/>
          </p:cNvSpPr>
          <p:nvPr>
            <p:ph type="body" idx="1"/>
          </p:nvPr>
        </p:nvSpPr>
        <p:spPr>
          <a:xfrm>
            <a:off x="311700" y="1015875"/>
            <a:ext cx="4725000" cy="3553200"/>
          </a:xfrm>
          <a:prstGeom prst="rect">
            <a:avLst/>
          </a:prstGeom>
        </p:spPr>
        <p:txBody>
          <a:bodyPr lIns="91425" tIns="91425" rIns="91425" bIns="91425" anchor="t" anchorCtr="0">
            <a:noAutofit/>
          </a:bodyPr>
          <a:lstStyle/>
          <a:p>
            <a:pPr lvl="0">
              <a:spcBef>
                <a:spcPts val="0"/>
              </a:spcBef>
              <a:buNone/>
            </a:pPr>
            <a:endParaRPr/>
          </a:p>
        </p:txBody>
      </p:sp>
      <p:sp>
        <p:nvSpPr>
          <p:cNvPr id="737" name="Shape 7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80</a:t>
            </a:fld>
            <a:endParaRPr lang="en-GB"/>
          </a:p>
        </p:txBody>
      </p:sp>
      <p:pic>
        <p:nvPicPr>
          <p:cNvPr id="738" name="Shape 738"/>
          <p:cNvPicPr preferRelativeResize="0"/>
          <p:nvPr/>
        </p:nvPicPr>
        <p:blipFill>
          <a:blip r:embed="rId4">
            <a:alphaModFix/>
          </a:blip>
          <a:stretch>
            <a:fillRect/>
          </a:stretch>
        </p:blipFill>
        <p:spPr>
          <a:xfrm>
            <a:off x="44375" y="1410000"/>
            <a:ext cx="3495124" cy="2494575"/>
          </a:xfrm>
          <a:prstGeom prst="rect">
            <a:avLst/>
          </a:prstGeom>
          <a:noFill/>
          <a:ln>
            <a:noFill/>
          </a:ln>
        </p:spPr>
      </p:pic>
      <p:sp>
        <p:nvSpPr>
          <p:cNvPr id="739" name="Shape 739"/>
          <p:cNvSpPr txBox="1"/>
          <p:nvPr/>
        </p:nvSpPr>
        <p:spPr>
          <a:xfrm>
            <a:off x="3304225" y="834075"/>
            <a:ext cx="5716800" cy="4095600"/>
          </a:xfrm>
          <a:prstGeom prst="rect">
            <a:avLst/>
          </a:prstGeom>
          <a:noFill/>
          <a:ln>
            <a:noFill/>
          </a:ln>
        </p:spPr>
        <p:txBody>
          <a:bodyPr lIns="91425" tIns="91425" rIns="91425" bIns="91425" anchor="ctr" anchorCtr="0">
            <a:noAutofit/>
          </a:bodyPr>
          <a:lstStyle/>
          <a:p>
            <a:pPr marL="457200" lvl="0" indent="-295275" rtl="0">
              <a:lnSpc>
                <a:spcPct val="142857"/>
              </a:lnSpc>
              <a:spcBef>
                <a:spcPts val="0"/>
              </a:spcBef>
              <a:spcAft>
                <a:spcPts val="800"/>
              </a:spcAft>
              <a:buClr>
                <a:srgbClr val="000000"/>
              </a:buClr>
              <a:buSzPct val="95454"/>
            </a:pPr>
            <a:r>
              <a:rPr lang="en-GB" sz="1050">
                <a:highlight>
                  <a:srgbClr val="FFFFFF"/>
                </a:highlight>
              </a:rPr>
              <a:t>Fits on a breadboard! </a:t>
            </a:r>
          </a:p>
          <a:p>
            <a:pPr marL="457200" lvl="0" indent="-295275" rtl="0">
              <a:lnSpc>
                <a:spcPct val="142857"/>
              </a:lnSpc>
              <a:spcBef>
                <a:spcPts val="0"/>
              </a:spcBef>
              <a:spcAft>
                <a:spcPts val="800"/>
              </a:spcAft>
              <a:buClr>
                <a:srgbClr val="000000"/>
              </a:buClr>
              <a:buSzPct val="95454"/>
            </a:pPr>
            <a:r>
              <a:rPr lang="en-GB" sz="1050">
                <a:highlight>
                  <a:srgbClr val="FFFFFF"/>
                </a:highlight>
              </a:rPr>
              <a:t>Single button 'Reset' switch for programming. Uses MOSFET's to put the module in programming mode.</a:t>
            </a:r>
          </a:p>
          <a:p>
            <a:pPr marL="457200" lvl="0" indent="-295275" rtl="0">
              <a:lnSpc>
                <a:spcPct val="142857"/>
              </a:lnSpc>
              <a:spcBef>
                <a:spcPts val="0"/>
              </a:spcBef>
              <a:spcAft>
                <a:spcPts val="800"/>
              </a:spcAft>
              <a:buClr>
                <a:srgbClr val="000000"/>
              </a:buClr>
              <a:buSzPct val="95454"/>
            </a:pPr>
            <a:r>
              <a:rPr lang="en-GB" sz="1050">
                <a:highlight>
                  <a:srgbClr val="FFFFFF"/>
                </a:highlight>
              </a:rPr>
              <a:t>All pins of ESP12E taken out </a:t>
            </a:r>
          </a:p>
          <a:p>
            <a:pPr marL="457200" lvl="0" indent="-295275" rtl="0">
              <a:lnSpc>
                <a:spcPct val="142857"/>
              </a:lnSpc>
              <a:spcBef>
                <a:spcPts val="0"/>
              </a:spcBef>
              <a:spcAft>
                <a:spcPts val="800"/>
              </a:spcAft>
              <a:buClr>
                <a:srgbClr val="000000"/>
              </a:buClr>
              <a:buSzPct val="95454"/>
            </a:pPr>
            <a:r>
              <a:rPr lang="en-GB" sz="1050">
                <a:highlight>
                  <a:srgbClr val="FFFFFF"/>
                </a:highlight>
              </a:rPr>
              <a:t>Separate serial pins breakout compatible with FTDI cable layout.</a:t>
            </a:r>
          </a:p>
          <a:p>
            <a:pPr marL="457200" lvl="0" indent="-295275" rtl="0">
              <a:lnSpc>
                <a:spcPct val="142857"/>
              </a:lnSpc>
              <a:spcBef>
                <a:spcPts val="0"/>
              </a:spcBef>
              <a:spcAft>
                <a:spcPts val="800"/>
              </a:spcAft>
              <a:buClr>
                <a:srgbClr val="000000"/>
              </a:buClr>
              <a:buSzPct val="95454"/>
            </a:pPr>
            <a:r>
              <a:rPr lang="en-GB" sz="1050">
                <a:highlight>
                  <a:srgbClr val="FFFFFF"/>
                </a:highlight>
              </a:rPr>
              <a:t>On-board LM1117-3.3V regulator</a:t>
            </a:r>
          </a:p>
          <a:p>
            <a:pPr marL="457200" lvl="0" indent="-295275" rtl="0">
              <a:lnSpc>
                <a:spcPct val="142857"/>
              </a:lnSpc>
              <a:spcBef>
                <a:spcPts val="0"/>
              </a:spcBef>
              <a:spcAft>
                <a:spcPts val="800"/>
              </a:spcAft>
              <a:buClr>
                <a:srgbClr val="000000"/>
              </a:buClr>
              <a:buSzPct val="95454"/>
            </a:pPr>
            <a:r>
              <a:rPr lang="en-GB" sz="1050">
                <a:highlight>
                  <a:srgbClr val="FFFFFF"/>
                </a:highlight>
              </a:rPr>
              <a:t>Works with Arduino IDE for ESP8266</a:t>
            </a:r>
          </a:p>
          <a:p>
            <a:pPr marL="457200" lvl="0" indent="-295275" rtl="0">
              <a:lnSpc>
                <a:spcPct val="142857"/>
              </a:lnSpc>
              <a:spcBef>
                <a:spcPts val="0"/>
              </a:spcBef>
              <a:spcAft>
                <a:spcPts val="800"/>
              </a:spcAft>
              <a:buClr>
                <a:srgbClr val="000000"/>
              </a:buClr>
              <a:buSzPct val="95454"/>
            </a:pPr>
            <a:r>
              <a:rPr lang="en-GB" sz="1050" b="1">
                <a:highlight>
                  <a:srgbClr val="FFFFFF"/>
                </a:highlight>
              </a:rPr>
              <a:t>ESP8266 ESP12E features</a:t>
            </a:r>
          </a:p>
          <a:p>
            <a:pPr marL="914400" lvl="1" indent="-295275" rtl="0">
              <a:lnSpc>
                <a:spcPct val="115000"/>
              </a:lnSpc>
              <a:spcBef>
                <a:spcPts val="0"/>
              </a:spcBef>
              <a:spcAft>
                <a:spcPts val="800"/>
              </a:spcAft>
              <a:buClr>
                <a:srgbClr val="000000"/>
              </a:buClr>
              <a:buSzPct val="95454"/>
            </a:pPr>
            <a:r>
              <a:rPr lang="en-GB" sz="1050">
                <a:highlight>
                  <a:srgbClr val="FFFFFF"/>
                </a:highlight>
              </a:rPr>
              <a:t>802.11 b/g/n protocol</a:t>
            </a:r>
          </a:p>
          <a:p>
            <a:pPr marL="914400" lvl="1" indent="-295275" rtl="0">
              <a:lnSpc>
                <a:spcPct val="115000"/>
              </a:lnSpc>
              <a:spcBef>
                <a:spcPts val="0"/>
              </a:spcBef>
              <a:spcAft>
                <a:spcPts val="800"/>
              </a:spcAft>
              <a:buClr>
                <a:srgbClr val="000000"/>
              </a:buClr>
              <a:buSzPct val="95454"/>
            </a:pPr>
            <a:r>
              <a:rPr lang="en-GB" sz="1050">
                <a:highlight>
                  <a:srgbClr val="FFFFFF"/>
                </a:highlight>
              </a:rPr>
              <a:t>Wi-Fi Direct (P2P), soft-AP</a:t>
            </a:r>
          </a:p>
          <a:p>
            <a:pPr marL="914400" lvl="1" indent="-295275" rtl="0">
              <a:lnSpc>
                <a:spcPct val="115000"/>
              </a:lnSpc>
              <a:spcBef>
                <a:spcPts val="0"/>
              </a:spcBef>
              <a:spcAft>
                <a:spcPts val="800"/>
              </a:spcAft>
              <a:buClr>
                <a:srgbClr val="000000"/>
              </a:buClr>
              <a:buSzPct val="95454"/>
            </a:pPr>
            <a:r>
              <a:rPr lang="en-GB" sz="1050">
                <a:highlight>
                  <a:srgbClr val="FFFFFF"/>
                </a:highlight>
              </a:rPr>
              <a:t>Integrated TCP/IP protocol stack</a:t>
            </a:r>
          </a:p>
          <a:p>
            <a:pPr marL="914400" lvl="1" indent="-295275" rtl="0">
              <a:lnSpc>
                <a:spcPct val="115000"/>
              </a:lnSpc>
              <a:spcBef>
                <a:spcPts val="0"/>
              </a:spcBef>
              <a:spcAft>
                <a:spcPts val="800"/>
              </a:spcAft>
              <a:buClr>
                <a:srgbClr val="000000"/>
              </a:buClr>
              <a:buSzPct val="95454"/>
            </a:pPr>
            <a:r>
              <a:rPr lang="en-GB" sz="1050">
                <a:highlight>
                  <a:srgbClr val="FFFFFF"/>
                </a:highlight>
              </a:rPr>
              <a:t>Integrated TR switch, balun, LNA, power amplifier and matching network</a:t>
            </a:r>
          </a:p>
          <a:p>
            <a:pPr marL="914400" lvl="1" indent="-295275" rtl="0">
              <a:lnSpc>
                <a:spcPct val="115000"/>
              </a:lnSpc>
              <a:spcBef>
                <a:spcPts val="0"/>
              </a:spcBef>
              <a:spcAft>
                <a:spcPts val="800"/>
              </a:spcAft>
              <a:buClr>
                <a:srgbClr val="000000"/>
              </a:buClr>
              <a:buSzPct val="95454"/>
            </a:pPr>
            <a:r>
              <a:rPr lang="en-GB" sz="1050">
                <a:highlight>
                  <a:srgbClr val="FFFFFF"/>
                </a:highlight>
              </a:rPr>
              <a:t>Integrated PLL, regulators, and power management units</a:t>
            </a:r>
          </a:p>
          <a:p>
            <a:pPr marL="914400" lvl="1" indent="-295275" rtl="0">
              <a:lnSpc>
                <a:spcPct val="115000"/>
              </a:lnSpc>
              <a:spcBef>
                <a:spcPts val="0"/>
              </a:spcBef>
              <a:spcAft>
                <a:spcPts val="800"/>
              </a:spcAft>
              <a:buClr>
                <a:srgbClr val="000000"/>
              </a:buClr>
              <a:buSzPct val="95454"/>
            </a:pPr>
            <a:r>
              <a:rPr lang="en-GB" sz="1050">
                <a:highlight>
                  <a:srgbClr val="FFFFFF"/>
                </a:highlight>
              </a:rPr>
              <a:t>+19.5dBm output power in 802.11b mode</a:t>
            </a:r>
          </a:p>
          <a:p>
            <a:pPr marL="914400" lvl="1" indent="-295275" rtl="0">
              <a:lnSpc>
                <a:spcPct val="115000"/>
              </a:lnSpc>
              <a:spcBef>
                <a:spcPts val="0"/>
              </a:spcBef>
              <a:spcAft>
                <a:spcPts val="800"/>
              </a:spcAft>
              <a:buClr>
                <a:srgbClr val="000000"/>
              </a:buClr>
              <a:buSzPct val="95454"/>
            </a:pPr>
            <a:r>
              <a:rPr lang="en-GB" sz="1050">
                <a:highlight>
                  <a:srgbClr val="FFFFFF"/>
                </a:highlight>
              </a:rPr>
              <a:t>Integrated temperature sensor</a:t>
            </a:r>
          </a:p>
          <a:p>
            <a:pPr marL="914400" lvl="1" indent="-295275" rtl="0">
              <a:lnSpc>
                <a:spcPct val="115000"/>
              </a:lnSpc>
              <a:spcBef>
                <a:spcPts val="0"/>
              </a:spcBef>
              <a:spcAft>
                <a:spcPts val="800"/>
              </a:spcAft>
              <a:buClr>
                <a:srgbClr val="000000"/>
              </a:buClr>
              <a:buSzPct val="95454"/>
            </a:pPr>
            <a:r>
              <a:rPr lang="en-GB" sz="1050">
                <a:highlight>
                  <a:srgbClr val="FFFFFF"/>
                </a:highlight>
              </a:rPr>
              <a:t>Supports antenna diversity</a:t>
            </a:r>
          </a:p>
          <a:p>
            <a:pPr marL="914400" lvl="1" indent="-295275" rtl="0">
              <a:lnSpc>
                <a:spcPct val="115000"/>
              </a:lnSpc>
              <a:spcBef>
                <a:spcPts val="0"/>
              </a:spcBef>
              <a:spcAft>
                <a:spcPts val="800"/>
              </a:spcAft>
              <a:buClr>
                <a:srgbClr val="000000"/>
              </a:buClr>
              <a:buSzPct val="95454"/>
            </a:pPr>
            <a:r>
              <a:rPr lang="en-GB" sz="1050">
                <a:highlight>
                  <a:srgbClr val="FFFFFF"/>
                </a:highlight>
              </a:rPr>
              <a:t>Power down leakage current of &lt; 10uA</a:t>
            </a:r>
          </a:p>
          <a:p>
            <a:pPr marL="914400" lvl="1" indent="-295275" rtl="0">
              <a:lnSpc>
                <a:spcPct val="115000"/>
              </a:lnSpc>
              <a:spcBef>
                <a:spcPts val="0"/>
              </a:spcBef>
              <a:spcAft>
                <a:spcPts val="800"/>
              </a:spcAft>
              <a:buClr>
                <a:srgbClr val="000000"/>
              </a:buClr>
              <a:buSzPct val="95454"/>
            </a:pPr>
            <a:r>
              <a:rPr lang="en-GB" sz="1050">
                <a:highlight>
                  <a:srgbClr val="FFFFFF"/>
                </a:highlight>
              </a:rPr>
              <a:t>Integrated low power 32-bit CPU could be used as application processor</a:t>
            </a:r>
          </a:p>
          <a:p>
            <a:pPr marL="914400" lvl="1" indent="-295275" rtl="0">
              <a:lnSpc>
                <a:spcPct val="115000"/>
              </a:lnSpc>
              <a:spcBef>
                <a:spcPts val="0"/>
              </a:spcBef>
              <a:spcAft>
                <a:spcPts val="800"/>
              </a:spcAft>
              <a:buClr>
                <a:srgbClr val="000000"/>
              </a:buClr>
              <a:buSzPct val="95454"/>
            </a:pPr>
            <a:r>
              <a:rPr lang="en-GB" sz="1050">
                <a:highlight>
                  <a:srgbClr val="FFFFFF"/>
                </a:highlight>
              </a:rPr>
              <a:t>SDIO 2.0, SPI, UART</a:t>
            </a:r>
          </a:p>
          <a:p>
            <a:pPr marL="914400" lvl="1" indent="-295275" rtl="0">
              <a:lnSpc>
                <a:spcPct val="115000"/>
              </a:lnSpc>
              <a:spcBef>
                <a:spcPts val="0"/>
              </a:spcBef>
              <a:spcAft>
                <a:spcPts val="800"/>
              </a:spcAft>
              <a:buClr>
                <a:srgbClr val="000000"/>
              </a:buClr>
              <a:buSzPct val="95454"/>
            </a:pPr>
            <a:r>
              <a:rPr lang="en-GB" sz="1050">
                <a:highlight>
                  <a:srgbClr val="FFFFFF"/>
                </a:highlight>
              </a:rPr>
              <a:t>STBC, 1Ã—1 MIMO, 2Ã—1 MIMO</a:t>
            </a:r>
          </a:p>
          <a:p>
            <a:pPr marL="914400" lvl="1" indent="-295275" rtl="0">
              <a:lnSpc>
                <a:spcPct val="115000"/>
              </a:lnSpc>
              <a:spcBef>
                <a:spcPts val="0"/>
              </a:spcBef>
              <a:spcAft>
                <a:spcPts val="800"/>
              </a:spcAft>
              <a:buClr>
                <a:srgbClr val="000000"/>
              </a:buClr>
              <a:buSzPct val="95454"/>
            </a:pPr>
            <a:r>
              <a:rPr lang="en-GB" sz="1050">
                <a:highlight>
                  <a:srgbClr val="FFFFFF"/>
                </a:highlight>
              </a:rPr>
              <a:t>A-MPDU &amp; A-MSDU aggregation &amp; 0.4ï­s guard interval</a:t>
            </a:r>
          </a:p>
          <a:p>
            <a:pPr marL="914400" lvl="1" indent="-295275" rtl="0">
              <a:lnSpc>
                <a:spcPct val="115000"/>
              </a:lnSpc>
              <a:spcBef>
                <a:spcPts val="0"/>
              </a:spcBef>
              <a:spcAft>
                <a:spcPts val="800"/>
              </a:spcAft>
              <a:buClr>
                <a:srgbClr val="000000"/>
              </a:buClr>
              <a:buSzPct val="95454"/>
            </a:pPr>
            <a:r>
              <a:rPr lang="en-GB" sz="1050">
                <a:highlight>
                  <a:srgbClr val="FFFFFF"/>
                </a:highlight>
              </a:rPr>
              <a:t>Wake up and transmit packets in &lt; 2ms</a:t>
            </a:r>
          </a:p>
          <a:p>
            <a:pPr marL="914400" lvl="1" indent="-295275" rtl="0">
              <a:lnSpc>
                <a:spcPct val="115000"/>
              </a:lnSpc>
              <a:spcBef>
                <a:spcPts val="0"/>
              </a:spcBef>
              <a:spcAft>
                <a:spcPts val="800"/>
              </a:spcAft>
              <a:buClr>
                <a:srgbClr val="000000"/>
              </a:buClr>
              <a:buSzPct val="95454"/>
            </a:pPr>
            <a:r>
              <a:rPr lang="en-GB" sz="1050">
                <a:highlight>
                  <a:srgbClr val="FFFFFF"/>
                </a:highlight>
              </a:rPr>
              <a:t>Standby power consumption of &lt; 1.0mW (DTIM3)</a:t>
            </a:r>
          </a:p>
          <a:p>
            <a:pPr marL="914400" lvl="1" indent="-295275" rtl="0">
              <a:lnSpc>
                <a:spcPct val="115000"/>
              </a:lnSpc>
              <a:spcBef>
                <a:spcPts val="0"/>
              </a:spcBef>
              <a:spcAft>
                <a:spcPts val="1600"/>
              </a:spcAft>
              <a:buClr>
                <a:srgbClr val="000000"/>
              </a:buClr>
              <a:buSzPct val="95454"/>
            </a:pPr>
            <a:r>
              <a:rPr lang="en-GB" sz="1050">
                <a:highlight>
                  <a:srgbClr val="FFFFFF"/>
                </a:highlight>
              </a:rPr>
              <a:t>Resources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Shape 744"/>
          <p:cNvSpPr txBox="1">
            <a:spLocks noGrp="1"/>
          </p:cNvSpPr>
          <p:nvPr>
            <p:ph type="title"/>
          </p:nvPr>
        </p:nvSpPr>
        <p:spPr>
          <a:xfrm>
            <a:off x="311700" y="-23525"/>
            <a:ext cx="8520600" cy="572700"/>
          </a:xfrm>
          <a:prstGeom prst="rect">
            <a:avLst/>
          </a:prstGeom>
        </p:spPr>
        <p:txBody>
          <a:bodyPr lIns="91425" tIns="91425" rIns="91425" bIns="91425" anchor="t" anchorCtr="0">
            <a:noAutofit/>
          </a:bodyPr>
          <a:lstStyle/>
          <a:p>
            <a:pPr lvl="0" algn="ctr" rtl="0">
              <a:spcBef>
                <a:spcPts val="0"/>
              </a:spcBef>
              <a:buNone/>
            </a:pPr>
            <a:r>
              <a:rPr lang="en-GB"/>
              <a:t>Explore Embedded - Connect with </a:t>
            </a:r>
            <a:r>
              <a:rPr lang="en-GB" u="sng">
                <a:solidFill>
                  <a:schemeClr val="hlink"/>
                </a:solidFill>
                <a:hlinkClick r:id="rId3"/>
              </a:rPr>
              <a:t>CP2102</a:t>
            </a:r>
          </a:p>
        </p:txBody>
      </p:sp>
      <p:sp>
        <p:nvSpPr>
          <p:cNvPr id="745" name="Shape 745"/>
          <p:cNvSpPr txBox="1">
            <a:spLocks noGrp="1"/>
          </p:cNvSpPr>
          <p:nvPr>
            <p:ph type="body" idx="1"/>
          </p:nvPr>
        </p:nvSpPr>
        <p:spPr>
          <a:xfrm>
            <a:off x="311700" y="643450"/>
            <a:ext cx="8520600" cy="3925500"/>
          </a:xfrm>
          <a:prstGeom prst="rect">
            <a:avLst/>
          </a:prstGeom>
        </p:spPr>
        <p:txBody>
          <a:bodyPr lIns="91425" tIns="91425" rIns="91425" bIns="91425" anchor="t" anchorCtr="0">
            <a:noAutofit/>
          </a:bodyPr>
          <a:lstStyle/>
          <a:p>
            <a:pPr lvl="0" rtl="0">
              <a:spcBef>
                <a:spcPts val="0"/>
              </a:spcBef>
              <a:buNone/>
            </a:pPr>
            <a:endParaRPr/>
          </a:p>
        </p:txBody>
      </p:sp>
      <p:sp>
        <p:nvSpPr>
          <p:cNvPr id="746" name="Shape 74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81</a:t>
            </a:fld>
            <a:endParaRPr lang="en-GB"/>
          </a:p>
        </p:txBody>
      </p:sp>
      <p:pic>
        <p:nvPicPr>
          <p:cNvPr id="747" name="Shape 747"/>
          <p:cNvPicPr preferRelativeResize="0"/>
          <p:nvPr/>
        </p:nvPicPr>
        <p:blipFill>
          <a:blip r:embed="rId4">
            <a:alphaModFix/>
          </a:blip>
          <a:stretch>
            <a:fillRect/>
          </a:stretch>
        </p:blipFill>
        <p:spPr>
          <a:xfrm>
            <a:off x="1392837" y="2830300"/>
            <a:ext cx="5895975" cy="1905000"/>
          </a:xfrm>
          <a:prstGeom prst="rect">
            <a:avLst/>
          </a:prstGeom>
          <a:noFill/>
          <a:ln>
            <a:noFill/>
          </a:ln>
        </p:spPr>
      </p:pic>
      <p:pic>
        <p:nvPicPr>
          <p:cNvPr id="748" name="Shape 748"/>
          <p:cNvPicPr preferRelativeResize="0"/>
          <p:nvPr/>
        </p:nvPicPr>
        <p:blipFill>
          <a:blip r:embed="rId5">
            <a:alphaModFix/>
          </a:blip>
          <a:stretch>
            <a:fillRect/>
          </a:stretch>
        </p:blipFill>
        <p:spPr>
          <a:xfrm>
            <a:off x="2578075" y="897425"/>
            <a:ext cx="3870025" cy="1648750"/>
          </a:xfrm>
          <a:prstGeom prst="rect">
            <a:avLst/>
          </a:prstGeom>
          <a:noFill/>
          <a:ln>
            <a:noFill/>
          </a:ln>
        </p:spPr>
      </p:pic>
      <p:sp>
        <p:nvSpPr>
          <p:cNvPr id="749" name="Shape 749"/>
          <p:cNvSpPr txBox="1"/>
          <p:nvPr/>
        </p:nvSpPr>
        <p:spPr>
          <a:xfrm>
            <a:off x="449125" y="4694375"/>
            <a:ext cx="4683600" cy="224700"/>
          </a:xfrm>
          <a:prstGeom prst="rect">
            <a:avLst/>
          </a:prstGeom>
          <a:noFill/>
          <a:ln>
            <a:noFill/>
          </a:ln>
        </p:spPr>
        <p:txBody>
          <a:bodyPr lIns="91425" tIns="91425" rIns="91425" bIns="91425" anchor="t" anchorCtr="0">
            <a:noAutofit/>
          </a:bodyPr>
          <a:lstStyle/>
          <a:p>
            <a:pPr lvl="0">
              <a:spcBef>
                <a:spcPts val="0"/>
              </a:spcBef>
              <a:buNone/>
            </a:pPr>
            <a:r>
              <a:rPr lang="en-GB" b="1"/>
              <a:t>Hard press RESET switch to reprogram the module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09000" y="0"/>
            <a:ext cx="8520600" cy="438300"/>
          </a:xfrm>
          <a:prstGeom prst="rect">
            <a:avLst/>
          </a:prstGeom>
        </p:spPr>
        <p:txBody>
          <a:bodyPr lIns="91425" tIns="91425" rIns="91425" bIns="91425" anchor="t" anchorCtr="0">
            <a:noAutofit/>
          </a:bodyPr>
          <a:lstStyle/>
          <a:p>
            <a:pPr lvl="0" algn="ctr">
              <a:spcBef>
                <a:spcPts val="0"/>
              </a:spcBef>
              <a:buNone/>
            </a:pPr>
            <a:r>
              <a:rPr lang="en-GB"/>
              <a:t>Same code as NodeMCU</a:t>
            </a:r>
          </a:p>
        </p:txBody>
      </p:sp>
      <p:sp>
        <p:nvSpPr>
          <p:cNvPr id="755" name="Shape 755"/>
          <p:cNvSpPr txBox="1">
            <a:spLocks noGrp="1"/>
          </p:cNvSpPr>
          <p:nvPr>
            <p:ph type="body" idx="1"/>
          </p:nvPr>
        </p:nvSpPr>
        <p:spPr>
          <a:xfrm>
            <a:off x="117600" y="973100"/>
            <a:ext cx="8903400" cy="3935100"/>
          </a:xfrm>
          <a:prstGeom prst="rect">
            <a:avLst/>
          </a:prstGeom>
        </p:spPr>
        <p:txBody>
          <a:bodyPr lIns="91425" tIns="91425" rIns="91425" bIns="91425" anchor="t" anchorCtr="0">
            <a:noAutofit/>
          </a:bodyPr>
          <a:lstStyle/>
          <a:p>
            <a:pPr lvl="0">
              <a:spcBef>
                <a:spcPts val="0"/>
              </a:spcBef>
              <a:buNone/>
            </a:pPr>
            <a:endParaRPr/>
          </a:p>
        </p:txBody>
      </p:sp>
      <p:sp>
        <p:nvSpPr>
          <p:cNvPr id="756" name="Shape 7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82</a:t>
            </a:fld>
            <a:endParaRPr lang="en-GB"/>
          </a:p>
        </p:txBody>
      </p:sp>
      <p:pic>
        <p:nvPicPr>
          <p:cNvPr id="757" name="Shape 757"/>
          <p:cNvPicPr preferRelativeResize="0"/>
          <p:nvPr/>
        </p:nvPicPr>
        <p:blipFill>
          <a:blip r:embed="rId3">
            <a:alphaModFix/>
          </a:blip>
          <a:stretch>
            <a:fillRect/>
          </a:stretch>
        </p:blipFill>
        <p:spPr>
          <a:xfrm>
            <a:off x="0" y="513274"/>
            <a:ext cx="9144000" cy="45435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Shape 7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763" name="Shape 76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764" name="Shape 76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83</a:t>
            </a:fld>
            <a:endParaRPr lang="en-GB"/>
          </a:p>
        </p:txBody>
      </p:sp>
      <p:pic>
        <p:nvPicPr>
          <p:cNvPr id="765" name="Shape 765"/>
          <p:cNvPicPr preferRelativeResize="0"/>
          <p:nvPr/>
        </p:nvPicPr>
        <p:blipFill>
          <a:blip r:embed="rId3">
            <a:alphaModFix/>
          </a:blip>
          <a:stretch>
            <a:fillRect/>
          </a:stretch>
        </p:blipFill>
        <p:spPr>
          <a:xfrm>
            <a:off x="272675" y="342175"/>
            <a:ext cx="8598648" cy="4714650"/>
          </a:xfrm>
          <a:prstGeom prst="rect">
            <a:avLst/>
          </a:prstGeom>
          <a:noFill/>
          <a:ln>
            <a:noFill/>
          </a:ln>
        </p:spPr>
      </p:pic>
      <p:sp>
        <p:nvSpPr>
          <p:cNvPr id="766" name="Shape 766"/>
          <p:cNvSpPr txBox="1"/>
          <p:nvPr/>
        </p:nvSpPr>
        <p:spPr>
          <a:xfrm>
            <a:off x="64150" y="0"/>
            <a:ext cx="8957100" cy="192599"/>
          </a:xfrm>
          <a:prstGeom prst="rect">
            <a:avLst/>
          </a:prstGeom>
          <a:noFill/>
          <a:ln>
            <a:noFill/>
          </a:ln>
        </p:spPr>
        <p:txBody>
          <a:bodyPr lIns="91425" tIns="91425" rIns="91425" bIns="91425" anchor="t" anchorCtr="0">
            <a:noAutofit/>
          </a:bodyPr>
          <a:lstStyle/>
          <a:p>
            <a:pPr lvl="0" algn="ctr">
              <a:spcBef>
                <a:spcPts val="0"/>
              </a:spcBef>
              <a:buNone/>
            </a:pPr>
            <a:r>
              <a:rPr lang="en-GB" b="1"/>
              <a:t>Output in Serial Monitor</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Shape 7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772" name="Shape 77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rtl="0">
              <a:spcBef>
                <a:spcPts val="0"/>
              </a:spcBef>
              <a:buNone/>
            </a:pPr>
            <a:endParaRPr/>
          </a:p>
          <a:p>
            <a:pPr lvl="0" algn="ctr" rtl="0">
              <a:spcBef>
                <a:spcPts val="0"/>
              </a:spcBef>
              <a:buNone/>
            </a:pPr>
            <a:endParaRPr/>
          </a:p>
          <a:p>
            <a:pPr lvl="0" algn="ctr">
              <a:spcBef>
                <a:spcPts val="0"/>
              </a:spcBef>
              <a:buNone/>
            </a:pPr>
            <a:r>
              <a:rPr lang="en-GB" sz="3000" b="1"/>
              <a:t>IoT Protocols</a:t>
            </a:r>
          </a:p>
        </p:txBody>
      </p:sp>
      <p:sp>
        <p:nvSpPr>
          <p:cNvPr id="773" name="Shape 77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84</a:t>
            </a:fld>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title"/>
          </p:nvPr>
        </p:nvSpPr>
        <p:spPr>
          <a:xfrm>
            <a:off x="-22350" y="40525"/>
            <a:ext cx="9188700" cy="655500"/>
          </a:xfrm>
          <a:prstGeom prst="rect">
            <a:avLst/>
          </a:prstGeom>
        </p:spPr>
        <p:txBody>
          <a:bodyPr lIns="91425" tIns="91425" rIns="91425" bIns="91425" anchor="t" anchorCtr="0">
            <a:noAutofit/>
          </a:bodyPr>
          <a:lstStyle/>
          <a:p>
            <a:pPr lvl="0" algn="just">
              <a:spcBef>
                <a:spcPts val="0"/>
              </a:spcBef>
              <a:buNone/>
            </a:pPr>
            <a:r>
              <a:rPr lang="en-GB" sz="1200" b="1" u="sng">
                <a:solidFill>
                  <a:srgbClr val="0000FF"/>
                </a:solidFill>
                <a:highlight>
                  <a:srgbClr val="FFFFFF"/>
                </a:highlight>
                <a:hlinkClick r:id="rId3"/>
              </a:rPr>
              <a:t>MQTT</a:t>
            </a:r>
            <a:r>
              <a:rPr lang="en-GB" sz="1200">
                <a:solidFill>
                  <a:srgbClr val="0000FF"/>
                </a:solidFill>
                <a:highlight>
                  <a:srgbClr val="FFFFFF"/>
                </a:highlight>
              </a:rPr>
              <a:t> </a:t>
            </a:r>
            <a:r>
              <a:rPr lang="en-GB" sz="1200">
                <a:solidFill>
                  <a:srgbClr val="222222"/>
                </a:solidFill>
                <a:highlight>
                  <a:srgbClr val="FFFFFF"/>
                </a:highlight>
              </a:rPr>
              <a:t>(formerly MQ Telemetry Transport) is an ISO standard (ISO/IEC PRF 20922) publish-subscribe based "light weight" messaging protocol for use on top of the TCP/IP protocol. It is designed for connections with remote locations where a "small code footprint" is required or the network bandwidth is limited. </a:t>
            </a:r>
            <a:r>
              <a:rPr lang="en-GB" sz="1100">
                <a:latin typeface="Verdana"/>
                <a:ea typeface="Verdana"/>
                <a:cs typeface="Verdana"/>
                <a:sym typeface="Verdana"/>
              </a:rPr>
              <a:t>It is ideal for mobile applications because of its small size, low power usage, minimised data packets, and efficient distribution of information to one or many receivers.</a:t>
            </a:r>
          </a:p>
        </p:txBody>
      </p:sp>
      <p:sp>
        <p:nvSpPr>
          <p:cNvPr id="779" name="Shape 77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780" name="Shape 78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85</a:t>
            </a:fld>
            <a:endParaRPr lang="en-GB"/>
          </a:p>
        </p:txBody>
      </p:sp>
      <p:pic>
        <p:nvPicPr>
          <p:cNvPr id="781" name="Shape 781">
            <a:hlinkClick r:id="rId4"/>
          </p:cNvPr>
          <p:cNvPicPr preferRelativeResize="0"/>
          <p:nvPr/>
        </p:nvPicPr>
        <p:blipFill>
          <a:blip r:embed="rId5">
            <a:alphaModFix/>
          </a:blip>
          <a:stretch>
            <a:fillRect/>
          </a:stretch>
        </p:blipFill>
        <p:spPr>
          <a:xfrm>
            <a:off x="311700" y="913425"/>
            <a:ext cx="8520600" cy="4143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Shape 7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GB"/>
              <a:t>Public MQTT Brokers</a:t>
            </a:r>
          </a:p>
        </p:txBody>
      </p:sp>
      <p:sp>
        <p:nvSpPr>
          <p:cNvPr id="787" name="Shape 78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788" name="Shape 7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86</a:t>
            </a:fld>
            <a:endParaRPr lang="en-GB"/>
          </a:p>
        </p:txBody>
      </p:sp>
      <p:pic>
        <p:nvPicPr>
          <p:cNvPr id="789" name="Shape 789"/>
          <p:cNvPicPr preferRelativeResize="0"/>
          <p:nvPr/>
        </p:nvPicPr>
        <p:blipFill rotWithShape="1">
          <a:blip r:embed="rId3">
            <a:alphaModFix/>
          </a:blip>
          <a:srcRect l="1739" t="24197" r="35900" b="33019"/>
          <a:stretch/>
        </p:blipFill>
        <p:spPr>
          <a:xfrm>
            <a:off x="380775" y="1152475"/>
            <a:ext cx="8222100" cy="3171300"/>
          </a:xfrm>
          <a:prstGeom prst="rect">
            <a:avLst/>
          </a:prstGeom>
          <a:noFill/>
          <a:ln>
            <a:noFill/>
          </a:ln>
        </p:spPr>
      </p:pic>
      <p:sp>
        <p:nvSpPr>
          <p:cNvPr id="790" name="Shape 790"/>
          <p:cNvSpPr txBox="1"/>
          <p:nvPr/>
        </p:nvSpPr>
        <p:spPr>
          <a:xfrm>
            <a:off x="1370175" y="4513475"/>
            <a:ext cx="6243300" cy="2748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rgbClr val="0000FF"/>
                </a:solidFill>
                <a:hlinkClick r:id="rId4"/>
              </a:rPr>
              <a:t>http://moxd.io/2015/10/public-mqtt-brokers/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endParaRPr/>
          </a:p>
        </p:txBody>
      </p:sp>
      <p:sp>
        <p:nvSpPr>
          <p:cNvPr id="796" name="Shape 7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797" name="Shape 7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87</a:t>
            </a:fld>
            <a:endParaRPr lang="en-GB"/>
          </a:p>
        </p:txBody>
      </p:sp>
      <p:pic>
        <p:nvPicPr>
          <p:cNvPr id="798" name="Shape 798">
            <a:hlinkClick r:id="rId3"/>
          </p:cNvPr>
          <p:cNvPicPr preferRelativeResize="0"/>
          <p:nvPr/>
        </p:nvPicPr>
        <p:blipFill>
          <a:blip r:embed="rId4">
            <a:alphaModFix/>
          </a:blip>
          <a:stretch>
            <a:fillRect/>
          </a:stretch>
        </p:blipFill>
        <p:spPr>
          <a:xfrm>
            <a:off x="-4450" y="-1250"/>
            <a:ext cx="9148450" cy="4664475"/>
          </a:xfrm>
          <a:prstGeom prst="rect">
            <a:avLst/>
          </a:prstGeom>
          <a:noFill/>
          <a:ln>
            <a:noFill/>
          </a:ln>
        </p:spPr>
      </p:pic>
      <p:sp>
        <p:nvSpPr>
          <p:cNvPr id="799" name="Shape 799"/>
          <p:cNvSpPr txBox="1"/>
          <p:nvPr/>
        </p:nvSpPr>
        <p:spPr>
          <a:xfrm>
            <a:off x="195725" y="4665025"/>
            <a:ext cx="8590500" cy="393600"/>
          </a:xfrm>
          <a:prstGeom prst="rect">
            <a:avLst/>
          </a:prstGeom>
          <a:noFill/>
          <a:ln>
            <a:noFill/>
          </a:ln>
        </p:spPr>
        <p:txBody>
          <a:bodyPr lIns="91425" tIns="91425" rIns="91425" bIns="91425" anchor="t" anchorCtr="0">
            <a:noAutofit/>
          </a:bodyPr>
          <a:lstStyle/>
          <a:p>
            <a:pPr lvl="0" algn="ctr">
              <a:spcBef>
                <a:spcPts val="0"/>
              </a:spcBef>
              <a:buNone/>
            </a:pPr>
            <a:r>
              <a:rPr lang="en-GB" u="sng">
                <a:solidFill>
                  <a:srgbClr val="0000FF"/>
                </a:solidFill>
                <a:hlinkClick r:id="rId3"/>
              </a:rPr>
              <a:t>https://chrome.google.com/webstore/detail/mqttlens/hemojaaeigabkbcookmlgmdigohjobjm?hl=en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Shape 804"/>
          <p:cNvSpPr txBox="1">
            <a:spLocks noGrp="1"/>
          </p:cNvSpPr>
          <p:nvPr>
            <p:ph type="body" idx="1"/>
          </p:nvPr>
        </p:nvSpPr>
        <p:spPr>
          <a:xfrm>
            <a:off x="118200" y="619650"/>
            <a:ext cx="9025800" cy="44373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91666"/>
              <a:buFont typeface="Arial"/>
              <a:buNone/>
            </a:pPr>
            <a:r>
              <a:rPr lang="en-GB" sz="1200" b="1">
                <a:solidFill>
                  <a:srgbClr val="000000"/>
                </a:solidFill>
              </a:rPr>
              <a:t>#include &lt;ESP8266WiFi.h&gt;</a:t>
            </a:r>
          </a:p>
          <a:p>
            <a:pPr lvl="0" rtl="0">
              <a:lnSpc>
                <a:spcPct val="100000"/>
              </a:lnSpc>
              <a:spcBef>
                <a:spcPts val="0"/>
              </a:spcBef>
              <a:spcAft>
                <a:spcPts val="0"/>
              </a:spcAft>
              <a:buClr>
                <a:schemeClr val="dk1"/>
              </a:buClr>
              <a:buSzPct val="91666"/>
              <a:buFont typeface="Arial"/>
              <a:buNone/>
            </a:pPr>
            <a:r>
              <a:rPr lang="en-GB" sz="1200" b="1">
                <a:solidFill>
                  <a:srgbClr val="000000"/>
                </a:solidFill>
              </a:rPr>
              <a:t>#include &lt;PubSubClient.h&gt;</a:t>
            </a:r>
          </a:p>
          <a:p>
            <a:pPr lvl="0" rtl="0">
              <a:lnSpc>
                <a:spcPct val="100000"/>
              </a:lnSpc>
              <a:spcBef>
                <a:spcPts val="0"/>
              </a:spcBef>
              <a:spcAft>
                <a:spcPts val="0"/>
              </a:spcAft>
              <a:buClr>
                <a:schemeClr val="dk1"/>
              </a:buClr>
              <a:buSzPct val="91666"/>
              <a:buFont typeface="Arial"/>
              <a:buNone/>
            </a:pPr>
            <a:r>
              <a:rPr lang="en-GB" sz="1200" b="1">
                <a:solidFill>
                  <a:srgbClr val="000000"/>
                </a:solidFill>
              </a:rPr>
              <a:t>// setup WiFi &amp; MQTT details</a:t>
            </a:r>
          </a:p>
          <a:p>
            <a:pPr lvl="0" rtl="0">
              <a:lnSpc>
                <a:spcPct val="100000"/>
              </a:lnSpc>
              <a:spcBef>
                <a:spcPts val="0"/>
              </a:spcBef>
              <a:spcAft>
                <a:spcPts val="0"/>
              </a:spcAft>
              <a:buClr>
                <a:schemeClr val="dk1"/>
              </a:buClr>
              <a:buSzPct val="91666"/>
              <a:buFont typeface="Arial"/>
              <a:buNone/>
            </a:pPr>
            <a:r>
              <a:rPr lang="en-GB" sz="1200" b="1">
                <a:solidFill>
                  <a:srgbClr val="000000"/>
                </a:solidFill>
              </a:rPr>
              <a:t>const char* ssid = "GovindAP";</a:t>
            </a:r>
          </a:p>
          <a:p>
            <a:pPr lvl="0" rtl="0">
              <a:lnSpc>
                <a:spcPct val="100000"/>
              </a:lnSpc>
              <a:spcBef>
                <a:spcPts val="0"/>
              </a:spcBef>
              <a:spcAft>
                <a:spcPts val="0"/>
              </a:spcAft>
              <a:buClr>
                <a:schemeClr val="dk1"/>
              </a:buClr>
              <a:buSzPct val="91666"/>
              <a:buFont typeface="Arial"/>
              <a:buNone/>
            </a:pPr>
            <a:r>
              <a:rPr lang="en-GB" sz="1200" b="1">
                <a:solidFill>
                  <a:srgbClr val="000000"/>
                </a:solidFill>
              </a:rPr>
              <a:t>const char* pass = "*************";</a:t>
            </a:r>
          </a:p>
          <a:p>
            <a:pPr lvl="0" rtl="0">
              <a:lnSpc>
                <a:spcPct val="100000"/>
              </a:lnSpc>
              <a:spcBef>
                <a:spcPts val="0"/>
              </a:spcBef>
              <a:spcAft>
                <a:spcPts val="0"/>
              </a:spcAft>
              <a:buClr>
                <a:schemeClr val="dk1"/>
              </a:buClr>
              <a:buSzPct val="91666"/>
              <a:buFont typeface="Arial"/>
              <a:buNone/>
            </a:pPr>
            <a:r>
              <a:rPr lang="en-GB" sz="1200" b="1">
                <a:solidFill>
                  <a:srgbClr val="000000"/>
                </a:solidFill>
              </a:rPr>
              <a:t>const char* mqtt_server = "test.mosquitto.org”;</a:t>
            </a:r>
          </a:p>
          <a:p>
            <a:pPr lvl="0" rtl="0">
              <a:lnSpc>
                <a:spcPct val="100000"/>
              </a:lnSpc>
              <a:spcBef>
                <a:spcPts val="0"/>
              </a:spcBef>
              <a:spcAft>
                <a:spcPts val="0"/>
              </a:spcAft>
              <a:buClr>
                <a:schemeClr val="dk1"/>
              </a:buClr>
              <a:buSzPct val="91666"/>
              <a:buFont typeface="Arial"/>
              <a:buNone/>
            </a:pPr>
            <a:r>
              <a:rPr lang="en-GB" sz="1200" b="1">
                <a:solidFill>
                  <a:srgbClr val="000000"/>
                </a:solidFill>
              </a:rPr>
              <a:t>int status = WL_IDLE_STATUS;</a:t>
            </a:r>
          </a:p>
          <a:p>
            <a:pPr lvl="0" rtl="0">
              <a:lnSpc>
                <a:spcPct val="100000"/>
              </a:lnSpc>
              <a:spcBef>
                <a:spcPts val="0"/>
              </a:spcBef>
              <a:spcAft>
                <a:spcPts val="0"/>
              </a:spcAft>
              <a:buClr>
                <a:schemeClr val="dk1"/>
              </a:buClr>
              <a:buSzPct val="91666"/>
              <a:buFont typeface="Arial"/>
              <a:buNone/>
            </a:pPr>
            <a:r>
              <a:rPr lang="en-GB" sz="1200" b="1">
                <a:solidFill>
                  <a:srgbClr val="000000"/>
                </a:solidFill>
              </a:rPr>
              <a:t>String topic_1  = "sdmcetcse/light1"; </a:t>
            </a:r>
          </a:p>
          <a:p>
            <a:pPr lvl="0" rtl="0">
              <a:lnSpc>
                <a:spcPct val="100000"/>
              </a:lnSpc>
              <a:spcBef>
                <a:spcPts val="0"/>
              </a:spcBef>
              <a:spcAft>
                <a:spcPts val="0"/>
              </a:spcAft>
              <a:buClr>
                <a:schemeClr val="dk1"/>
              </a:buClr>
              <a:buSzPct val="91666"/>
              <a:buFont typeface="Arial"/>
              <a:buNone/>
            </a:pPr>
            <a:r>
              <a:rPr lang="en-GB" sz="1200" b="1">
                <a:solidFill>
                  <a:srgbClr val="000000"/>
                </a:solidFill>
              </a:rPr>
              <a:t>int builtin_led   = 2;</a:t>
            </a:r>
          </a:p>
          <a:p>
            <a:pPr lvl="0" rtl="0">
              <a:lnSpc>
                <a:spcPct val="100000"/>
              </a:lnSpc>
              <a:spcBef>
                <a:spcPts val="0"/>
              </a:spcBef>
              <a:spcAft>
                <a:spcPts val="0"/>
              </a:spcAft>
              <a:buClr>
                <a:schemeClr val="dk1"/>
              </a:buClr>
              <a:buSzPct val="91666"/>
              <a:buFont typeface="Arial"/>
              <a:buNone/>
            </a:pPr>
            <a:r>
              <a:rPr lang="en-GB" sz="1200" b="1">
                <a:solidFill>
                  <a:srgbClr val="000000"/>
                </a:solidFill>
              </a:rPr>
              <a:t>WiFiClient wifiClient;</a:t>
            </a:r>
          </a:p>
          <a:p>
            <a:pPr lvl="0" rtl="0">
              <a:lnSpc>
                <a:spcPct val="100000"/>
              </a:lnSpc>
              <a:spcBef>
                <a:spcPts val="0"/>
              </a:spcBef>
              <a:spcAft>
                <a:spcPts val="0"/>
              </a:spcAft>
              <a:buClr>
                <a:schemeClr val="dk1"/>
              </a:buClr>
              <a:buSzPct val="91666"/>
              <a:buFont typeface="Arial"/>
              <a:buNone/>
            </a:pPr>
            <a:r>
              <a:rPr lang="en-GB" sz="1200" b="1">
                <a:solidFill>
                  <a:srgbClr val="000000"/>
                </a:solidFill>
              </a:rPr>
              <a:t>PubSubClient client(wifiClient);</a:t>
            </a:r>
          </a:p>
          <a:p>
            <a:pPr lvl="0" rtl="0">
              <a:lnSpc>
                <a:spcPct val="100000"/>
              </a:lnSpc>
              <a:spcBef>
                <a:spcPts val="0"/>
              </a:spcBef>
              <a:spcAft>
                <a:spcPts val="0"/>
              </a:spcAft>
              <a:buClr>
                <a:schemeClr val="dk1"/>
              </a:buClr>
              <a:buSzPct val="91666"/>
              <a:buFont typeface="Arial"/>
              <a:buNone/>
            </a:pPr>
            <a:r>
              <a:rPr lang="en-GB" sz="1200" b="1">
                <a:solidFill>
                  <a:srgbClr val="000000"/>
                </a:solidFill>
              </a:rPr>
              <a:t>void setup() {</a:t>
            </a:r>
          </a:p>
          <a:p>
            <a:pPr lvl="0" rtl="0">
              <a:lnSpc>
                <a:spcPct val="100000"/>
              </a:lnSpc>
              <a:spcBef>
                <a:spcPts val="0"/>
              </a:spcBef>
              <a:spcAft>
                <a:spcPts val="0"/>
              </a:spcAft>
              <a:buClr>
                <a:schemeClr val="dk1"/>
              </a:buClr>
              <a:buSzPct val="91666"/>
              <a:buFont typeface="Arial"/>
              <a:buNone/>
            </a:pPr>
            <a:r>
              <a:rPr lang="en-GB" sz="1200" b="1">
                <a:solidFill>
                  <a:srgbClr val="000000"/>
                </a:solidFill>
              </a:rPr>
              <a:t>  // setup serial</a:t>
            </a:r>
          </a:p>
          <a:p>
            <a:pPr lvl="0" rtl="0">
              <a:lnSpc>
                <a:spcPct val="100000"/>
              </a:lnSpc>
              <a:spcBef>
                <a:spcPts val="0"/>
              </a:spcBef>
              <a:spcAft>
                <a:spcPts val="0"/>
              </a:spcAft>
              <a:buClr>
                <a:schemeClr val="dk1"/>
              </a:buClr>
              <a:buSzPct val="91666"/>
              <a:buFont typeface="Arial"/>
              <a:buNone/>
            </a:pPr>
            <a:r>
              <a:rPr lang="en-GB" sz="1200" b="1">
                <a:solidFill>
                  <a:srgbClr val="000000"/>
                </a:solidFill>
              </a:rPr>
              <a:t>  Serial.begin(115200);</a:t>
            </a:r>
          </a:p>
          <a:p>
            <a:pPr lvl="0" rtl="0">
              <a:lnSpc>
                <a:spcPct val="100000"/>
              </a:lnSpc>
              <a:spcBef>
                <a:spcPts val="0"/>
              </a:spcBef>
              <a:spcAft>
                <a:spcPts val="0"/>
              </a:spcAft>
              <a:buClr>
                <a:schemeClr val="dk1"/>
              </a:buClr>
              <a:buSzPct val="91666"/>
              <a:buFont typeface="Arial"/>
              <a:buNone/>
            </a:pPr>
            <a:r>
              <a:rPr lang="en-GB" sz="1200" b="1">
                <a:solidFill>
                  <a:srgbClr val="000000"/>
                </a:solidFill>
              </a:rPr>
              <a:t>  // setup &amp; initialize gpio</a:t>
            </a:r>
          </a:p>
          <a:p>
            <a:pPr lvl="0" rtl="0">
              <a:lnSpc>
                <a:spcPct val="100000"/>
              </a:lnSpc>
              <a:spcBef>
                <a:spcPts val="0"/>
              </a:spcBef>
              <a:spcAft>
                <a:spcPts val="0"/>
              </a:spcAft>
              <a:buClr>
                <a:schemeClr val="dk1"/>
              </a:buClr>
              <a:buSzPct val="91666"/>
              <a:buFont typeface="Arial"/>
              <a:buNone/>
            </a:pPr>
            <a:r>
              <a:rPr lang="en-GB" sz="1200" b="1">
                <a:solidFill>
                  <a:srgbClr val="000000"/>
                </a:solidFill>
              </a:rPr>
              <a:t>  pinMode   (builtin_led, OUTPUT);</a:t>
            </a:r>
          </a:p>
          <a:p>
            <a:pPr lvl="0" rtl="0">
              <a:lnSpc>
                <a:spcPct val="100000"/>
              </a:lnSpc>
              <a:spcBef>
                <a:spcPts val="0"/>
              </a:spcBef>
              <a:spcAft>
                <a:spcPts val="0"/>
              </a:spcAft>
              <a:buClr>
                <a:schemeClr val="dk1"/>
              </a:buClr>
              <a:buSzPct val="91666"/>
              <a:buFont typeface="Arial"/>
              <a:buNone/>
            </a:pPr>
            <a:r>
              <a:rPr lang="en-GB" sz="1200" b="1">
                <a:solidFill>
                  <a:srgbClr val="000000"/>
                </a:solidFill>
              </a:rPr>
              <a:t>  digitalWrite(builtin_led, HIGH);</a:t>
            </a:r>
          </a:p>
          <a:p>
            <a:pPr lvl="0" rtl="0">
              <a:lnSpc>
                <a:spcPct val="100000"/>
              </a:lnSpc>
              <a:spcBef>
                <a:spcPts val="0"/>
              </a:spcBef>
              <a:spcAft>
                <a:spcPts val="0"/>
              </a:spcAft>
              <a:buClr>
                <a:schemeClr val="dk1"/>
              </a:buClr>
              <a:buSzPct val="91666"/>
              <a:buFont typeface="Arial"/>
              <a:buNone/>
            </a:pPr>
            <a:r>
              <a:rPr lang="en-GB" sz="1200" b="1">
                <a:solidFill>
                  <a:srgbClr val="000000"/>
                </a:solidFill>
              </a:rPr>
              <a:t>  // setup wifi</a:t>
            </a:r>
          </a:p>
          <a:p>
            <a:pPr lvl="0" rtl="0">
              <a:lnSpc>
                <a:spcPct val="100000"/>
              </a:lnSpc>
              <a:spcBef>
                <a:spcPts val="0"/>
              </a:spcBef>
              <a:spcAft>
                <a:spcPts val="0"/>
              </a:spcAft>
              <a:buClr>
                <a:schemeClr val="dk1"/>
              </a:buClr>
              <a:buSzPct val="91666"/>
              <a:buFont typeface="Arial"/>
              <a:buNone/>
            </a:pPr>
            <a:r>
              <a:rPr lang="en-GB" sz="1200" b="1">
                <a:solidFill>
                  <a:srgbClr val="000000"/>
                </a:solidFill>
              </a:rPr>
              <a:t>  setup_wifi();</a:t>
            </a:r>
          </a:p>
          <a:p>
            <a:pPr lvl="0" rtl="0">
              <a:lnSpc>
                <a:spcPct val="100000"/>
              </a:lnSpc>
              <a:spcBef>
                <a:spcPts val="0"/>
              </a:spcBef>
              <a:spcAft>
                <a:spcPts val="0"/>
              </a:spcAft>
              <a:buClr>
                <a:schemeClr val="dk1"/>
              </a:buClr>
              <a:buSzPct val="91666"/>
              <a:buFont typeface="Arial"/>
              <a:buNone/>
            </a:pPr>
            <a:r>
              <a:rPr lang="en-GB" sz="1200" b="1">
                <a:solidFill>
                  <a:srgbClr val="000000"/>
                </a:solidFill>
              </a:rPr>
              <a:t>  // setup mqtt</a:t>
            </a:r>
          </a:p>
          <a:p>
            <a:pPr lvl="0" rtl="0">
              <a:lnSpc>
                <a:spcPct val="100000"/>
              </a:lnSpc>
              <a:spcBef>
                <a:spcPts val="0"/>
              </a:spcBef>
              <a:spcAft>
                <a:spcPts val="0"/>
              </a:spcAft>
              <a:buClr>
                <a:schemeClr val="dk1"/>
              </a:buClr>
              <a:buSzPct val="91666"/>
              <a:buFont typeface="Arial"/>
              <a:buNone/>
            </a:pPr>
            <a:r>
              <a:rPr lang="en-GB" sz="1200" b="1">
                <a:solidFill>
                  <a:srgbClr val="000000"/>
                </a:solidFill>
              </a:rPr>
              <a:t>  client.setServer(mqtt_server, 1883);</a:t>
            </a:r>
          </a:p>
          <a:p>
            <a:pPr lvl="0" rtl="0">
              <a:lnSpc>
                <a:spcPct val="100000"/>
              </a:lnSpc>
              <a:spcBef>
                <a:spcPts val="0"/>
              </a:spcBef>
              <a:spcAft>
                <a:spcPts val="0"/>
              </a:spcAft>
              <a:buClr>
                <a:schemeClr val="dk1"/>
              </a:buClr>
              <a:buSzPct val="91666"/>
              <a:buFont typeface="Arial"/>
              <a:buNone/>
            </a:pPr>
            <a:r>
              <a:rPr lang="en-GB" sz="1200" b="1">
                <a:solidFill>
                  <a:srgbClr val="000000"/>
                </a:solidFill>
              </a:rPr>
              <a:t>  client.setCallback(callback);</a:t>
            </a:r>
          </a:p>
          <a:p>
            <a:pPr lvl="0">
              <a:lnSpc>
                <a:spcPct val="100000"/>
              </a:lnSpc>
              <a:spcBef>
                <a:spcPts val="0"/>
              </a:spcBef>
              <a:spcAft>
                <a:spcPts val="0"/>
              </a:spcAft>
              <a:buNone/>
            </a:pPr>
            <a:r>
              <a:rPr lang="en-GB" sz="1200" b="1">
                <a:solidFill>
                  <a:srgbClr val="000000"/>
                </a:solidFill>
              </a:rPr>
              <a:t>}</a:t>
            </a:r>
          </a:p>
        </p:txBody>
      </p:sp>
      <p:sp>
        <p:nvSpPr>
          <p:cNvPr id="805" name="Shape 805"/>
          <p:cNvSpPr txBox="1">
            <a:spLocks noGrp="1"/>
          </p:cNvSpPr>
          <p:nvPr>
            <p:ph type="title"/>
          </p:nvPr>
        </p:nvSpPr>
        <p:spPr>
          <a:xfrm>
            <a:off x="54375" y="86175"/>
            <a:ext cx="9025799" cy="572699"/>
          </a:xfrm>
          <a:prstGeom prst="rect">
            <a:avLst/>
          </a:prstGeom>
        </p:spPr>
        <p:txBody>
          <a:bodyPr lIns="91425" tIns="91425" rIns="91425" bIns="91425" anchor="t" anchorCtr="0">
            <a:noAutofit/>
          </a:bodyPr>
          <a:lstStyle/>
          <a:p>
            <a:pPr lvl="0" algn="ctr">
              <a:spcBef>
                <a:spcPts val="0"/>
              </a:spcBef>
              <a:buNone/>
            </a:pPr>
            <a:r>
              <a:rPr lang="en-GB"/>
              <a:t>Controlling Relay Switch using MQTT from Cloud/App</a:t>
            </a:r>
          </a:p>
        </p:txBody>
      </p:sp>
      <p:sp>
        <p:nvSpPr>
          <p:cNvPr id="806" name="Shape 80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88</a:t>
            </a:fld>
            <a:endParaRPr lang="en-GB"/>
          </a:p>
        </p:txBody>
      </p:sp>
      <p:sp>
        <p:nvSpPr>
          <p:cNvPr id="807" name="Shape 807"/>
          <p:cNvSpPr txBox="1"/>
          <p:nvPr/>
        </p:nvSpPr>
        <p:spPr>
          <a:xfrm>
            <a:off x="4447500" y="500200"/>
            <a:ext cx="4696500" cy="4436999"/>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GB" sz="1200" b="1"/>
              <a:t>void loop() {</a:t>
            </a:r>
          </a:p>
          <a:p>
            <a:pPr lvl="0" rtl="0">
              <a:spcBef>
                <a:spcPts val="0"/>
              </a:spcBef>
              <a:buClr>
                <a:schemeClr val="dk1"/>
              </a:buClr>
              <a:buSzPct val="91666"/>
              <a:buFont typeface="Arial"/>
              <a:buNone/>
            </a:pPr>
            <a:r>
              <a:rPr lang="en-GB" sz="1200" b="1"/>
              <a:t>  if (!client.connected()) mqtt_reconnect();</a:t>
            </a:r>
          </a:p>
          <a:p>
            <a:pPr lvl="0" rtl="0">
              <a:spcBef>
                <a:spcPts val="0"/>
              </a:spcBef>
              <a:buClr>
                <a:schemeClr val="dk1"/>
              </a:buClr>
              <a:buSzPct val="91666"/>
              <a:buFont typeface="Arial"/>
              <a:buNone/>
            </a:pPr>
            <a:r>
              <a:rPr lang="en-GB" sz="1200" b="1"/>
              <a:t>  client.loop();</a:t>
            </a:r>
          </a:p>
          <a:p>
            <a:pPr lvl="0" rtl="0">
              <a:spcBef>
                <a:spcPts val="0"/>
              </a:spcBef>
              <a:buClr>
                <a:schemeClr val="dk1"/>
              </a:buClr>
              <a:buSzPct val="91666"/>
              <a:buFont typeface="Arial"/>
              <a:buNone/>
            </a:pPr>
            <a:r>
              <a:rPr lang="en-GB" sz="1200" b="1"/>
              <a:t>  client.publish("sdmcetcse/light1", "SDMCET Dwd");</a:t>
            </a:r>
          </a:p>
          <a:p>
            <a:pPr lvl="0" rtl="0">
              <a:spcBef>
                <a:spcPts val="0"/>
              </a:spcBef>
              <a:buClr>
                <a:schemeClr val="dk1"/>
              </a:buClr>
              <a:buSzPct val="91666"/>
              <a:buFont typeface="Arial"/>
              <a:buNone/>
            </a:pPr>
            <a:r>
              <a:rPr lang="en-GB" sz="1200" b="1"/>
              <a:t>  delay(5000);</a:t>
            </a:r>
          </a:p>
          <a:p>
            <a:pPr lvl="0" rtl="0">
              <a:spcBef>
                <a:spcPts val="0"/>
              </a:spcBef>
              <a:buClr>
                <a:schemeClr val="dk1"/>
              </a:buClr>
              <a:buSzPct val="91666"/>
              <a:buFont typeface="Arial"/>
              <a:buNone/>
            </a:pPr>
            <a:r>
              <a:rPr lang="en-GB" sz="1200" b="1"/>
              <a:t>}</a:t>
            </a:r>
          </a:p>
          <a:p>
            <a:pPr lvl="0" rtl="0">
              <a:spcBef>
                <a:spcPts val="0"/>
              </a:spcBef>
              <a:buClr>
                <a:schemeClr val="dk1"/>
              </a:buClr>
              <a:buSzPct val="91666"/>
              <a:buFont typeface="Arial"/>
              <a:buNone/>
            </a:pPr>
            <a:r>
              <a:rPr lang="en-GB" sz="1200" b="1"/>
              <a:t>// for MQTT callback</a:t>
            </a:r>
          </a:p>
          <a:p>
            <a:pPr lvl="0" rtl="0">
              <a:spcBef>
                <a:spcPts val="0"/>
              </a:spcBef>
              <a:buClr>
                <a:schemeClr val="dk1"/>
              </a:buClr>
              <a:buSzPct val="91666"/>
              <a:buFont typeface="Arial"/>
              <a:buNone/>
            </a:pPr>
            <a:r>
              <a:rPr lang="en-GB" sz="1200" b="1"/>
              <a:t>void callback(char* topic, byte* payload, unsigned int length) {</a:t>
            </a:r>
          </a:p>
          <a:p>
            <a:pPr lvl="0" rtl="0">
              <a:spcBef>
                <a:spcPts val="0"/>
              </a:spcBef>
              <a:buClr>
                <a:schemeClr val="dk1"/>
              </a:buClr>
              <a:buSzPct val="91666"/>
              <a:buFont typeface="Arial"/>
              <a:buNone/>
            </a:pPr>
            <a:r>
              <a:rPr lang="en-GB" sz="1200" b="1"/>
              <a:t>  // get topic as a string</a:t>
            </a:r>
          </a:p>
          <a:p>
            <a:pPr lvl="0" rtl="0">
              <a:spcBef>
                <a:spcPts val="0"/>
              </a:spcBef>
              <a:buClr>
                <a:schemeClr val="dk1"/>
              </a:buClr>
              <a:buSzPct val="91666"/>
              <a:buFont typeface="Arial"/>
              <a:buNone/>
            </a:pPr>
            <a:r>
              <a:rPr lang="en-GB" sz="1200" b="1"/>
              <a:t>  String strTopic   = String(topic);</a:t>
            </a:r>
          </a:p>
          <a:p>
            <a:pPr lvl="0" rtl="0">
              <a:spcBef>
                <a:spcPts val="0"/>
              </a:spcBef>
              <a:buClr>
                <a:schemeClr val="dk1"/>
              </a:buClr>
              <a:buSzPct val="91666"/>
              <a:buFont typeface="Arial"/>
              <a:buNone/>
            </a:pPr>
            <a:r>
              <a:rPr lang="en-GB" sz="1200" b="1"/>
              <a:t>  // get payload as a string</a:t>
            </a:r>
          </a:p>
          <a:p>
            <a:pPr lvl="0" rtl="0">
              <a:spcBef>
                <a:spcPts val="0"/>
              </a:spcBef>
              <a:buClr>
                <a:schemeClr val="dk1"/>
              </a:buClr>
              <a:buSzPct val="91666"/>
              <a:buFont typeface="Arial"/>
              <a:buNone/>
            </a:pPr>
            <a:r>
              <a:rPr lang="en-GB" sz="1200" b="1"/>
              <a:t>  char charPayload[length];</a:t>
            </a:r>
          </a:p>
          <a:p>
            <a:pPr lvl="0" rtl="0">
              <a:spcBef>
                <a:spcPts val="0"/>
              </a:spcBef>
              <a:buClr>
                <a:schemeClr val="dk1"/>
              </a:buClr>
              <a:buSzPct val="91666"/>
              <a:buFont typeface="Arial"/>
              <a:buNone/>
            </a:pPr>
            <a:r>
              <a:rPr lang="en-GB" sz="1200" b="1"/>
              <a:t>  for (int i = 0; i &lt; length; i++) charPayload[i] = (char)payload[i];</a:t>
            </a:r>
          </a:p>
          <a:p>
            <a:pPr lvl="0" rtl="0">
              <a:spcBef>
                <a:spcPts val="0"/>
              </a:spcBef>
              <a:buClr>
                <a:schemeClr val="dk1"/>
              </a:buClr>
              <a:buSzPct val="91666"/>
              <a:buFont typeface="Arial"/>
              <a:buNone/>
            </a:pPr>
            <a:r>
              <a:rPr lang="en-GB" sz="1200" b="1"/>
              <a:t>  String strPayload = (String(charPayload)).substring(0, length);</a:t>
            </a:r>
          </a:p>
          <a:p>
            <a:pPr lvl="0" rtl="0">
              <a:spcBef>
                <a:spcPts val="0"/>
              </a:spcBef>
              <a:buClr>
                <a:schemeClr val="dk1"/>
              </a:buClr>
              <a:buSzPct val="91666"/>
              <a:buFont typeface="Arial"/>
              <a:buNone/>
            </a:pPr>
            <a:r>
              <a:rPr lang="en-GB" sz="1200" b="1"/>
              <a:t>  Serial.println(strPayload);</a:t>
            </a:r>
          </a:p>
          <a:p>
            <a:pPr lvl="0" rtl="0">
              <a:spcBef>
                <a:spcPts val="0"/>
              </a:spcBef>
              <a:buClr>
                <a:schemeClr val="dk1"/>
              </a:buClr>
              <a:buSzPct val="91666"/>
              <a:buFont typeface="Arial"/>
              <a:buNone/>
            </a:pPr>
            <a:r>
              <a:rPr lang="en-GB" sz="1200" b="1"/>
              <a:t>  if (topic_1.equals(strTopic)) {</a:t>
            </a:r>
          </a:p>
          <a:p>
            <a:pPr lvl="0" rtl="0">
              <a:spcBef>
                <a:spcPts val="0"/>
              </a:spcBef>
              <a:buClr>
                <a:schemeClr val="dk1"/>
              </a:buClr>
              <a:buSzPct val="91666"/>
              <a:buFont typeface="Arial"/>
              <a:buNone/>
            </a:pPr>
            <a:r>
              <a:rPr lang="en-GB" sz="1200" b="1"/>
              <a:t>    if (strPayload.equals("off")) {</a:t>
            </a:r>
          </a:p>
          <a:p>
            <a:pPr lvl="0" rtl="0">
              <a:spcBef>
                <a:spcPts val="0"/>
              </a:spcBef>
              <a:buClr>
                <a:schemeClr val="dk1"/>
              </a:buClr>
              <a:buSzPct val="91666"/>
              <a:buFont typeface="Arial"/>
              <a:buNone/>
            </a:pPr>
            <a:r>
              <a:rPr lang="en-GB" sz="1200" b="1"/>
              <a:t>      client.publish("sdmcetcse/light1", "Light-1 OFF");</a:t>
            </a:r>
          </a:p>
          <a:p>
            <a:pPr lvl="0" rtl="0">
              <a:spcBef>
                <a:spcPts val="0"/>
              </a:spcBef>
              <a:buClr>
                <a:schemeClr val="dk1"/>
              </a:buClr>
              <a:buSzPct val="91666"/>
              <a:buFont typeface="Arial"/>
              <a:buNone/>
            </a:pPr>
            <a:r>
              <a:rPr lang="en-GB" sz="1200" b="1"/>
              <a:t>      light_off(builtin_led);</a:t>
            </a:r>
          </a:p>
          <a:p>
            <a:pPr lvl="0" rtl="0">
              <a:spcBef>
                <a:spcPts val="0"/>
              </a:spcBef>
              <a:buClr>
                <a:schemeClr val="dk1"/>
              </a:buClr>
              <a:buSzPct val="91666"/>
              <a:buFont typeface="Arial"/>
              <a:buNone/>
            </a:pPr>
            <a:r>
              <a:rPr lang="en-GB" sz="1200" b="1"/>
              <a:t>    } else if (strPayload.equals("on")) {</a:t>
            </a:r>
          </a:p>
          <a:p>
            <a:pPr lvl="0" rtl="0">
              <a:spcBef>
                <a:spcPts val="0"/>
              </a:spcBef>
              <a:buClr>
                <a:schemeClr val="dk1"/>
              </a:buClr>
              <a:buSzPct val="91666"/>
              <a:buFont typeface="Arial"/>
              <a:buNone/>
            </a:pPr>
            <a:r>
              <a:rPr lang="en-GB" sz="1200" b="1"/>
              <a:t>      client.publish("sdmcetcse/light1", "Light-1 ON");</a:t>
            </a:r>
          </a:p>
          <a:p>
            <a:pPr lvl="0" rtl="0">
              <a:spcBef>
                <a:spcPts val="0"/>
              </a:spcBef>
              <a:buClr>
                <a:schemeClr val="dk1"/>
              </a:buClr>
              <a:buSzPct val="91666"/>
              <a:buFont typeface="Arial"/>
              <a:buNone/>
            </a:pPr>
            <a:r>
              <a:rPr lang="en-GB" sz="1200" b="1"/>
              <a:t>      light_on(builtin_led);</a:t>
            </a:r>
          </a:p>
          <a:p>
            <a:pPr lvl="0" rtl="0">
              <a:spcBef>
                <a:spcPts val="0"/>
              </a:spcBef>
              <a:buClr>
                <a:schemeClr val="dk1"/>
              </a:buClr>
              <a:buSzPct val="91666"/>
              <a:buFont typeface="Arial"/>
              <a:buNone/>
            </a:pPr>
            <a:r>
              <a:rPr lang="en-GB" sz="1200" b="1"/>
              <a:t>    }</a:t>
            </a:r>
          </a:p>
          <a:p>
            <a:pPr lvl="0" rtl="0">
              <a:spcBef>
                <a:spcPts val="0"/>
              </a:spcBef>
              <a:buClr>
                <a:schemeClr val="dk1"/>
              </a:buClr>
              <a:buSzPct val="91666"/>
              <a:buFont typeface="Arial"/>
              <a:buNone/>
            </a:pPr>
            <a:r>
              <a:rPr lang="en-GB" sz="1200" b="1"/>
              <a:t>  }</a:t>
            </a:r>
          </a:p>
          <a:p>
            <a:pPr lvl="0" rtl="0">
              <a:spcBef>
                <a:spcPts val="0"/>
              </a:spcBef>
              <a:buClr>
                <a:schemeClr val="dk1"/>
              </a:buClr>
              <a:buSzPct val="91666"/>
              <a:buFont typeface="Arial"/>
              <a:buNone/>
            </a:pPr>
            <a:r>
              <a:rPr lang="en-GB" sz="1200">
                <a:solidFill>
                  <a:schemeClr val="dk2"/>
                </a:solidFill>
              </a:rPr>
              <a:t>  </a:t>
            </a:r>
          </a:p>
        </p:txBody>
      </p:sp>
      <p:sp>
        <p:nvSpPr>
          <p:cNvPr id="808" name="Shape 808"/>
          <p:cNvSpPr txBox="1"/>
          <p:nvPr/>
        </p:nvSpPr>
        <p:spPr>
          <a:xfrm>
            <a:off x="286400" y="4742875"/>
            <a:ext cx="4410300" cy="234300"/>
          </a:xfrm>
          <a:prstGeom prst="rect">
            <a:avLst/>
          </a:prstGeom>
          <a:noFill/>
          <a:ln>
            <a:noFill/>
          </a:ln>
        </p:spPr>
        <p:txBody>
          <a:bodyPr lIns="91425" tIns="91425" rIns="91425" bIns="91425" anchor="t" anchorCtr="0">
            <a:noAutofit/>
          </a:bodyPr>
          <a:lstStyle/>
          <a:p>
            <a:pPr lvl="0">
              <a:spcBef>
                <a:spcPts val="0"/>
              </a:spcBef>
              <a:buNone/>
            </a:pPr>
            <a:r>
              <a:rPr lang="en-GB" b="1" u="sng">
                <a:solidFill>
                  <a:srgbClr val="0000FF"/>
                </a:solidFill>
                <a:hlinkClick r:id="rId3"/>
              </a:rPr>
              <a:t>Link to PubSubClient Library</a:t>
            </a:r>
          </a:p>
        </p:txBody>
      </p:sp>
      <p:sp>
        <p:nvSpPr>
          <p:cNvPr id="809" name="Shape 809"/>
          <p:cNvSpPr txBox="1"/>
          <p:nvPr/>
        </p:nvSpPr>
        <p:spPr>
          <a:xfrm>
            <a:off x="4766900" y="4925475"/>
            <a:ext cx="4073100" cy="1587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810" name="Shape 810"/>
          <p:cNvSpPr txBox="1"/>
          <p:nvPr/>
        </p:nvSpPr>
        <p:spPr>
          <a:xfrm>
            <a:off x="4917750" y="4818475"/>
            <a:ext cx="3756000" cy="158700"/>
          </a:xfrm>
          <a:prstGeom prst="rect">
            <a:avLst/>
          </a:prstGeom>
          <a:noFill/>
          <a:ln>
            <a:noFill/>
          </a:ln>
        </p:spPr>
        <p:txBody>
          <a:bodyPr lIns="91425" tIns="91425" rIns="91425" bIns="91425" anchor="t" anchorCtr="0">
            <a:noAutofit/>
          </a:bodyPr>
          <a:lstStyle/>
          <a:p>
            <a:pPr lvl="0">
              <a:spcBef>
                <a:spcPts val="0"/>
              </a:spcBef>
              <a:buNone/>
            </a:pPr>
            <a:r>
              <a:rPr lang="en-GB" b="1"/>
              <a:t>Code Credits:</a:t>
            </a:r>
            <a:r>
              <a:rPr lang="en-GB"/>
              <a:t> </a:t>
            </a:r>
            <a:r>
              <a:rPr lang="en-GB" b="1" u="sng">
                <a:solidFill>
                  <a:srgbClr val="0000FF"/>
                </a:solidFill>
                <a:hlinkClick r:id="rId4"/>
              </a:rPr>
              <a:t>NBN RIOT Workshop, Pune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Shape 815"/>
          <p:cNvSpPr txBox="1">
            <a:spLocks noGrp="1"/>
          </p:cNvSpPr>
          <p:nvPr>
            <p:ph type="body" idx="1"/>
          </p:nvPr>
        </p:nvSpPr>
        <p:spPr>
          <a:xfrm>
            <a:off x="224700" y="0"/>
            <a:ext cx="8520599" cy="51434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91666"/>
              <a:buFont typeface="Arial"/>
              <a:buNone/>
            </a:pPr>
            <a:r>
              <a:rPr lang="en-GB" sz="1200" b="1">
                <a:solidFill>
                  <a:srgbClr val="000000"/>
                </a:solidFill>
              </a:rPr>
              <a:t>else {</a:t>
            </a:r>
          </a:p>
          <a:p>
            <a:pPr lvl="0" rtl="0">
              <a:lnSpc>
                <a:spcPct val="100000"/>
              </a:lnSpc>
              <a:spcBef>
                <a:spcPts val="0"/>
              </a:spcBef>
              <a:spcAft>
                <a:spcPts val="0"/>
              </a:spcAft>
              <a:buClr>
                <a:schemeClr val="dk1"/>
              </a:buClr>
              <a:buSzPct val="91666"/>
              <a:buFont typeface="Arial"/>
              <a:buNone/>
            </a:pPr>
            <a:r>
              <a:rPr lang="en-GB" sz="1200" b="1">
                <a:solidFill>
                  <a:srgbClr val="000000"/>
                </a:solidFill>
              </a:rPr>
              <a:t>    client.publish("NJMZuDbYxt_err", "mistake in topic error");</a:t>
            </a:r>
          </a:p>
          <a:p>
            <a:pPr lvl="0" rtl="0">
              <a:lnSpc>
                <a:spcPct val="100000"/>
              </a:lnSpc>
              <a:spcBef>
                <a:spcPts val="0"/>
              </a:spcBef>
              <a:spcAft>
                <a:spcPts val="0"/>
              </a:spcAft>
              <a:buClr>
                <a:schemeClr val="dk1"/>
              </a:buClr>
              <a:buSzPct val="91666"/>
              <a:buFont typeface="Arial"/>
              <a:buNone/>
            </a:pPr>
            <a:r>
              <a:rPr lang="en-GB" sz="1200" b="1">
                <a:solidFill>
                  <a:srgbClr val="000000"/>
                </a:solidFill>
              </a:rPr>
              <a:t>  }</a:t>
            </a:r>
          </a:p>
          <a:p>
            <a:pPr lvl="0" rtl="0">
              <a:lnSpc>
                <a:spcPct val="100000"/>
              </a:lnSpc>
              <a:spcBef>
                <a:spcPts val="0"/>
              </a:spcBef>
              <a:spcAft>
                <a:spcPts val="0"/>
              </a:spcAft>
              <a:buClr>
                <a:schemeClr val="dk1"/>
              </a:buClr>
              <a:buSzPct val="91666"/>
              <a:buFont typeface="Arial"/>
              <a:buNone/>
            </a:pPr>
            <a:r>
              <a:rPr lang="en-GB" sz="1200" b="1">
                <a:solidFill>
                  <a:srgbClr val="000000"/>
                </a:solidFill>
              </a:rPr>
              <a:t>}</a:t>
            </a:r>
          </a:p>
          <a:p>
            <a:pPr lvl="0" rtl="0">
              <a:lnSpc>
                <a:spcPct val="100000"/>
              </a:lnSpc>
              <a:spcBef>
                <a:spcPts val="0"/>
              </a:spcBef>
              <a:spcAft>
                <a:spcPts val="0"/>
              </a:spcAft>
              <a:buClr>
                <a:schemeClr val="dk1"/>
              </a:buClr>
              <a:buSzPct val="91666"/>
              <a:buFont typeface="Arial"/>
              <a:buNone/>
            </a:pPr>
            <a:r>
              <a:rPr lang="en-GB" sz="1200" b="1">
                <a:solidFill>
                  <a:srgbClr val="000000"/>
                </a:solidFill>
              </a:rPr>
              <a:t>void light_on (int light) {</a:t>
            </a:r>
          </a:p>
          <a:p>
            <a:pPr lvl="0" rtl="0">
              <a:lnSpc>
                <a:spcPct val="100000"/>
              </a:lnSpc>
              <a:spcBef>
                <a:spcPts val="0"/>
              </a:spcBef>
              <a:spcAft>
                <a:spcPts val="0"/>
              </a:spcAft>
              <a:buClr>
                <a:schemeClr val="dk1"/>
              </a:buClr>
              <a:buSzPct val="91666"/>
              <a:buFont typeface="Arial"/>
              <a:buNone/>
            </a:pPr>
            <a:r>
              <a:rPr lang="en-GB" sz="1200" b="1">
                <a:solidFill>
                  <a:srgbClr val="000000"/>
                </a:solidFill>
              </a:rPr>
              <a:t>  digitalWrite(light, LOW);</a:t>
            </a:r>
          </a:p>
          <a:p>
            <a:pPr lvl="0" rtl="0">
              <a:lnSpc>
                <a:spcPct val="100000"/>
              </a:lnSpc>
              <a:spcBef>
                <a:spcPts val="0"/>
              </a:spcBef>
              <a:spcAft>
                <a:spcPts val="0"/>
              </a:spcAft>
              <a:buClr>
                <a:schemeClr val="dk1"/>
              </a:buClr>
              <a:buSzPct val="91666"/>
              <a:buFont typeface="Arial"/>
              <a:buNone/>
            </a:pPr>
            <a:r>
              <a:rPr lang="en-GB" sz="1200" b="1">
                <a:solidFill>
                  <a:srgbClr val="000000"/>
                </a:solidFill>
              </a:rPr>
              <a:t>}</a:t>
            </a:r>
          </a:p>
          <a:p>
            <a:pPr lvl="0" rtl="0">
              <a:lnSpc>
                <a:spcPct val="100000"/>
              </a:lnSpc>
              <a:spcBef>
                <a:spcPts val="0"/>
              </a:spcBef>
              <a:spcAft>
                <a:spcPts val="0"/>
              </a:spcAft>
              <a:buClr>
                <a:schemeClr val="dk1"/>
              </a:buClr>
              <a:buSzPct val="91666"/>
              <a:buFont typeface="Arial"/>
              <a:buNone/>
            </a:pPr>
            <a:r>
              <a:rPr lang="en-GB" sz="1200" b="1">
                <a:solidFill>
                  <a:srgbClr val="000000"/>
                </a:solidFill>
              </a:rPr>
              <a:t>void light_off (int light) {</a:t>
            </a:r>
          </a:p>
          <a:p>
            <a:pPr lvl="0" rtl="0">
              <a:lnSpc>
                <a:spcPct val="100000"/>
              </a:lnSpc>
              <a:spcBef>
                <a:spcPts val="0"/>
              </a:spcBef>
              <a:spcAft>
                <a:spcPts val="0"/>
              </a:spcAft>
              <a:buClr>
                <a:schemeClr val="dk1"/>
              </a:buClr>
              <a:buSzPct val="91666"/>
              <a:buFont typeface="Arial"/>
              <a:buNone/>
            </a:pPr>
            <a:r>
              <a:rPr lang="en-GB" sz="1200" b="1">
                <a:solidFill>
                  <a:srgbClr val="000000"/>
                </a:solidFill>
              </a:rPr>
              <a:t>  digitalWrite(light, HIGH);</a:t>
            </a:r>
          </a:p>
          <a:p>
            <a:pPr lvl="0" rtl="0">
              <a:lnSpc>
                <a:spcPct val="100000"/>
              </a:lnSpc>
              <a:spcBef>
                <a:spcPts val="0"/>
              </a:spcBef>
              <a:spcAft>
                <a:spcPts val="0"/>
              </a:spcAft>
              <a:buClr>
                <a:schemeClr val="dk1"/>
              </a:buClr>
              <a:buSzPct val="91666"/>
              <a:buFont typeface="Arial"/>
              <a:buNone/>
            </a:pPr>
            <a:r>
              <a:rPr lang="en-GB" sz="1200" b="1">
                <a:solidFill>
                  <a:srgbClr val="000000"/>
                </a:solidFill>
              </a:rPr>
              <a:t>}</a:t>
            </a:r>
          </a:p>
          <a:p>
            <a:pPr lvl="0" rtl="0">
              <a:lnSpc>
                <a:spcPct val="100000"/>
              </a:lnSpc>
              <a:spcBef>
                <a:spcPts val="0"/>
              </a:spcBef>
              <a:spcAft>
                <a:spcPts val="0"/>
              </a:spcAft>
              <a:buClr>
                <a:schemeClr val="dk1"/>
              </a:buClr>
              <a:buSzPct val="91666"/>
              <a:buFont typeface="Arial"/>
              <a:buNone/>
            </a:pPr>
            <a:r>
              <a:rPr lang="en-GB" sz="1200" b="1">
                <a:solidFill>
                  <a:srgbClr val="000000"/>
                </a:solidFill>
              </a:rPr>
              <a:t>void setup_wifi() {</a:t>
            </a:r>
          </a:p>
          <a:p>
            <a:pPr lvl="0" rtl="0">
              <a:lnSpc>
                <a:spcPct val="100000"/>
              </a:lnSpc>
              <a:spcBef>
                <a:spcPts val="0"/>
              </a:spcBef>
              <a:spcAft>
                <a:spcPts val="0"/>
              </a:spcAft>
              <a:buClr>
                <a:schemeClr val="dk1"/>
              </a:buClr>
              <a:buSzPct val="91666"/>
              <a:buFont typeface="Arial"/>
              <a:buNone/>
            </a:pPr>
            <a:r>
              <a:rPr lang="en-GB" sz="1200" b="1">
                <a:solidFill>
                  <a:srgbClr val="000000"/>
                </a:solidFill>
              </a:rPr>
              <a:t>  delay(10);</a:t>
            </a:r>
          </a:p>
          <a:p>
            <a:pPr lvl="0" rtl="0">
              <a:lnSpc>
                <a:spcPct val="100000"/>
              </a:lnSpc>
              <a:spcBef>
                <a:spcPts val="0"/>
              </a:spcBef>
              <a:spcAft>
                <a:spcPts val="0"/>
              </a:spcAft>
              <a:buClr>
                <a:schemeClr val="dk1"/>
              </a:buClr>
              <a:buSzPct val="91666"/>
              <a:buFont typeface="Arial"/>
              <a:buNone/>
            </a:pPr>
            <a:r>
              <a:rPr lang="en-GB" sz="1200" b="1">
                <a:solidFill>
                  <a:srgbClr val="000000"/>
                </a:solidFill>
              </a:rPr>
              <a:t>  WiFi.begin(ssid, pass);</a:t>
            </a:r>
          </a:p>
          <a:p>
            <a:pPr lvl="0" rtl="0">
              <a:lnSpc>
                <a:spcPct val="100000"/>
              </a:lnSpc>
              <a:spcBef>
                <a:spcPts val="0"/>
              </a:spcBef>
              <a:spcAft>
                <a:spcPts val="0"/>
              </a:spcAft>
              <a:buClr>
                <a:schemeClr val="dk1"/>
              </a:buClr>
              <a:buSzPct val="91666"/>
              <a:buFont typeface="Arial"/>
              <a:buNone/>
            </a:pPr>
            <a:r>
              <a:rPr lang="en-GB" sz="1200" b="1">
                <a:solidFill>
                  <a:srgbClr val="000000"/>
                </a:solidFill>
              </a:rPr>
              <a:t>  while (WiFi.status() != WL_CONNECTED) {</a:t>
            </a:r>
          </a:p>
          <a:p>
            <a:pPr lvl="0" rtl="0">
              <a:lnSpc>
                <a:spcPct val="100000"/>
              </a:lnSpc>
              <a:spcBef>
                <a:spcPts val="0"/>
              </a:spcBef>
              <a:spcAft>
                <a:spcPts val="0"/>
              </a:spcAft>
              <a:buClr>
                <a:schemeClr val="dk1"/>
              </a:buClr>
              <a:buSzPct val="91666"/>
              <a:buFont typeface="Arial"/>
              <a:buNone/>
            </a:pPr>
            <a:r>
              <a:rPr lang="en-GB" sz="1200" b="1">
                <a:solidFill>
                  <a:srgbClr val="000000"/>
                </a:solidFill>
              </a:rPr>
              <a:t>    delay(500);</a:t>
            </a:r>
          </a:p>
          <a:p>
            <a:pPr lvl="0" rtl="0">
              <a:lnSpc>
                <a:spcPct val="100000"/>
              </a:lnSpc>
              <a:spcBef>
                <a:spcPts val="0"/>
              </a:spcBef>
              <a:spcAft>
                <a:spcPts val="0"/>
              </a:spcAft>
              <a:buClr>
                <a:schemeClr val="dk1"/>
              </a:buClr>
              <a:buSzPct val="91666"/>
              <a:buFont typeface="Arial"/>
              <a:buNone/>
            </a:pPr>
            <a:r>
              <a:rPr lang="en-GB" sz="1200" b="1">
                <a:solidFill>
                  <a:srgbClr val="000000"/>
                </a:solidFill>
              </a:rPr>
              <a:t>  }</a:t>
            </a:r>
          </a:p>
          <a:p>
            <a:pPr lvl="0" rtl="0">
              <a:lnSpc>
                <a:spcPct val="100000"/>
              </a:lnSpc>
              <a:spcBef>
                <a:spcPts val="0"/>
              </a:spcBef>
              <a:spcAft>
                <a:spcPts val="0"/>
              </a:spcAft>
              <a:buClr>
                <a:schemeClr val="dk1"/>
              </a:buClr>
              <a:buSzPct val="91666"/>
              <a:buFont typeface="Arial"/>
              <a:buNone/>
            </a:pPr>
            <a:r>
              <a:rPr lang="en-GB" sz="1200" b="1">
                <a:solidFill>
                  <a:srgbClr val="000000"/>
                </a:solidFill>
              </a:rPr>
              <a:t>}</a:t>
            </a:r>
          </a:p>
          <a:p>
            <a:pPr lvl="0" rtl="0">
              <a:lnSpc>
                <a:spcPct val="100000"/>
              </a:lnSpc>
              <a:spcBef>
                <a:spcPts val="0"/>
              </a:spcBef>
              <a:spcAft>
                <a:spcPts val="0"/>
              </a:spcAft>
              <a:buClr>
                <a:schemeClr val="dk1"/>
              </a:buClr>
              <a:buSzPct val="91666"/>
              <a:buFont typeface="Arial"/>
              <a:buNone/>
            </a:pPr>
            <a:r>
              <a:rPr lang="en-GB" sz="1200" b="1">
                <a:solidFill>
                  <a:srgbClr val="000000"/>
                </a:solidFill>
              </a:rPr>
              <a:t>void mqtt_reconnect() {</a:t>
            </a:r>
          </a:p>
          <a:p>
            <a:pPr lvl="0" rtl="0">
              <a:lnSpc>
                <a:spcPct val="100000"/>
              </a:lnSpc>
              <a:spcBef>
                <a:spcPts val="0"/>
              </a:spcBef>
              <a:spcAft>
                <a:spcPts val="0"/>
              </a:spcAft>
              <a:buClr>
                <a:schemeClr val="dk1"/>
              </a:buClr>
              <a:buSzPct val="91666"/>
              <a:buFont typeface="Arial"/>
              <a:buNone/>
            </a:pPr>
            <a:r>
              <a:rPr lang="en-GB" sz="1200" b="1">
                <a:solidFill>
                  <a:srgbClr val="000000"/>
                </a:solidFill>
              </a:rPr>
              <a:t>  while (!client.connected()) {</a:t>
            </a:r>
          </a:p>
          <a:p>
            <a:pPr lvl="0" rtl="0">
              <a:lnSpc>
                <a:spcPct val="100000"/>
              </a:lnSpc>
              <a:spcBef>
                <a:spcPts val="0"/>
              </a:spcBef>
              <a:spcAft>
                <a:spcPts val="0"/>
              </a:spcAft>
              <a:buClr>
                <a:schemeClr val="dk1"/>
              </a:buClr>
              <a:buSzPct val="91666"/>
              <a:buFont typeface="Arial"/>
              <a:buNone/>
            </a:pPr>
            <a:r>
              <a:rPr lang="en-GB" sz="1200" b="1">
                <a:solidFill>
                  <a:srgbClr val="000000"/>
                </a:solidFill>
              </a:rPr>
              <a:t>    if (client.connect("Sw_Cub1_ESPClient")) {</a:t>
            </a:r>
          </a:p>
          <a:p>
            <a:pPr lvl="0" rtl="0">
              <a:lnSpc>
                <a:spcPct val="100000"/>
              </a:lnSpc>
              <a:spcBef>
                <a:spcPts val="0"/>
              </a:spcBef>
              <a:spcAft>
                <a:spcPts val="0"/>
              </a:spcAft>
              <a:buClr>
                <a:schemeClr val="dk1"/>
              </a:buClr>
              <a:buSzPct val="91666"/>
              <a:buFont typeface="Arial"/>
              <a:buNone/>
            </a:pPr>
            <a:r>
              <a:rPr lang="en-GB" sz="1200" b="1">
                <a:solidFill>
                  <a:srgbClr val="000000"/>
                </a:solidFill>
              </a:rPr>
              <a:t>      client.subscribe("sdmcetcse/#");</a:t>
            </a:r>
          </a:p>
          <a:p>
            <a:pPr lvl="0" rtl="0">
              <a:lnSpc>
                <a:spcPct val="100000"/>
              </a:lnSpc>
              <a:spcBef>
                <a:spcPts val="0"/>
              </a:spcBef>
              <a:spcAft>
                <a:spcPts val="0"/>
              </a:spcAft>
              <a:buClr>
                <a:schemeClr val="dk1"/>
              </a:buClr>
              <a:buSzPct val="91666"/>
              <a:buFont typeface="Arial"/>
              <a:buNone/>
            </a:pPr>
            <a:r>
              <a:rPr lang="en-GB" sz="1200" b="1">
                <a:solidFill>
                  <a:srgbClr val="000000"/>
                </a:solidFill>
              </a:rPr>
              <a:t>      client.publish("sdmcetcse/light1", "Connected");</a:t>
            </a:r>
          </a:p>
          <a:p>
            <a:pPr lvl="0" rtl="0">
              <a:lnSpc>
                <a:spcPct val="100000"/>
              </a:lnSpc>
              <a:spcBef>
                <a:spcPts val="0"/>
              </a:spcBef>
              <a:spcAft>
                <a:spcPts val="0"/>
              </a:spcAft>
              <a:buClr>
                <a:schemeClr val="dk1"/>
              </a:buClr>
              <a:buSzPct val="91666"/>
              <a:buFont typeface="Arial"/>
              <a:buNone/>
            </a:pPr>
            <a:r>
              <a:rPr lang="en-GB" sz="1200" b="1">
                <a:solidFill>
                  <a:srgbClr val="000000"/>
                </a:solidFill>
              </a:rPr>
              <a:t>      delay(100);</a:t>
            </a:r>
          </a:p>
          <a:p>
            <a:pPr lvl="0" rtl="0">
              <a:lnSpc>
                <a:spcPct val="100000"/>
              </a:lnSpc>
              <a:spcBef>
                <a:spcPts val="0"/>
              </a:spcBef>
              <a:spcAft>
                <a:spcPts val="0"/>
              </a:spcAft>
              <a:buClr>
                <a:schemeClr val="dk1"/>
              </a:buClr>
              <a:buSzPct val="91666"/>
              <a:buFont typeface="Arial"/>
              <a:buNone/>
            </a:pPr>
            <a:r>
              <a:rPr lang="en-GB" sz="1200" b="1">
                <a:solidFill>
                  <a:srgbClr val="000000"/>
                </a:solidFill>
              </a:rPr>
              <a:t>    } else {</a:t>
            </a:r>
          </a:p>
          <a:p>
            <a:pPr lvl="0" rtl="0">
              <a:lnSpc>
                <a:spcPct val="100000"/>
              </a:lnSpc>
              <a:spcBef>
                <a:spcPts val="0"/>
              </a:spcBef>
              <a:spcAft>
                <a:spcPts val="0"/>
              </a:spcAft>
              <a:buClr>
                <a:schemeClr val="dk1"/>
              </a:buClr>
              <a:buSzPct val="91666"/>
              <a:buFont typeface="Arial"/>
              <a:buNone/>
            </a:pPr>
            <a:r>
              <a:rPr lang="en-GB" sz="1200" b="1">
                <a:solidFill>
                  <a:srgbClr val="000000"/>
                </a:solidFill>
              </a:rPr>
              <a:t>      delay(5000);</a:t>
            </a:r>
          </a:p>
          <a:p>
            <a:pPr lvl="0" rtl="0">
              <a:lnSpc>
                <a:spcPct val="100000"/>
              </a:lnSpc>
              <a:spcBef>
                <a:spcPts val="0"/>
              </a:spcBef>
              <a:spcAft>
                <a:spcPts val="0"/>
              </a:spcAft>
              <a:buClr>
                <a:schemeClr val="dk1"/>
              </a:buClr>
              <a:buSzPct val="91666"/>
              <a:buFont typeface="Arial"/>
              <a:buNone/>
            </a:pPr>
            <a:r>
              <a:rPr lang="en-GB" sz="1200" b="1">
                <a:solidFill>
                  <a:srgbClr val="000000"/>
                </a:solidFill>
              </a:rPr>
              <a:t>    }</a:t>
            </a:r>
          </a:p>
          <a:p>
            <a:pPr lvl="0" rtl="0">
              <a:lnSpc>
                <a:spcPct val="100000"/>
              </a:lnSpc>
              <a:spcBef>
                <a:spcPts val="0"/>
              </a:spcBef>
              <a:spcAft>
                <a:spcPts val="0"/>
              </a:spcAft>
              <a:buClr>
                <a:schemeClr val="dk1"/>
              </a:buClr>
              <a:buSzPct val="91666"/>
              <a:buFont typeface="Arial"/>
              <a:buNone/>
            </a:pPr>
            <a:r>
              <a:rPr lang="en-GB" sz="1200" b="1">
                <a:solidFill>
                  <a:srgbClr val="000000"/>
                </a:solidFill>
              </a:rPr>
              <a:t>  }</a:t>
            </a:r>
          </a:p>
          <a:p>
            <a:pPr lvl="0" rtl="0">
              <a:lnSpc>
                <a:spcPct val="100000"/>
              </a:lnSpc>
              <a:spcBef>
                <a:spcPts val="0"/>
              </a:spcBef>
              <a:spcAft>
                <a:spcPts val="0"/>
              </a:spcAft>
              <a:buNone/>
            </a:pPr>
            <a:r>
              <a:rPr lang="en-GB" sz="1200" b="1">
                <a:solidFill>
                  <a:srgbClr val="000000"/>
                </a:solidFill>
              </a:rPr>
              <a:t>}</a:t>
            </a:r>
          </a:p>
        </p:txBody>
      </p:sp>
      <p:sp>
        <p:nvSpPr>
          <p:cNvPr id="816" name="Shape 81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89</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56725" y="0"/>
            <a:ext cx="8520600" cy="450900"/>
          </a:xfrm>
          <a:prstGeom prst="rect">
            <a:avLst/>
          </a:prstGeom>
        </p:spPr>
        <p:txBody>
          <a:bodyPr lIns="91425" tIns="91425" rIns="91425" bIns="91425" anchor="t" anchorCtr="0">
            <a:noAutofit/>
          </a:bodyPr>
          <a:lstStyle/>
          <a:p>
            <a:pPr lvl="0" algn="ctr">
              <a:spcBef>
                <a:spcPts val="0"/>
              </a:spcBef>
              <a:buNone/>
            </a:pPr>
            <a:r>
              <a:rPr lang="en-GB"/>
              <a:t>Arduino Uno Specifications</a:t>
            </a:r>
          </a:p>
        </p:txBody>
      </p:sp>
      <p:sp>
        <p:nvSpPr>
          <p:cNvPr id="152" name="Shape 15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pic>
        <p:nvPicPr>
          <p:cNvPr id="153" name="Shape 153"/>
          <p:cNvPicPr preferRelativeResize="0"/>
          <p:nvPr/>
        </p:nvPicPr>
        <p:blipFill rotWithShape="1">
          <a:blip r:embed="rId3">
            <a:alphaModFix/>
          </a:blip>
          <a:srcRect l="21043" t="4677" r="21836" b="27727"/>
          <a:stretch/>
        </p:blipFill>
        <p:spPr>
          <a:xfrm>
            <a:off x="993700" y="542975"/>
            <a:ext cx="6966599" cy="3925075"/>
          </a:xfrm>
          <a:prstGeom prst="rect">
            <a:avLst/>
          </a:prstGeom>
          <a:noFill/>
          <a:ln>
            <a:noFill/>
          </a:ln>
        </p:spPr>
      </p:pic>
      <p:sp>
        <p:nvSpPr>
          <p:cNvPr id="154" name="Shape 15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9</a:t>
            </a:fld>
            <a:endParaRPr lang="en-GB"/>
          </a:p>
        </p:txBody>
      </p:sp>
      <p:sp>
        <p:nvSpPr>
          <p:cNvPr id="155" name="Shape 155"/>
          <p:cNvSpPr txBox="1"/>
          <p:nvPr/>
        </p:nvSpPr>
        <p:spPr>
          <a:xfrm>
            <a:off x="0" y="4468050"/>
            <a:ext cx="9144000" cy="675300"/>
          </a:xfrm>
          <a:prstGeom prst="rect">
            <a:avLst/>
          </a:prstGeom>
          <a:noFill/>
          <a:ln>
            <a:noFill/>
          </a:ln>
        </p:spPr>
        <p:txBody>
          <a:bodyPr lIns="91425" tIns="91425" rIns="91425" bIns="91425" anchor="t" anchorCtr="0">
            <a:noAutofit/>
          </a:bodyPr>
          <a:lstStyle/>
          <a:p>
            <a:pPr lvl="0">
              <a:spcBef>
                <a:spcPts val="0"/>
              </a:spcBef>
              <a:buNone/>
            </a:pPr>
            <a:r>
              <a:rPr lang="en-GB" sz="1200" b="1">
                <a:solidFill>
                  <a:srgbClr val="222222"/>
                </a:solidFill>
                <a:highlight>
                  <a:srgbClr val="FFFFFF"/>
                </a:highlight>
              </a:rPr>
              <a:t>Pulse Width Modulation</a:t>
            </a:r>
            <a:r>
              <a:rPr lang="en-GB" sz="1200">
                <a:solidFill>
                  <a:srgbClr val="222222"/>
                </a:solidFill>
                <a:highlight>
                  <a:srgbClr val="FFFFFF"/>
                </a:highlight>
              </a:rPr>
              <a:t>, or </a:t>
            </a:r>
            <a:r>
              <a:rPr lang="en-GB" sz="1200" b="1">
                <a:solidFill>
                  <a:srgbClr val="222222"/>
                </a:solidFill>
                <a:highlight>
                  <a:srgbClr val="FFFFFF"/>
                </a:highlight>
              </a:rPr>
              <a:t>PWM</a:t>
            </a:r>
            <a:r>
              <a:rPr lang="en-GB" sz="1200">
                <a:solidFill>
                  <a:srgbClr val="222222"/>
                </a:solidFill>
                <a:highlight>
                  <a:srgbClr val="FFFFFF"/>
                </a:highlight>
              </a:rPr>
              <a:t>, is a technique for getting analog results with digital means. Digital control is used to create a square wave, a signal switched between on and off. </a:t>
            </a:r>
          </a:p>
          <a:p>
            <a:pPr lvl="0">
              <a:spcBef>
                <a:spcPts val="0"/>
              </a:spcBef>
              <a:buNone/>
            </a:pPr>
            <a:r>
              <a:rPr lang="en-GB" sz="1200" b="1">
                <a:solidFill>
                  <a:srgbClr val="222222"/>
                </a:solidFill>
                <a:highlight>
                  <a:srgbClr val="FFFFFF"/>
                </a:highlight>
              </a:rPr>
              <a:t>For example, we can use PWM to change the brightness of an LED; the wider the “ON” pulses, the brighter the LED glows.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Shape 82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endParaRPr/>
          </a:p>
        </p:txBody>
      </p:sp>
      <p:sp>
        <p:nvSpPr>
          <p:cNvPr id="822" name="Shape 82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
        <p:nvSpPr>
          <p:cNvPr id="823" name="Shape 82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90</a:t>
            </a:fld>
            <a:endParaRPr lang="en-GB"/>
          </a:p>
        </p:txBody>
      </p:sp>
      <p:pic>
        <p:nvPicPr>
          <p:cNvPr id="824" name="Shape 824">
            <a:hlinkClick r:id="rId3"/>
          </p:cNvPr>
          <p:cNvPicPr preferRelativeResize="0"/>
          <p:nvPr/>
        </p:nvPicPr>
        <p:blipFill rotWithShape="1">
          <a:blip r:embed="rId4">
            <a:alphaModFix/>
          </a:blip>
          <a:srcRect l="19860" t="9277" r="33877" b="49488"/>
          <a:stretch/>
        </p:blipFill>
        <p:spPr>
          <a:xfrm>
            <a:off x="1447700" y="2065175"/>
            <a:ext cx="5621974" cy="2817350"/>
          </a:xfrm>
          <a:prstGeom prst="rect">
            <a:avLst/>
          </a:prstGeom>
          <a:noFill/>
          <a:ln>
            <a:noFill/>
          </a:ln>
        </p:spPr>
      </p:pic>
      <p:sp>
        <p:nvSpPr>
          <p:cNvPr id="825" name="Shape 825"/>
          <p:cNvSpPr txBox="1"/>
          <p:nvPr/>
        </p:nvSpPr>
        <p:spPr>
          <a:xfrm>
            <a:off x="1381025" y="4817725"/>
            <a:ext cx="7209599" cy="239100"/>
          </a:xfrm>
          <a:prstGeom prst="rect">
            <a:avLst/>
          </a:prstGeom>
          <a:noFill/>
          <a:ln>
            <a:noFill/>
          </a:ln>
        </p:spPr>
        <p:txBody>
          <a:bodyPr lIns="91425" tIns="91425" rIns="91425" bIns="91425" anchor="t" anchorCtr="0">
            <a:noAutofit/>
          </a:bodyPr>
          <a:lstStyle/>
          <a:p>
            <a:pPr lvl="0">
              <a:spcBef>
                <a:spcPts val="0"/>
              </a:spcBef>
              <a:buNone/>
            </a:pPr>
            <a:r>
              <a:rPr lang="en-GB" u="sng">
                <a:solidFill>
                  <a:srgbClr val="0000FF"/>
                </a:solidFill>
                <a:hlinkClick r:id="rId3"/>
              </a:rPr>
              <a:t>https://play.google.com/store/apps/details?id=at.tripwire.mqtt.client&amp;hl=en</a:t>
            </a:r>
          </a:p>
        </p:txBody>
      </p:sp>
      <p:pic>
        <p:nvPicPr>
          <p:cNvPr id="826" name="Shape 826">
            <a:hlinkClick r:id="rId5"/>
          </p:cNvPr>
          <p:cNvPicPr preferRelativeResize="0"/>
          <p:nvPr/>
        </p:nvPicPr>
        <p:blipFill rotWithShape="1">
          <a:blip r:embed="rId6">
            <a:alphaModFix/>
          </a:blip>
          <a:srcRect t="1534" b="54123"/>
          <a:stretch/>
        </p:blipFill>
        <p:spPr>
          <a:xfrm>
            <a:off x="0" y="80200"/>
            <a:ext cx="9144000" cy="19849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Shape 831"/>
          <p:cNvSpPr txBox="1">
            <a:spLocks noGrp="1"/>
          </p:cNvSpPr>
          <p:nvPr>
            <p:ph type="title"/>
          </p:nvPr>
        </p:nvSpPr>
        <p:spPr>
          <a:xfrm>
            <a:off x="311700" y="818250"/>
            <a:ext cx="8520600" cy="572700"/>
          </a:xfrm>
          <a:prstGeom prst="rect">
            <a:avLst/>
          </a:prstGeom>
        </p:spPr>
        <p:txBody>
          <a:bodyPr lIns="91425" tIns="91425" rIns="91425" bIns="91425" anchor="t" anchorCtr="0">
            <a:noAutofit/>
          </a:bodyPr>
          <a:lstStyle/>
          <a:p>
            <a:pPr lvl="0" algn="ctr">
              <a:lnSpc>
                <a:spcPct val="144444"/>
              </a:lnSpc>
              <a:spcBef>
                <a:spcPts val="0"/>
              </a:spcBef>
              <a:buClr>
                <a:schemeClr val="dk1"/>
              </a:buClr>
              <a:buSzPct val="61111"/>
              <a:buFont typeface="Arial"/>
              <a:buNone/>
            </a:pPr>
            <a:r>
              <a:rPr lang="en-GB" sz="1800" b="1">
                <a:solidFill>
                  <a:srgbClr val="000000"/>
                </a:solidFill>
                <a:highlight>
                  <a:srgbClr val="FAFAFA"/>
                </a:highlight>
              </a:rPr>
              <a:t>Web Controlled LED</a:t>
            </a:r>
          </a:p>
          <a:p>
            <a:pPr lvl="0" algn="ctr" rtl="0">
              <a:spcBef>
                <a:spcPts val="0"/>
              </a:spcBef>
              <a:buNone/>
            </a:pPr>
            <a:endParaRPr/>
          </a:p>
          <a:p>
            <a:pPr lvl="0" algn="ctr">
              <a:spcBef>
                <a:spcPts val="0"/>
              </a:spcBef>
              <a:buNone/>
            </a:pPr>
            <a:endParaRPr/>
          </a:p>
        </p:txBody>
      </p:sp>
      <p:sp>
        <p:nvSpPr>
          <p:cNvPr id="832" name="Shape 832"/>
          <p:cNvSpPr txBox="1">
            <a:spLocks noGrp="1"/>
          </p:cNvSpPr>
          <p:nvPr>
            <p:ph type="body" idx="1"/>
          </p:nvPr>
        </p:nvSpPr>
        <p:spPr>
          <a:xfrm>
            <a:off x="311700" y="1644525"/>
            <a:ext cx="8520600" cy="1991400"/>
          </a:xfrm>
          <a:prstGeom prst="rect">
            <a:avLst/>
          </a:prstGeom>
        </p:spPr>
        <p:txBody>
          <a:bodyPr lIns="91425" tIns="91425" rIns="91425" bIns="91425" anchor="t" anchorCtr="0">
            <a:noAutofit/>
          </a:bodyPr>
          <a:lstStyle/>
          <a:p>
            <a:pPr lvl="0" algn="ctr" rtl="0">
              <a:spcBef>
                <a:spcPts val="0"/>
              </a:spcBef>
              <a:buNone/>
            </a:pPr>
            <a:r>
              <a:rPr lang="en-GB" u="sng">
                <a:solidFill>
                  <a:schemeClr val="hlink"/>
                </a:solidFill>
                <a:hlinkClick r:id="rId3"/>
              </a:rPr>
              <a:t>https://github.com/mayurpatil/WebControlledLED</a:t>
            </a:r>
          </a:p>
          <a:p>
            <a:pPr lvl="0" algn="ctr" rtl="0">
              <a:spcBef>
                <a:spcPts val="0"/>
              </a:spcBef>
              <a:buNone/>
            </a:pPr>
            <a:endParaRPr/>
          </a:p>
          <a:p>
            <a:pPr lvl="0" algn="ctr" rtl="0">
              <a:spcBef>
                <a:spcPts val="0"/>
              </a:spcBef>
              <a:buNone/>
            </a:pPr>
            <a:endParaRPr/>
          </a:p>
          <a:p>
            <a:pPr lvl="0" algn="ctr">
              <a:spcBef>
                <a:spcPts val="0"/>
              </a:spcBef>
              <a:buNone/>
            </a:pPr>
            <a:r>
              <a:rPr lang="en-GB" u="sng">
                <a:solidFill>
                  <a:schemeClr val="hlink"/>
                </a:solidFill>
                <a:hlinkClick r:id="rId4"/>
              </a:rPr>
              <a:t>99.xd09spz04.appspot.com</a:t>
            </a:r>
          </a:p>
        </p:txBody>
      </p:sp>
      <p:sp>
        <p:nvSpPr>
          <p:cNvPr id="833" name="Shape 83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Shape 83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GB"/>
              <a:t>Installing Additional Boards on Arduino </a:t>
            </a:r>
            <a:r>
              <a:rPr lang="en-GB" sz="1400"/>
              <a:t>[Offline]</a:t>
            </a:r>
          </a:p>
        </p:txBody>
      </p:sp>
      <p:sp>
        <p:nvSpPr>
          <p:cNvPr id="839" name="Shape 83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55600" algn="just" rtl="0">
              <a:spcBef>
                <a:spcPts val="0"/>
              </a:spcBef>
              <a:buClr>
                <a:srgbClr val="000000"/>
              </a:buClr>
              <a:buSzPct val="100000"/>
            </a:pPr>
            <a:r>
              <a:rPr lang="en-GB" sz="2000">
                <a:solidFill>
                  <a:srgbClr val="000000"/>
                </a:solidFill>
              </a:rPr>
              <a:t>Offline Arduino IDE is required for writing code directly on ESP8266</a:t>
            </a:r>
          </a:p>
          <a:p>
            <a:pPr marL="457200" lvl="0" indent="-355600" algn="just" rtl="0">
              <a:spcBef>
                <a:spcPts val="0"/>
              </a:spcBef>
              <a:buClr>
                <a:srgbClr val="000000"/>
              </a:buClr>
              <a:buSzPct val="100000"/>
            </a:pPr>
            <a:r>
              <a:rPr lang="en-GB" sz="2000">
                <a:solidFill>
                  <a:srgbClr val="000000"/>
                </a:solidFill>
              </a:rPr>
              <a:t>Goto “</a:t>
            </a:r>
            <a:r>
              <a:rPr lang="en-GB" sz="2000" b="1">
                <a:solidFill>
                  <a:srgbClr val="000000"/>
                </a:solidFill>
              </a:rPr>
              <a:t>File</a:t>
            </a:r>
            <a:r>
              <a:rPr lang="en-GB" sz="2000">
                <a:solidFill>
                  <a:srgbClr val="000000"/>
                </a:solidFill>
              </a:rPr>
              <a:t>” ⇒ “</a:t>
            </a:r>
            <a:r>
              <a:rPr lang="en-GB" sz="2000" b="1">
                <a:solidFill>
                  <a:srgbClr val="000000"/>
                </a:solidFill>
              </a:rPr>
              <a:t>Preferences</a:t>
            </a:r>
            <a:r>
              <a:rPr lang="en-GB" sz="2000">
                <a:solidFill>
                  <a:srgbClr val="000000"/>
                </a:solidFill>
              </a:rPr>
              <a:t>”, paste in “</a:t>
            </a:r>
            <a:r>
              <a:rPr lang="en-GB" sz="2000" b="1">
                <a:solidFill>
                  <a:srgbClr val="000000"/>
                </a:solidFill>
              </a:rPr>
              <a:t>Additional Boards Manager URL</a:t>
            </a:r>
            <a:r>
              <a:rPr lang="en-GB" sz="2000">
                <a:solidFill>
                  <a:srgbClr val="000000"/>
                </a:solidFill>
              </a:rPr>
              <a:t>”: </a:t>
            </a:r>
            <a:r>
              <a:rPr lang="en-GB" sz="2000" u="sng">
                <a:solidFill>
                  <a:srgbClr val="0000FF"/>
                </a:solidFill>
                <a:hlinkClick r:id="rId3"/>
              </a:rPr>
              <a:t>http://arduino.esp8266.com/stable/package_esp8266com_index.json</a:t>
            </a:r>
          </a:p>
          <a:p>
            <a:pPr marL="457200" lvl="0" indent="-355600" algn="just" rtl="0">
              <a:spcBef>
                <a:spcPts val="0"/>
              </a:spcBef>
              <a:buClr>
                <a:srgbClr val="000000"/>
              </a:buClr>
              <a:buSzPct val="100000"/>
            </a:pPr>
            <a:r>
              <a:rPr lang="en-GB" sz="2000">
                <a:solidFill>
                  <a:srgbClr val="000000"/>
                </a:solidFill>
              </a:rPr>
              <a:t>Go-to “</a:t>
            </a:r>
            <a:r>
              <a:rPr lang="en-GB" sz="2000" b="1">
                <a:solidFill>
                  <a:srgbClr val="000000"/>
                </a:solidFill>
              </a:rPr>
              <a:t>Tools</a:t>
            </a:r>
            <a:r>
              <a:rPr lang="en-GB" sz="2000">
                <a:solidFill>
                  <a:srgbClr val="000000"/>
                </a:solidFill>
              </a:rPr>
              <a:t>” </a:t>
            </a:r>
            <a:r>
              <a:rPr lang="en-GB" sz="2000">
                <a:solidFill>
                  <a:schemeClr val="dk1"/>
                </a:solidFill>
              </a:rPr>
              <a:t>⇒ “</a:t>
            </a:r>
            <a:r>
              <a:rPr lang="en-GB" sz="2000" b="1">
                <a:solidFill>
                  <a:srgbClr val="000000"/>
                </a:solidFill>
              </a:rPr>
              <a:t>Board</a:t>
            </a:r>
            <a:r>
              <a:rPr lang="en-GB" sz="2000">
                <a:solidFill>
                  <a:schemeClr val="dk1"/>
                </a:solidFill>
              </a:rPr>
              <a:t>” ⇒ “</a:t>
            </a:r>
            <a:r>
              <a:rPr lang="en-GB" sz="2000" b="1">
                <a:solidFill>
                  <a:srgbClr val="000000"/>
                </a:solidFill>
              </a:rPr>
              <a:t>Boards Manager</a:t>
            </a:r>
            <a:r>
              <a:rPr lang="en-GB" sz="2000">
                <a:solidFill>
                  <a:schemeClr val="dk1"/>
                </a:solidFill>
              </a:rPr>
              <a:t>”</a:t>
            </a:r>
          </a:p>
          <a:p>
            <a:pPr marL="457200" lvl="0" indent="-355600" algn="just" rtl="0">
              <a:spcBef>
                <a:spcPts val="0"/>
              </a:spcBef>
              <a:buClr>
                <a:schemeClr val="dk1"/>
              </a:buClr>
              <a:buSzPct val="100000"/>
            </a:pPr>
            <a:r>
              <a:rPr lang="en-GB" sz="2000">
                <a:solidFill>
                  <a:schemeClr val="dk1"/>
                </a:solidFill>
              </a:rPr>
              <a:t>Search for ESP8266 and select the version (2.1.0 current version) and click on “</a:t>
            </a:r>
            <a:r>
              <a:rPr lang="en-GB" sz="2000" b="1">
                <a:solidFill>
                  <a:srgbClr val="000000"/>
                </a:solidFill>
              </a:rPr>
              <a:t>Install</a:t>
            </a:r>
            <a:r>
              <a:rPr lang="en-GB" sz="2000">
                <a:solidFill>
                  <a:schemeClr val="dk1"/>
                </a:solidFill>
              </a:rPr>
              <a:t>” button</a:t>
            </a:r>
          </a:p>
          <a:p>
            <a:pPr marL="457200" lvl="0" indent="-355600" algn="just">
              <a:spcBef>
                <a:spcPts val="0"/>
              </a:spcBef>
              <a:buClr>
                <a:schemeClr val="dk1"/>
              </a:buClr>
              <a:buSzPct val="100000"/>
            </a:pPr>
            <a:r>
              <a:rPr lang="en-GB" sz="2000">
                <a:solidFill>
                  <a:schemeClr val="dk1"/>
                </a:solidFill>
              </a:rPr>
              <a:t>Once installed, select “</a:t>
            </a:r>
            <a:r>
              <a:rPr lang="en-GB" sz="2000" b="1">
                <a:solidFill>
                  <a:srgbClr val="000000"/>
                </a:solidFill>
              </a:rPr>
              <a:t>Generic ESP8266 Module</a:t>
            </a:r>
            <a:r>
              <a:rPr lang="en-GB" sz="2000">
                <a:solidFill>
                  <a:schemeClr val="dk1"/>
                </a:solidFill>
              </a:rPr>
              <a:t>” from “</a:t>
            </a:r>
            <a:r>
              <a:rPr lang="en-GB" sz="2000" b="1">
                <a:solidFill>
                  <a:srgbClr val="000000"/>
                </a:solidFill>
              </a:rPr>
              <a:t>Tools</a:t>
            </a:r>
            <a:r>
              <a:rPr lang="en-GB" sz="2000">
                <a:solidFill>
                  <a:schemeClr val="dk1"/>
                </a:solidFill>
              </a:rPr>
              <a:t>” ⇒ “</a:t>
            </a:r>
            <a:r>
              <a:rPr lang="en-GB" sz="2000" b="1">
                <a:solidFill>
                  <a:srgbClr val="000000"/>
                </a:solidFill>
              </a:rPr>
              <a:t>Board</a:t>
            </a:r>
            <a:r>
              <a:rPr lang="en-GB" sz="2000">
                <a:solidFill>
                  <a:schemeClr val="dk1"/>
                </a:solidFill>
              </a:rPr>
              <a:t>”</a:t>
            </a:r>
          </a:p>
        </p:txBody>
      </p:sp>
      <p:sp>
        <p:nvSpPr>
          <p:cNvPr id="840" name="Shape 8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92</a:t>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Shape 845"/>
          <p:cNvSpPr txBox="1">
            <a:spLocks noGrp="1"/>
          </p:cNvSpPr>
          <p:nvPr>
            <p:ph type="title"/>
          </p:nvPr>
        </p:nvSpPr>
        <p:spPr>
          <a:xfrm>
            <a:off x="311700" y="396500"/>
            <a:ext cx="8520600" cy="572700"/>
          </a:xfrm>
          <a:prstGeom prst="rect">
            <a:avLst/>
          </a:prstGeom>
        </p:spPr>
        <p:txBody>
          <a:bodyPr lIns="91425" tIns="91425" rIns="91425" bIns="91425" anchor="t" anchorCtr="0">
            <a:noAutofit/>
          </a:bodyPr>
          <a:lstStyle/>
          <a:p>
            <a:pPr lvl="0" algn="ctr">
              <a:spcBef>
                <a:spcPts val="0"/>
              </a:spcBef>
              <a:buNone/>
            </a:pPr>
            <a:r>
              <a:rPr lang="en-GB"/>
              <a:t>Uploading code directly to ESP8266</a:t>
            </a:r>
          </a:p>
        </p:txBody>
      </p:sp>
      <p:sp>
        <p:nvSpPr>
          <p:cNvPr id="846" name="Shape 846"/>
          <p:cNvSpPr txBox="1">
            <a:spLocks noGrp="1"/>
          </p:cNvSpPr>
          <p:nvPr>
            <p:ph type="body" idx="1"/>
          </p:nvPr>
        </p:nvSpPr>
        <p:spPr>
          <a:xfrm>
            <a:off x="311700" y="969200"/>
            <a:ext cx="8520600" cy="3416400"/>
          </a:xfrm>
          <a:prstGeom prst="rect">
            <a:avLst/>
          </a:prstGeom>
        </p:spPr>
        <p:txBody>
          <a:bodyPr lIns="91425" tIns="91425" rIns="91425" bIns="91425" anchor="t" anchorCtr="0">
            <a:noAutofit/>
          </a:bodyPr>
          <a:lstStyle/>
          <a:p>
            <a:pPr marL="457200" lvl="0" indent="-355600" rtl="0">
              <a:lnSpc>
                <a:spcPct val="200000"/>
              </a:lnSpc>
              <a:spcBef>
                <a:spcPts val="0"/>
              </a:spcBef>
              <a:buClr>
                <a:srgbClr val="000000"/>
              </a:buClr>
              <a:buSzPct val="100000"/>
            </a:pPr>
            <a:r>
              <a:rPr lang="en-GB" sz="2000">
                <a:solidFill>
                  <a:srgbClr val="000000"/>
                </a:solidFill>
              </a:rPr>
              <a:t>Connect </a:t>
            </a:r>
            <a:r>
              <a:rPr lang="en-GB" sz="2000" b="1">
                <a:solidFill>
                  <a:srgbClr val="000000"/>
                </a:solidFill>
              </a:rPr>
              <a:t>GPIO0</a:t>
            </a:r>
            <a:r>
              <a:rPr lang="en-GB" sz="2000">
                <a:solidFill>
                  <a:srgbClr val="000000"/>
                </a:solidFill>
              </a:rPr>
              <a:t> pin to </a:t>
            </a:r>
            <a:r>
              <a:rPr lang="en-GB" sz="2000" b="1">
                <a:solidFill>
                  <a:srgbClr val="000000"/>
                </a:solidFill>
              </a:rPr>
              <a:t>GND</a:t>
            </a:r>
          </a:p>
          <a:p>
            <a:pPr marL="457200" lvl="0" indent="-355600" rtl="0">
              <a:lnSpc>
                <a:spcPct val="200000"/>
              </a:lnSpc>
              <a:spcBef>
                <a:spcPts val="0"/>
              </a:spcBef>
              <a:buClr>
                <a:srgbClr val="000000"/>
              </a:buClr>
              <a:buSzPct val="100000"/>
            </a:pPr>
            <a:r>
              <a:rPr lang="en-GB" sz="2000">
                <a:solidFill>
                  <a:srgbClr val="000000"/>
                </a:solidFill>
              </a:rPr>
              <a:t>Connect </a:t>
            </a:r>
            <a:r>
              <a:rPr lang="en-GB" sz="2000" b="1">
                <a:solidFill>
                  <a:srgbClr val="000000"/>
                </a:solidFill>
              </a:rPr>
              <a:t>GPIO2</a:t>
            </a:r>
            <a:r>
              <a:rPr lang="en-GB" sz="2000">
                <a:solidFill>
                  <a:srgbClr val="000000"/>
                </a:solidFill>
              </a:rPr>
              <a:t> pin to </a:t>
            </a:r>
            <a:r>
              <a:rPr lang="en-GB" sz="2000" b="1">
                <a:solidFill>
                  <a:srgbClr val="000000"/>
                </a:solidFill>
              </a:rPr>
              <a:t>3.3V</a:t>
            </a:r>
            <a:r>
              <a:rPr lang="en-GB" sz="2000">
                <a:solidFill>
                  <a:srgbClr val="000000"/>
                </a:solidFill>
              </a:rPr>
              <a:t> and disconnect</a:t>
            </a:r>
          </a:p>
          <a:p>
            <a:pPr marL="457200" lvl="0" indent="-355600">
              <a:lnSpc>
                <a:spcPct val="200000"/>
              </a:lnSpc>
              <a:spcBef>
                <a:spcPts val="0"/>
              </a:spcBef>
              <a:buClr>
                <a:srgbClr val="434343"/>
              </a:buClr>
              <a:buSzPct val="100000"/>
            </a:pPr>
            <a:r>
              <a:rPr lang="en-GB" sz="2000">
                <a:solidFill>
                  <a:srgbClr val="000000"/>
                </a:solidFill>
              </a:rPr>
              <a:t>Connect </a:t>
            </a:r>
            <a:r>
              <a:rPr lang="en-GB" sz="2000" b="1">
                <a:solidFill>
                  <a:srgbClr val="000000"/>
                </a:solidFill>
              </a:rPr>
              <a:t>RESET</a:t>
            </a:r>
            <a:r>
              <a:rPr lang="en-GB" sz="2000">
                <a:solidFill>
                  <a:srgbClr val="000000"/>
                </a:solidFill>
              </a:rPr>
              <a:t> pin to </a:t>
            </a:r>
            <a:r>
              <a:rPr lang="en-GB" sz="2000" b="1">
                <a:solidFill>
                  <a:srgbClr val="000000"/>
                </a:solidFill>
              </a:rPr>
              <a:t>GND</a:t>
            </a:r>
            <a:r>
              <a:rPr lang="en-GB" sz="2000">
                <a:solidFill>
                  <a:srgbClr val="000000"/>
                </a:solidFill>
              </a:rPr>
              <a:t> ⇒ </a:t>
            </a:r>
            <a:r>
              <a:rPr lang="en-GB" sz="2000" b="1">
                <a:solidFill>
                  <a:srgbClr val="000000"/>
                </a:solidFill>
              </a:rPr>
              <a:t>3.3V</a:t>
            </a:r>
            <a:r>
              <a:rPr lang="en-GB" sz="2000">
                <a:solidFill>
                  <a:srgbClr val="000000"/>
                </a:solidFill>
              </a:rPr>
              <a:t> ⇒ </a:t>
            </a:r>
            <a:r>
              <a:rPr lang="en-GB" sz="2000" b="1">
                <a:solidFill>
                  <a:srgbClr val="000000"/>
                </a:solidFill>
              </a:rPr>
              <a:t>GND</a:t>
            </a:r>
            <a:r>
              <a:rPr lang="en-GB" sz="2000">
                <a:solidFill>
                  <a:srgbClr val="000000"/>
                </a:solidFill>
              </a:rPr>
              <a:t> and disconnect</a:t>
            </a:r>
            <a:r>
              <a:rPr lang="en-GB" sz="2000">
                <a:solidFill>
                  <a:srgbClr val="434343"/>
                </a:solidFill>
              </a:rPr>
              <a:t> </a:t>
            </a:r>
          </a:p>
        </p:txBody>
      </p:sp>
      <p:sp>
        <p:nvSpPr>
          <p:cNvPr id="847" name="Shape 8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93</a:t>
            </a:fld>
            <a:endParaRPr lang="en-GB"/>
          </a:p>
        </p:txBody>
      </p:sp>
      <p:pic>
        <p:nvPicPr>
          <p:cNvPr id="848" name="Shape 848" descr="images"/>
          <p:cNvPicPr preferRelativeResize="0"/>
          <p:nvPr/>
        </p:nvPicPr>
        <p:blipFill>
          <a:blip r:embed="rId3">
            <a:alphaModFix/>
          </a:blip>
          <a:stretch>
            <a:fillRect/>
          </a:stretch>
        </p:blipFill>
        <p:spPr>
          <a:xfrm>
            <a:off x="1903631" y="2772724"/>
            <a:ext cx="5336734" cy="219894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Shape 85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Clr>
                <a:schemeClr val="dk1"/>
              </a:buClr>
              <a:buSzPct val="39285"/>
              <a:buFont typeface="Arial"/>
              <a:buNone/>
            </a:pPr>
            <a:r>
              <a:rPr lang="en-GB"/>
              <a:t>Built-in LED Blink using ESP8266</a:t>
            </a:r>
          </a:p>
        </p:txBody>
      </p:sp>
      <p:sp>
        <p:nvSpPr>
          <p:cNvPr id="854" name="Shape 85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spcAft>
                <a:spcPts val="0"/>
              </a:spcAft>
              <a:buClr>
                <a:schemeClr val="dk1"/>
              </a:buClr>
              <a:buSzPct val="110000"/>
              <a:buFont typeface="Arial"/>
              <a:buNone/>
            </a:pPr>
            <a:r>
              <a:rPr lang="en-GB" sz="1000" b="1">
                <a:solidFill>
                  <a:srgbClr val="434343"/>
                </a:solidFill>
              </a:rPr>
              <a:t>/* ESP8266 Blink by Simon Peter Blink the blue LED on the ESP-01 module This example code is in the public domain The blue LED on the ESP-01 module is connected to GPIO1 (which is also the TXD pin; so we cannot use Serial.print() at the same time) Note that this sketch uses LED_BUILTIN to find the pin with the internal LED */</a:t>
            </a:r>
          </a:p>
          <a:p>
            <a:pPr lvl="0" rtl="0">
              <a:spcBef>
                <a:spcPts val="0"/>
              </a:spcBef>
              <a:spcAft>
                <a:spcPts val="0"/>
              </a:spcAft>
              <a:buClr>
                <a:schemeClr val="dk1"/>
              </a:buClr>
              <a:buSzPct val="78571"/>
              <a:buFont typeface="Arial"/>
              <a:buNone/>
            </a:pPr>
            <a:r>
              <a:rPr lang="en-GB" sz="1400" b="1">
                <a:solidFill>
                  <a:srgbClr val="434343"/>
                </a:solidFill>
              </a:rPr>
              <a:t>void setup() {</a:t>
            </a:r>
          </a:p>
          <a:p>
            <a:pPr lvl="0" rtl="0">
              <a:spcBef>
                <a:spcPts val="0"/>
              </a:spcBef>
              <a:spcAft>
                <a:spcPts val="0"/>
              </a:spcAft>
              <a:buClr>
                <a:schemeClr val="dk1"/>
              </a:buClr>
              <a:buSzPct val="78571"/>
              <a:buFont typeface="Arial"/>
              <a:buNone/>
            </a:pPr>
            <a:r>
              <a:rPr lang="en-GB" sz="1400" b="1">
                <a:solidFill>
                  <a:srgbClr val="434343"/>
                </a:solidFill>
              </a:rPr>
              <a:t>  pinMode(LED_BUILTIN, OUTPUT);     // Initialize the LED_BUILTIN pin as an output</a:t>
            </a:r>
          </a:p>
          <a:p>
            <a:pPr lvl="0" rtl="0">
              <a:spcBef>
                <a:spcPts val="0"/>
              </a:spcBef>
              <a:spcAft>
                <a:spcPts val="0"/>
              </a:spcAft>
              <a:buClr>
                <a:schemeClr val="dk1"/>
              </a:buClr>
              <a:buSzPct val="78571"/>
              <a:buFont typeface="Arial"/>
              <a:buNone/>
            </a:pPr>
            <a:r>
              <a:rPr lang="en-GB" sz="1400" b="1">
                <a:solidFill>
                  <a:srgbClr val="434343"/>
                </a:solidFill>
              </a:rPr>
              <a:t>}</a:t>
            </a:r>
          </a:p>
          <a:p>
            <a:pPr lvl="0" rtl="0">
              <a:spcBef>
                <a:spcPts val="0"/>
              </a:spcBef>
              <a:spcAft>
                <a:spcPts val="0"/>
              </a:spcAft>
              <a:buClr>
                <a:schemeClr val="dk1"/>
              </a:buClr>
              <a:buSzPct val="78571"/>
              <a:buFont typeface="Arial"/>
              <a:buNone/>
            </a:pPr>
            <a:r>
              <a:rPr lang="en-GB" sz="1400" b="1">
                <a:solidFill>
                  <a:srgbClr val="434343"/>
                </a:solidFill>
              </a:rPr>
              <a:t>// the loop function runs over and over again forever</a:t>
            </a:r>
          </a:p>
          <a:p>
            <a:pPr lvl="0" rtl="0">
              <a:spcBef>
                <a:spcPts val="0"/>
              </a:spcBef>
              <a:spcAft>
                <a:spcPts val="0"/>
              </a:spcAft>
              <a:buClr>
                <a:schemeClr val="dk1"/>
              </a:buClr>
              <a:buSzPct val="78571"/>
              <a:buFont typeface="Arial"/>
              <a:buNone/>
            </a:pPr>
            <a:r>
              <a:rPr lang="en-GB" sz="1400" b="1">
                <a:solidFill>
                  <a:srgbClr val="434343"/>
                </a:solidFill>
              </a:rPr>
              <a:t>void loop() {</a:t>
            </a:r>
          </a:p>
          <a:p>
            <a:pPr lvl="0" rtl="0">
              <a:spcBef>
                <a:spcPts val="0"/>
              </a:spcBef>
              <a:spcAft>
                <a:spcPts val="0"/>
              </a:spcAft>
              <a:buClr>
                <a:schemeClr val="dk1"/>
              </a:buClr>
              <a:buSzPct val="78571"/>
              <a:buFont typeface="Arial"/>
              <a:buNone/>
            </a:pPr>
            <a:r>
              <a:rPr lang="en-GB" sz="1400" b="1">
                <a:solidFill>
                  <a:srgbClr val="434343"/>
                </a:solidFill>
              </a:rPr>
              <a:t>  digitalWrite(LED_BUILTIN, LOW);   // Turn the LED on (Note that LOW is the voltage level</a:t>
            </a:r>
          </a:p>
          <a:p>
            <a:pPr lvl="0" rtl="0">
              <a:spcBef>
                <a:spcPts val="0"/>
              </a:spcBef>
              <a:spcAft>
                <a:spcPts val="0"/>
              </a:spcAft>
              <a:buClr>
                <a:schemeClr val="dk1"/>
              </a:buClr>
              <a:buSzPct val="78571"/>
              <a:buFont typeface="Arial"/>
              <a:buNone/>
            </a:pPr>
            <a:r>
              <a:rPr lang="en-GB" sz="1400" b="1">
                <a:solidFill>
                  <a:srgbClr val="434343"/>
                </a:solidFill>
              </a:rPr>
              <a:t>                                    // but actually the LED is on; this is because </a:t>
            </a:r>
          </a:p>
          <a:p>
            <a:pPr lvl="0" rtl="0">
              <a:spcBef>
                <a:spcPts val="0"/>
              </a:spcBef>
              <a:spcAft>
                <a:spcPts val="0"/>
              </a:spcAft>
              <a:buClr>
                <a:schemeClr val="dk1"/>
              </a:buClr>
              <a:buSzPct val="78571"/>
              <a:buFont typeface="Arial"/>
              <a:buNone/>
            </a:pPr>
            <a:r>
              <a:rPr lang="en-GB" sz="1400" b="1">
                <a:solidFill>
                  <a:srgbClr val="434343"/>
                </a:solidFill>
              </a:rPr>
              <a:t>                                    // it is acive low on the ESP-01)</a:t>
            </a:r>
          </a:p>
          <a:p>
            <a:pPr lvl="0" rtl="0">
              <a:spcBef>
                <a:spcPts val="0"/>
              </a:spcBef>
              <a:spcAft>
                <a:spcPts val="0"/>
              </a:spcAft>
              <a:buClr>
                <a:schemeClr val="dk1"/>
              </a:buClr>
              <a:buSzPct val="78571"/>
              <a:buFont typeface="Arial"/>
              <a:buNone/>
            </a:pPr>
            <a:r>
              <a:rPr lang="en-GB" sz="1400" b="1">
                <a:solidFill>
                  <a:srgbClr val="434343"/>
                </a:solidFill>
              </a:rPr>
              <a:t>  delay(1000);                      // Wait for a second</a:t>
            </a:r>
          </a:p>
          <a:p>
            <a:pPr lvl="0" rtl="0">
              <a:spcBef>
                <a:spcPts val="0"/>
              </a:spcBef>
              <a:spcAft>
                <a:spcPts val="0"/>
              </a:spcAft>
              <a:buClr>
                <a:schemeClr val="dk1"/>
              </a:buClr>
              <a:buSzPct val="78571"/>
              <a:buFont typeface="Arial"/>
              <a:buNone/>
            </a:pPr>
            <a:r>
              <a:rPr lang="en-GB" sz="1400" b="1">
                <a:solidFill>
                  <a:srgbClr val="434343"/>
                </a:solidFill>
              </a:rPr>
              <a:t>  digitalWrite(LED_BUILTIN, HIGH);  // Turn the LED off by making the voltage HIGH</a:t>
            </a:r>
          </a:p>
          <a:p>
            <a:pPr lvl="0" rtl="0">
              <a:spcBef>
                <a:spcPts val="0"/>
              </a:spcBef>
              <a:spcAft>
                <a:spcPts val="0"/>
              </a:spcAft>
              <a:buClr>
                <a:schemeClr val="dk1"/>
              </a:buClr>
              <a:buSzPct val="78571"/>
              <a:buFont typeface="Arial"/>
              <a:buNone/>
            </a:pPr>
            <a:r>
              <a:rPr lang="en-GB" sz="1400" b="1">
                <a:solidFill>
                  <a:srgbClr val="434343"/>
                </a:solidFill>
              </a:rPr>
              <a:t>  delay(2000);                      // Wait for two seconds (to demonstrate the active low LED)</a:t>
            </a:r>
          </a:p>
          <a:p>
            <a:pPr lvl="0">
              <a:spcBef>
                <a:spcPts val="0"/>
              </a:spcBef>
              <a:spcAft>
                <a:spcPts val="0"/>
              </a:spcAft>
              <a:buNone/>
            </a:pPr>
            <a:r>
              <a:rPr lang="en-GB" sz="1400" b="1">
                <a:solidFill>
                  <a:srgbClr val="434343"/>
                </a:solidFill>
              </a:rPr>
              <a:t>}</a:t>
            </a:r>
          </a:p>
        </p:txBody>
      </p:sp>
      <p:sp>
        <p:nvSpPr>
          <p:cNvPr id="855" name="Shape 8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94</a:t>
            </a:fld>
            <a:endParaRPr lang="en-GB"/>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Shape 860"/>
          <p:cNvSpPr txBox="1">
            <a:spLocks noGrp="1"/>
          </p:cNvSpPr>
          <p:nvPr>
            <p:ph type="title"/>
          </p:nvPr>
        </p:nvSpPr>
        <p:spPr>
          <a:xfrm>
            <a:off x="311700" y="92150"/>
            <a:ext cx="8520600" cy="572700"/>
          </a:xfrm>
          <a:prstGeom prst="rect">
            <a:avLst/>
          </a:prstGeom>
        </p:spPr>
        <p:txBody>
          <a:bodyPr lIns="91425" tIns="91425" rIns="91425" bIns="91425" anchor="t" anchorCtr="0">
            <a:noAutofit/>
          </a:bodyPr>
          <a:lstStyle/>
          <a:p>
            <a:pPr lvl="0" algn="ctr">
              <a:lnSpc>
                <a:spcPct val="110000"/>
              </a:lnSpc>
              <a:spcBef>
                <a:spcPts val="1800"/>
              </a:spcBef>
              <a:spcAft>
                <a:spcPts val="400"/>
              </a:spcAft>
              <a:buClr>
                <a:schemeClr val="dk1"/>
              </a:buClr>
              <a:buSzPct val="64705"/>
              <a:buFont typeface="Arial"/>
              <a:buNone/>
            </a:pPr>
            <a:r>
              <a:rPr lang="en-GB" sz="1700" b="1">
                <a:solidFill>
                  <a:srgbClr val="128CAB"/>
                </a:solidFill>
                <a:hlinkClick r:id="rId3"/>
              </a:rPr>
              <a:t>Updating ESP8266 Firmware</a:t>
            </a:r>
          </a:p>
          <a:p>
            <a:pPr lvl="0" algn="ctr">
              <a:spcBef>
                <a:spcPts val="0"/>
              </a:spcBef>
              <a:buNone/>
            </a:pPr>
            <a:endParaRPr/>
          </a:p>
        </p:txBody>
      </p:sp>
      <p:sp>
        <p:nvSpPr>
          <p:cNvPr id="861" name="Shape 861"/>
          <p:cNvSpPr txBox="1">
            <a:spLocks noGrp="1"/>
          </p:cNvSpPr>
          <p:nvPr>
            <p:ph type="body" idx="1"/>
          </p:nvPr>
        </p:nvSpPr>
        <p:spPr>
          <a:xfrm>
            <a:off x="311700" y="753874"/>
            <a:ext cx="8520600" cy="3453300"/>
          </a:xfrm>
          <a:prstGeom prst="rect">
            <a:avLst/>
          </a:prstGeom>
        </p:spPr>
        <p:txBody>
          <a:bodyPr lIns="91425" tIns="91425" rIns="91425" bIns="91425" anchor="t" anchorCtr="0">
            <a:noAutofit/>
          </a:bodyPr>
          <a:lstStyle/>
          <a:p>
            <a:pPr lvl="0">
              <a:spcBef>
                <a:spcPts val="0"/>
              </a:spcBef>
              <a:buNone/>
            </a:pPr>
            <a:endParaRPr/>
          </a:p>
        </p:txBody>
      </p:sp>
      <p:sp>
        <p:nvSpPr>
          <p:cNvPr id="862" name="Shape 86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95</a:t>
            </a:fld>
            <a:endParaRPr lang="en-GB"/>
          </a:p>
        </p:txBody>
      </p:sp>
      <p:pic>
        <p:nvPicPr>
          <p:cNvPr id="863" name="Shape 863"/>
          <p:cNvPicPr preferRelativeResize="0"/>
          <p:nvPr/>
        </p:nvPicPr>
        <p:blipFill>
          <a:blip r:embed="rId4">
            <a:alphaModFix/>
          </a:blip>
          <a:stretch>
            <a:fillRect/>
          </a:stretch>
        </p:blipFill>
        <p:spPr>
          <a:xfrm>
            <a:off x="1952625" y="753875"/>
            <a:ext cx="5238750" cy="3731262"/>
          </a:xfrm>
          <a:prstGeom prst="rect">
            <a:avLst/>
          </a:prstGeom>
          <a:noFill/>
          <a:ln>
            <a:noFill/>
          </a:ln>
        </p:spPr>
      </p:pic>
      <p:sp>
        <p:nvSpPr>
          <p:cNvPr id="864" name="Shape 864"/>
          <p:cNvSpPr txBox="1"/>
          <p:nvPr/>
        </p:nvSpPr>
        <p:spPr>
          <a:xfrm>
            <a:off x="2352550" y="4568100"/>
            <a:ext cx="4202400" cy="393600"/>
          </a:xfrm>
          <a:prstGeom prst="rect">
            <a:avLst/>
          </a:prstGeom>
          <a:noFill/>
          <a:ln>
            <a:noFill/>
          </a:ln>
        </p:spPr>
        <p:txBody>
          <a:bodyPr lIns="91425" tIns="91425" rIns="91425" bIns="91425" anchor="t" anchorCtr="0">
            <a:noAutofit/>
          </a:bodyPr>
          <a:lstStyle/>
          <a:p>
            <a:pPr lvl="0" algn="ctr">
              <a:spcBef>
                <a:spcPts val="0"/>
              </a:spcBef>
              <a:buNone/>
            </a:pPr>
            <a:r>
              <a:rPr lang="en-GB" b="1" u="sng">
                <a:solidFill>
                  <a:schemeClr val="hlink"/>
                </a:solidFill>
                <a:hlinkClick r:id="rId3"/>
              </a:rPr>
              <a:t>Click here for STEPS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Shape 86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GB"/>
              <a:t>NodeMCU Code on ESP8266</a:t>
            </a:r>
          </a:p>
        </p:txBody>
      </p:sp>
      <p:sp>
        <p:nvSpPr>
          <p:cNvPr id="870" name="Shape 87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GB">
                <a:solidFill>
                  <a:srgbClr val="434343"/>
                </a:solidFill>
              </a:rPr>
              <a:t>Code same as NodeMCU except below change:</a:t>
            </a:r>
          </a:p>
          <a:p>
            <a:pPr marL="457200" lvl="0" indent="-228600">
              <a:lnSpc>
                <a:spcPct val="100000"/>
              </a:lnSpc>
              <a:spcBef>
                <a:spcPts val="0"/>
              </a:spcBef>
              <a:spcAft>
                <a:spcPts val="0"/>
              </a:spcAft>
              <a:buClr>
                <a:srgbClr val="434343"/>
              </a:buClr>
            </a:pPr>
            <a:r>
              <a:rPr lang="en-GB" b="1">
                <a:solidFill>
                  <a:srgbClr val="434343"/>
                </a:solidFill>
              </a:rPr>
              <a:t>int builtin_led   = 2; ⇒ use LED_BUILTIN option available in ESP8266WiFi.h</a:t>
            </a:r>
          </a:p>
        </p:txBody>
      </p:sp>
      <p:sp>
        <p:nvSpPr>
          <p:cNvPr id="871" name="Shape 87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96</a:t>
            </a:fld>
            <a:endParaRPr lang="en-GB"/>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Shape 8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GB"/>
              <a:t>GSM Module for Arduino</a:t>
            </a:r>
          </a:p>
        </p:txBody>
      </p:sp>
      <p:sp>
        <p:nvSpPr>
          <p:cNvPr id="877" name="Shape 877"/>
          <p:cNvSpPr txBox="1">
            <a:spLocks noGrp="1"/>
          </p:cNvSpPr>
          <p:nvPr>
            <p:ph type="body" idx="1"/>
          </p:nvPr>
        </p:nvSpPr>
        <p:spPr>
          <a:xfrm>
            <a:off x="0" y="972375"/>
            <a:ext cx="4628100" cy="4084500"/>
          </a:xfrm>
          <a:prstGeom prst="rect">
            <a:avLst/>
          </a:prstGeom>
        </p:spPr>
        <p:txBody>
          <a:bodyPr lIns="91425" tIns="91425" rIns="91425" bIns="91425" anchor="t" anchorCtr="0">
            <a:noAutofit/>
          </a:bodyPr>
          <a:lstStyle/>
          <a:p>
            <a:pPr lvl="0" rtl="0">
              <a:lnSpc>
                <a:spcPct val="100000"/>
              </a:lnSpc>
              <a:spcBef>
                <a:spcPts val="0"/>
              </a:spcBef>
              <a:buNone/>
            </a:pPr>
            <a:r>
              <a:rPr lang="en-GB">
                <a:solidFill>
                  <a:srgbClr val="000000"/>
                </a:solidFill>
              </a:rPr>
              <a:t>       Features:</a:t>
            </a:r>
          </a:p>
          <a:p>
            <a:pPr marL="914400" lvl="0" indent="-228600" rtl="0">
              <a:lnSpc>
                <a:spcPct val="100000"/>
              </a:lnSpc>
              <a:spcBef>
                <a:spcPts val="0"/>
              </a:spcBef>
              <a:buClr>
                <a:srgbClr val="000000"/>
              </a:buClr>
            </a:pPr>
            <a:r>
              <a:rPr lang="en-GB">
                <a:solidFill>
                  <a:srgbClr val="000000"/>
                </a:solidFill>
              </a:rPr>
              <a:t>Send/Receive SMS</a:t>
            </a:r>
          </a:p>
          <a:p>
            <a:pPr marL="914400" lvl="0" indent="-228600" rtl="0">
              <a:spcBef>
                <a:spcPts val="0"/>
              </a:spcBef>
              <a:buClr>
                <a:srgbClr val="000000"/>
              </a:buClr>
            </a:pPr>
            <a:r>
              <a:rPr lang="en-GB">
                <a:solidFill>
                  <a:srgbClr val="000000"/>
                </a:solidFill>
              </a:rPr>
              <a:t>Make/Receive Calls</a:t>
            </a:r>
          </a:p>
          <a:p>
            <a:pPr marL="914400" lvl="0" indent="-228600" rtl="0">
              <a:spcBef>
                <a:spcPts val="0"/>
              </a:spcBef>
              <a:buClr>
                <a:srgbClr val="000000"/>
              </a:buClr>
            </a:pPr>
            <a:r>
              <a:rPr lang="en-GB">
                <a:solidFill>
                  <a:srgbClr val="000000"/>
                </a:solidFill>
              </a:rPr>
              <a:t>Place to insert SIM</a:t>
            </a:r>
          </a:p>
          <a:p>
            <a:pPr marL="914400" lvl="0" indent="-228600" rtl="0">
              <a:spcBef>
                <a:spcPts val="0"/>
              </a:spcBef>
              <a:buClr>
                <a:srgbClr val="000000"/>
              </a:buClr>
            </a:pPr>
            <a:r>
              <a:rPr lang="en-GB">
                <a:solidFill>
                  <a:srgbClr val="000000"/>
                </a:solidFill>
              </a:rPr>
              <a:t>On-board 3.5 mm jack to connect a headphone to answer calls</a:t>
            </a:r>
          </a:p>
          <a:p>
            <a:pPr marL="914400" lvl="0" indent="-228600" rtl="0">
              <a:spcBef>
                <a:spcPts val="0"/>
              </a:spcBef>
              <a:buClr>
                <a:srgbClr val="000000"/>
              </a:buClr>
            </a:pPr>
            <a:r>
              <a:rPr lang="en-GB">
                <a:solidFill>
                  <a:srgbClr val="000000"/>
                </a:solidFill>
              </a:rPr>
              <a:t>Uses AT commands to configure and communicate with the shield</a:t>
            </a:r>
          </a:p>
          <a:p>
            <a:pPr lvl="0">
              <a:spcBef>
                <a:spcPts val="0"/>
              </a:spcBef>
              <a:buNone/>
            </a:pPr>
            <a:endParaRPr>
              <a:solidFill>
                <a:srgbClr val="000000"/>
              </a:solidFill>
            </a:endParaRPr>
          </a:p>
        </p:txBody>
      </p:sp>
      <p:sp>
        <p:nvSpPr>
          <p:cNvPr id="878" name="Shape 87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97</a:t>
            </a:fld>
            <a:endParaRPr lang="en-GB"/>
          </a:p>
        </p:txBody>
      </p:sp>
      <p:pic>
        <p:nvPicPr>
          <p:cNvPr id="879" name="Shape 879"/>
          <p:cNvPicPr preferRelativeResize="0"/>
          <p:nvPr/>
        </p:nvPicPr>
        <p:blipFill>
          <a:blip r:embed="rId3">
            <a:alphaModFix/>
          </a:blip>
          <a:stretch>
            <a:fillRect/>
          </a:stretch>
        </p:blipFill>
        <p:spPr>
          <a:xfrm>
            <a:off x="4760100" y="375212"/>
            <a:ext cx="4261049" cy="439307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Shape 8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GB"/>
              <a:t>Applications of GSM Module</a:t>
            </a:r>
          </a:p>
        </p:txBody>
      </p:sp>
      <p:sp>
        <p:nvSpPr>
          <p:cNvPr id="885" name="Shape 88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lr>
                <a:srgbClr val="000000"/>
              </a:buClr>
            </a:pPr>
            <a:r>
              <a:rPr lang="en-GB">
                <a:solidFill>
                  <a:srgbClr val="000000"/>
                </a:solidFill>
              </a:rPr>
              <a:t>Home Automation</a:t>
            </a:r>
          </a:p>
          <a:p>
            <a:pPr marL="457200" lvl="0" indent="-228600" rtl="0">
              <a:spcBef>
                <a:spcPts val="0"/>
              </a:spcBef>
              <a:buClr>
                <a:srgbClr val="000000"/>
              </a:buClr>
            </a:pPr>
            <a:r>
              <a:rPr lang="en-GB">
                <a:solidFill>
                  <a:srgbClr val="000000"/>
                </a:solidFill>
              </a:rPr>
              <a:t>Vehicle Tracking</a:t>
            </a:r>
          </a:p>
          <a:p>
            <a:pPr marL="457200" lvl="0" indent="-228600" rtl="0">
              <a:spcBef>
                <a:spcPts val="0"/>
              </a:spcBef>
              <a:buClr>
                <a:srgbClr val="000000"/>
              </a:buClr>
            </a:pPr>
            <a:r>
              <a:rPr lang="en-GB">
                <a:solidFill>
                  <a:srgbClr val="000000"/>
                </a:solidFill>
              </a:rPr>
              <a:t>Remote Monitoring and Control</a:t>
            </a:r>
          </a:p>
          <a:p>
            <a:pPr marL="457200" lvl="0" indent="-228600" rtl="0">
              <a:spcBef>
                <a:spcPts val="0"/>
              </a:spcBef>
              <a:buClr>
                <a:srgbClr val="000000"/>
              </a:buClr>
            </a:pPr>
            <a:r>
              <a:rPr lang="en-GB">
                <a:solidFill>
                  <a:srgbClr val="000000"/>
                </a:solidFill>
              </a:rPr>
              <a:t>Agricultural Automation</a:t>
            </a:r>
          </a:p>
          <a:p>
            <a:pPr marL="457200" lvl="0" indent="-228600" rtl="0">
              <a:spcBef>
                <a:spcPts val="0"/>
              </a:spcBef>
              <a:buClr>
                <a:srgbClr val="000000"/>
              </a:buClr>
            </a:pPr>
            <a:r>
              <a:rPr lang="en-GB">
                <a:solidFill>
                  <a:srgbClr val="000000"/>
                </a:solidFill>
              </a:rPr>
              <a:t>Industrial Automation</a:t>
            </a:r>
          </a:p>
          <a:p>
            <a:pPr marL="457200" lvl="0" indent="-228600" rtl="0">
              <a:spcBef>
                <a:spcPts val="0"/>
              </a:spcBef>
              <a:buClr>
                <a:srgbClr val="000000"/>
              </a:buClr>
            </a:pPr>
            <a:r>
              <a:rPr lang="en-GB">
                <a:solidFill>
                  <a:srgbClr val="000000"/>
                </a:solidFill>
              </a:rPr>
              <a:t>GPRS Data Logging</a:t>
            </a:r>
          </a:p>
        </p:txBody>
      </p:sp>
      <p:sp>
        <p:nvSpPr>
          <p:cNvPr id="886" name="Shape 8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pPr lvl="0" rtl="0">
                <a:spcBef>
                  <a:spcPts val="0"/>
                </a:spcBef>
                <a:buNone/>
              </a:pPr>
              <a:t>98</a:t>
            </a:fld>
            <a:endParaRPr lang="en-GB"/>
          </a:p>
        </p:txBody>
      </p:sp>
      <p:sp>
        <p:nvSpPr>
          <p:cNvPr id="887" name="Shape 887"/>
          <p:cNvSpPr txBox="1"/>
          <p:nvPr/>
        </p:nvSpPr>
        <p:spPr>
          <a:xfrm>
            <a:off x="5498700" y="925075"/>
            <a:ext cx="3333600" cy="227400"/>
          </a:xfrm>
          <a:prstGeom prst="rect">
            <a:avLst/>
          </a:prstGeom>
          <a:noFill/>
          <a:ln>
            <a:noFill/>
          </a:ln>
        </p:spPr>
        <p:txBody>
          <a:bodyPr lIns="91425" tIns="91425" rIns="91425" bIns="91425" anchor="t" anchorCtr="0">
            <a:noAutofit/>
          </a:bodyPr>
          <a:lstStyle/>
          <a:p>
            <a:pPr lvl="0" rtl="0">
              <a:spcBef>
                <a:spcPts val="0"/>
              </a:spcBef>
              <a:buNone/>
            </a:pPr>
            <a:r>
              <a:rPr lang="en-GB" sz="1200"/>
              <a:t>Image Credits </a:t>
            </a:r>
            <a:r>
              <a:rPr lang="en-GB" sz="1200" u="sng">
                <a:solidFill>
                  <a:srgbClr val="0000FF"/>
                </a:solidFill>
                <a:hlinkClick r:id="rId3"/>
              </a:rPr>
              <a:t>1</a:t>
            </a:r>
            <a:r>
              <a:rPr lang="en-GB" sz="1200">
                <a:solidFill>
                  <a:srgbClr val="0000FF"/>
                </a:solidFill>
              </a:rPr>
              <a:t> </a:t>
            </a:r>
            <a:r>
              <a:rPr lang="en-GB" sz="1200" u="sng">
                <a:solidFill>
                  <a:srgbClr val="0000FF"/>
                </a:solidFill>
                <a:hlinkClick r:id="rId4"/>
              </a:rPr>
              <a:t>2</a:t>
            </a:r>
            <a:r>
              <a:rPr lang="en-GB" sz="1200">
                <a:solidFill>
                  <a:srgbClr val="0000FF"/>
                </a:solidFill>
              </a:rPr>
              <a:t> </a:t>
            </a:r>
            <a:r>
              <a:rPr lang="en-GB" sz="1200" u="sng">
                <a:solidFill>
                  <a:srgbClr val="0000FF"/>
                </a:solidFill>
                <a:hlinkClick r:id="rId5"/>
              </a:rPr>
              <a:t>3</a:t>
            </a:r>
            <a:r>
              <a:rPr lang="en-GB" sz="1200">
                <a:solidFill>
                  <a:srgbClr val="0000FF"/>
                </a:solidFill>
              </a:rPr>
              <a:t> </a:t>
            </a:r>
            <a:r>
              <a:rPr lang="en-GB" sz="1200" u="sng">
                <a:solidFill>
                  <a:srgbClr val="0000FF"/>
                </a:solidFill>
                <a:hlinkClick r:id="rId6"/>
              </a:rPr>
              <a:t>4</a:t>
            </a:r>
            <a:r>
              <a:rPr lang="en-GB" sz="1200">
                <a:solidFill>
                  <a:srgbClr val="0000FF"/>
                </a:solidFill>
              </a:rPr>
              <a:t> </a:t>
            </a:r>
            <a:r>
              <a:rPr lang="en-GB" sz="1200" u="sng">
                <a:solidFill>
                  <a:srgbClr val="0000FF"/>
                </a:solidFill>
                <a:hlinkClick r:id="rId7"/>
              </a:rPr>
              <a:t>5</a:t>
            </a:r>
            <a:r>
              <a:rPr lang="en-GB" sz="1200"/>
              <a:t> </a:t>
            </a:r>
            <a:r>
              <a:rPr lang="en-GB"/>
              <a:t> </a:t>
            </a:r>
          </a:p>
        </p:txBody>
      </p:sp>
      <p:pic>
        <p:nvPicPr>
          <p:cNvPr id="888" name="Shape 888"/>
          <p:cNvPicPr preferRelativeResize="0"/>
          <p:nvPr/>
        </p:nvPicPr>
        <p:blipFill>
          <a:blip r:embed="rId8">
            <a:alphaModFix/>
          </a:blip>
          <a:stretch>
            <a:fillRect/>
          </a:stretch>
        </p:blipFill>
        <p:spPr>
          <a:xfrm>
            <a:off x="311700" y="3177824"/>
            <a:ext cx="2499823" cy="1945824"/>
          </a:xfrm>
          <a:prstGeom prst="rect">
            <a:avLst/>
          </a:prstGeom>
          <a:noFill/>
          <a:ln>
            <a:noFill/>
          </a:ln>
        </p:spPr>
      </p:pic>
      <p:pic>
        <p:nvPicPr>
          <p:cNvPr id="889" name="Shape 889"/>
          <p:cNvPicPr preferRelativeResize="0"/>
          <p:nvPr/>
        </p:nvPicPr>
        <p:blipFill>
          <a:blip r:embed="rId9">
            <a:alphaModFix/>
          </a:blip>
          <a:stretch>
            <a:fillRect/>
          </a:stretch>
        </p:blipFill>
        <p:spPr>
          <a:xfrm>
            <a:off x="4690150" y="1243452"/>
            <a:ext cx="3881774" cy="1863256"/>
          </a:xfrm>
          <a:prstGeom prst="rect">
            <a:avLst/>
          </a:prstGeom>
          <a:noFill/>
          <a:ln>
            <a:noFill/>
          </a:ln>
        </p:spPr>
      </p:pic>
      <p:pic>
        <p:nvPicPr>
          <p:cNvPr id="890" name="Shape 890"/>
          <p:cNvPicPr preferRelativeResize="0"/>
          <p:nvPr/>
        </p:nvPicPr>
        <p:blipFill>
          <a:blip r:embed="rId10">
            <a:alphaModFix/>
          </a:blip>
          <a:stretch>
            <a:fillRect/>
          </a:stretch>
        </p:blipFill>
        <p:spPr>
          <a:xfrm>
            <a:off x="2888587" y="3197675"/>
            <a:ext cx="1455825" cy="1945824"/>
          </a:xfrm>
          <a:prstGeom prst="rect">
            <a:avLst/>
          </a:prstGeom>
          <a:noFill/>
          <a:ln>
            <a:noFill/>
          </a:ln>
        </p:spPr>
      </p:pic>
      <p:pic>
        <p:nvPicPr>
          <p:cNvPr id="891" name="Shape 891"/>
          <p:cNvPicPr preferRelativeResize="0"/>
          <p:nvPr/>
        </p:nvPicPr>
        <p:blipFill>
          <a:blip r:embed="rId11">
            <a:alphaModFix/>
          </a:blip>
          <a:stretch>
            <a:fillRect/>
          </a:stretch>
        </p:blipFill>
        <p:spPr>
          <a:xfrm>
            <a:off x="6077400" y="3197675"/>
            <a:ext cx="2443248" cy="1945824"/>
          </a:xfrm>
          <a:prstGeom prst="rect">
            <a:avLst/>
          </a:prstGeom>
          <a:noFill/>
          <a:ln>
            <a:noFill/>
          </a:ln>
        </p:spPr>
      </p:pic>
      <p:pic>
        <p:nvPicPr>
          <p:cNvPr id="892" name="Shape 892"/>
          <p:cNvPicPr preferRelativeResize="0"/>
          <p:nvPr/>
        </p:nvPicPr>
        <p:blipFill>
          <a:blip r:embed="rId12">
            <a:alphaModFix/>
          </a:blip>
          <a:stretch>
            <a:fillRect/>
          </a:stretch>
        </p:blipFill>
        <p:spPr>
          <a:xfrm>
            <a:off x="4483009" y="3197665"/>
            <a:ext cx="1455824" cy="194583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311700" y="0"/>
            <a:ext cx="8520600" cy="561300"/>
          </a:xfrm>
          <a:prstGeom prst="rect">
            <a:avLst/>
          </a:prstGeom>
        </p:spPr>
        <p:txBody>
          <a:bodyPr lIns="91425" tIns="91425" rIns="91425" bIns="91425" anchor="t" anchorCtr="0">
            <a:noAutofit/>
          </a:bodyPr>
          <a:lstStyle/>
          <a:p>
            <a:pPr lvl="0" algn="ctr">
              <a:spcBef>
                <a:spcPts val="0"/>
              </a:spcBef>
              <a:buNone/>
            </a:pPr>
            <a:r>
              <a:rPr lang="en-GB"/>
              <a:t>Sending SMS via GSM Module</a:t>
            </a:r>
          </a:p>
        </p:txBody>
      </p:sp>
      <p:sp>
        <p:nvSpPr>
          <p:cNvPr id="898" name="Shape 898"/>
          <p:cNvSpPr txBox="1">
            <a:spLocks noGrp="1"/>
          </p:cNvSpPr>
          <p:nvPr>
            <p:ph type="body" idx="1"/>
          </p:nvPr>
        </p:nvSpPr>
        <p:spPr>
          <a:xfrm>
            <a:off x="380425" y="456425"/>
            <a:ext cx="8520599" cy="4600499"/>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10000"/>
              <a:buFont typeface="Arial"/>
              <a:buNone/>
            </a:pPr>
            <a:r>
              <a:rPr lang="en-GB" sz="1000" b="1">
                <a:solidFill>
                  <a:srgbClr val="000000"/>
                </a:solidFill>
              </a:rPr>
              <a:t>#include &lt;GSM.h&gt;</a:t>
            </a:r>
          </a:p>
          <a:p>
            <a:pPr lvl="0" rtl="0">
              <a:lnSpc>
                <a:spcPct val="100000"/>
              </a:lnSpc>
              <a:spcBef>
                <a:spcPts val="0"/>
              </a:spcBef>
              <a:spcAft>
                <a:spcPts val="0"/>
              </a:spcAft>
              <a:buClr>
                <a:schemeClr val="dk1"/>
              </a:buClr>
              <a:buSzPct val="110000"/>
              <a:buFont typeface="Arial"/>
              <a:buNone/>
            </a:pPr>
            <a:r>
              <a:rPr lang="en-GB" sz="1000" b="1">
                <a:solidFill>
                  <a:srgbClr val="000000"/>
                </a:solidFill>
              </a:rPr>
              <a:t>#define PINNUMBER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initialize the library instance</a:t>
            </a:r>
          </a:p>
          <a:p>
            <a:pPr lvl="0" rtl="0">
              <a:lnSpc>
                <a:spcPct val="100000"/>
              </a:lnSpc>
              <a:spcBef>
                <a:spcPts val="0"/>
              </a:spcBef>
              <a:spcAft>
                <a:spcPts val="0"/>
              </a:spcAft>
              <a:buClr>
                <a:schemeClr val="dk1"/>
              </a:buClr>
              <a:buSzPct val="110000"/>
              <a:buFont typeface="Arial"/>
              <a:buNone/>
            </a:pPr>
            <a:r>
              <a:rPr lang="en-GB" sz="1000" b="1">
                <a:solidFill>
                  <a:srgbClr val="000000"/>
                </a:solidFill>
              </a:rPr>
              <a:t>GSM gsmAccess;</a:t>
            </a:r>
          </a:p>
          <a:p>
            <a:pPr lvl="0" rtl="0">
              <a:lnSpc>
                <a:spcPct val="100000"/>
              </a:lnSpc>
              <a:spcBef>
                <a:spcPts val="0"/>
              </a:spcBef>
              <a:spcAft>
                <a:spcPts val="0"/>
              </a:spcAft>
              <a:buClr>
                <a:schemeClr val="dk1"/>
              </a:buClr>
              <a:buSzPct val="110000"/>
              <a:buFont typeface="Arial"/>
              <a:buNone/>
            </a:pPr>
            <a:r>
              <a:rPr lang="en-GB" sz="1000" b="1">
                <a:solidFill>
                  <a:srgbClr val="000000"/>
                </a:solidFill>
              </a:rPr>
              <a:t>GSM_SMS sms;</a:t>
            </a:r>
          </a:p>
          <a:p>
            <a:pPr lvl="0" rtl="0">
              <a:lnSpc>
                <a:spcPct val="100000"/>
              </a:lnSpc>
              <a:spcBef>
                <a:spcPts val="0"/>
              </a:spcBef>
              <a:spcAft>
                <a:spcPts val="0"/>
              </a:spcAft>
              <a:buClr>
                <a:schemeClr val="dk1"/>
              </a:buClr>
              <a:buSzPct val="110000"/>
              <a:buFont typeface="Arial"/>
              <a:buNone/>
            </a:pPr>
            <a:r>
              <a:rPr lang="en-GB" sz="1000" b="1">
                <a:solidFill>
                  <a:srgbClr val="000000"/>
                </a:solidFill>
              </a:rPr>
              <a:t>void setup()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 initialize serial communications and wait for port to open:</a:t>
            </a:r>
          </a:p>
          <a:p>
            <a:pPr lvl="0" rtl="0">
              <a:lnSpc>
                <a:spcPct val="100000"/>
              </a:lnSpc>
              <a:spcBef>
                <a:spcPts val="0"/>
              </a:spcBef>
              <a:spcAft>
                <a:spcPts val="0"/>
              </a:spcAft>
              <a:buClr>
                <a:schemeClr val="dk1"/>
              </a:buClr>
              <a:buSzPct val="110000"/>
              <a:buFont typeface="Arial"/>
              <a:buNone/>
            </a:pPr>
            <a:r>
              <a:rPr lang="en-GB" sz="1000" b="1">
                <a:solidFill>
                  <a:srgbClr val="000000"/>
                </a:solidFill>
              </a:rPr>
              <a:t>  Serial.begin(9600);</a:t>
            </a:r>
          </a:p>
          <a:p>
            <a:pPr lvl="0" rtl="0">
              <a:lnSpc>
                <a:spcPct val="100000"/>
              </a:lnSpc>
              <a:spcBef>
                <a:spcPts val="0"/>
              </a:spcBef>
              <a:spcAft>
                <a:spcPts val="0"/>
              </a:spcAft>
              <a:buClr>
                <a:schemeClr val="dk1"/>
              </a:buClr>
              <a:buSzPct val="110000"/>
              <a:buFont typeface="Arial"/>
              <a:buNone/>
            </a:pPr>
            <a:r>
              <a:rPr lang="en-GB" sz="1000" b="1">
                <a:solidFill>
                  <a:srgbClr val="000000"/>
                </a:solidFill>
              </a:rPr>
              <a:t>  while (!Serial) ; // wait for serial port to connect (Leonardo only)</a:t>
            </a:r>
          </a:p>
          <a:p>
            <a:pPr lvl="0" rtl="0">
              <a:lnSpc>
                <a:spcPct val="100000"/>
              </a:lnSpc>
              <a:spcBef>
                <a:spcPts val="0"/>
              </a:spcBef>
              <a:spcAft>
                <a:spcPts val="0"/>
              </a:spcAft>
              <a:buClr>
                <a:schemeClr val="dk1"/>
              </a:buClr>
              <a:buSzPct val="110000"/>
              <a:buFont typeface="Arial"/>
              <a:buNone/>
            </a:pPr>
            <a:r>
              <a:rPr lang="en-GB" sz="1000" b="1">
                <a:solidFill>
                  <a:srgbClr val="000000"/>
                </a:solidFill>
              </a:rPr>
              <a:t>  Serial.println("SMS Messages Sender");</a:t>
            </a:r>
          </a:p>
          <a:p>
            <a:pPr lvl="0" rtl="0">
              <a:lnSpc>
                <a:spcPct val="100000"/>
              </a:lnSpc>
              <a:spcBef>
                <a:spcPts val="0"/>
              </a:spcBef>
              <a:spcAft>
                <a:spcPts val="0"/>
              </a:spcAft>
              <a:buClr>
                <a:schemeClr val="dk1"/>
              </a:buClr>
              <a:buSzPct val="110000"/>
              <a:buFont typeface="Arial"/>
              <a:buNone/>
            </a:pPr>
            <a:r>
              <a:rPr lang="en-GB" sz="1000" b="1">
                <a:solidFill>
                  <a:srgbClr val="000000"/>
                </a:solidFill>
              </a:rPr>
              <a:t>  // connection state</a:t>
            </a:r>
          </a:p>
          <a:p>
            <a:pPr lvl="0" rtl="0">
              <a:lnSpc>
                <a:spcPct val="100000"/>
              </a:lnSpc>
              <a:spcBef>
                <a:spcPts val="0"/>
              </a:spcBef>
              <a:spcAft>
                <a:spcPts val="0"/>
              </a:spcAft>
              <a:buClr>
                <a:schemeClr val="dk1"/>
              </a:buClr>
              <a:buSzPct val="110000"/>
              <a:buFont typeface="Arial"/>
              <a:buNone/>
            </a:pPr>
            <a:r>
              <a:rPr lang="en-GB" sz="1000" b="1">
                <a:solidFill>
                  <a:srgbClr val="000000"/>
                </a:solidFill>
              </a:rPr>
              <a:t>  boolean notConnected = true;</a:t>
            </a:r>
          </a:p>
          <a:p>
            <a:pPr lvl="0" rtl="0">
              <a:lnSpc>
                <a:spcPct val="100000"/>
              </a:lnSpc>
              <a:spcBef>
                <a:spcPts val="0"/>
              </a:spcBef>
              <a:spcAft>
                <a:spcPts val="0"/>
              </a:spcAft>
              <a:buClr>
                <a:schemeClr val="dk1"/>
              </a:buClr>
              <a:buSzPct val="110000"/>
              <a:buFont typeface="Arial"/>
              <a:buNone/>
            </a:pPr>
            <a:r>
              <a:rPr lang="en-GB" sz="1000" b="1">
                <a:solidFill>
                  <a:srgbClr val="000000"/>
                </a:solidFill>
              </a:rPr>
              <a:t>  // Start GSM shield</a:t>
            </a:r>
          </a:p>
          <a:p>
            <a:pPr lvl="0" rtl="0">
              <a:lnSpc>
                <a:spcPct val="100000"/>
              </a:lnSpc>
              <a:spcBef>
                <a:spcPts val="0"/>
              </a:spcBef>
              <a:spcAft>
                <a:spcPts val="0"/>
              </a:spcAft>
              <a:buClr>
                <a:schemeClr val="dk1"/>
              </a:buClr>
              <a:buSzPct val="110000"/>
              <a:buFont typeface="Arial"/>
              <a:buNone/>
            </a:pPr>
            <a:r>
              <a:rPr lang="en-GB" sz="1000" b="1">
                <a:solidFill>
                  <a:srgbClr val="000000"/>
                </a:solidFill>
              </a:rPr>
              <a:t>  // If your SIM has PIN, pass it as a parameter of begin() in quotes</a:t>
            </a:r>
          </a:p>
          <a:p>
            <a:pPr lvl="0" rtl="0">
              <a:lnSpc>
                <a:spcPct val="100000"/>
              </a:lnSpc>
              <a:spcBef>
                <a:spcPts val="0"/>
              </a:spcBef>
              <a:spcAft>
                <a:spcPts val="0"/>
              </a:spcAft>
              <a:buClr>
                <a:schemeClr val="dk1"/>
              </a:buClr>
              <a:buSzPct val="110000"/>
              <a:buFont typeface="Arial"/>
              <a:buNone/>
            </a:pPr>
            <a:r>
              <a:rPr lang="en-GB" sz="1000" b="1">
                <a:solidFill>
                  <a:srgbClr val="000000"/>
                </a:solidFill>
              </a:rPr>
              <a:t>  while(notConnected)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if(gsmAccess.begin(PINNUMBER)==GSM_READY)</a:t>
            </a:r>
          </a:p>
          <a:p>
            <a:pPr lvl="0" rtl="0">
              <a:lnSpc>
                <a:spcPct val="100000"/>
              </a:lnSpc>
              <a:spcBef>
                <a:spcPts val="0"/>
              </a:spcBef>
              <a:spcAft>
                <a:spcPts val="0"/>
              </a:spcAft>
              <a:buClr>
                <a:schemeClr val="dk1"/>
              </a:buClr>
              <a:buSzPct val="110000"/>
              <a:buFont typeface="Arial"/>
              <a:buNone/>
            </a:pPr>
            <a:r>
              <a:rPr lang="en-GB" sz="1000" b="1">
                <a:solidFill>
                  <a:srgbClr val="000000"/>
                </a:solidFill>
              </a:rPr>
              <a:t>      notConnected = false;</a:t>
            </a:r>
          </a:p>
          <a:p>
            <a:pPr lvl="0" rtl="0">
              <a:lnSpc>
                <a:spcPct val="100000"/>
              </a:lnSpc>
              <a:spcBef>
                <a:spcPts val="0"/>
              </a:spcBef>
              <a:spcAft>
                <a:spcPts val="0"/>
              </a:spcAft>
              <a:buClr>
                <a:schemeClr val="dk1"/>
              </a:buClr>
              <a:buSzPct val="110000"/>
              <a:buFont typeface="Arial"/>
              <a:buNone/>
            </a:pPr>
            <a:r>
              <a:rPr lang="en-GB" sz="1000" b="1">
                <a:solidFill>
                  <a:srgbClr val="000000"/>
                </a:solidFill>
              </a:rPr>
              <a:t>    else {</a:t>
            </a:r>
          </a:p>
          <a:p>
            <a:pPr lvl="0" rtl="0">
              <a:lnSpc>
                <a:spcPct val="100000"/>
              </a:lnSpc>
              <a:spcBef>
                <a:spcPts val="0"/>
              </a:spcBef>
              <a:spcAft>
                <a:spcPts val="0"/>
              </a:spcAft>
              <a:buClr>
                <a:schemeClr val="dk1"/>
              </a:buClr>
              <a:buSzPct val="110000"/>
              <a:buFont typeface="Arial"/>
              <a:buNone/>
            </a:pPr>
            <a:r>
              <a:rPr lang="en-GB" sz="1000" b="1">
                <a:solidFill>
                  <a:srgbClr val="000000"/>
                </a:solidFill>
              </a:rPr>
              <a:t>      Serial.println("Not connected");</a:t>
            </a:r>
          </a:p>
          <a:p>
            <a:pPr lvl="0" rtl="0">
              <a:lnSpc>
                <a:spcPct val="100000"/>
              </a:lnSpc>
              <a:spcBef>
                <a:spcPts val="0"/>
              </a:spcBef>
              <a:spcAft>
                <a:spcPts val="0"/>
              </a:spcAft>
              <a:buClr>
                <a:schemeClr val="dk1"/>
              </a:buClr>
              <a:buSzPct val="110000"/>
              <a:buFont typeface="Arial"/>
              <a:buNone/>
            </a:pPr>
            <a:r>
              <a:rPr lang="en-GB" sz="1000" b="1">
                <a:solidFill>
                  <a:srgbClr val="000000"/>
                </a:solidFill>
              </a:rPr>
              <a:t>      delay(1000);</a:t>
            </a:r>
          </a:p>
          <a:p>
            <a:pPr lvl="0" rtl="0">
              <a:lnSpc>
                <a:spcPct val="100000"/>
              </a:lnSpc>
              <a:spcBef>
                <a:spcPts val="0"/>
              </a:spcBef>
              <a:spcAft>
                <a:spcPts val="0"/>
              </a:spcAft>
              <a:buNone/>
            </a:pPr>
            <a:r>
              <a:rPr lang="en-GB" sz="1000" b="1">
                <a:solidFill>
                  <a:srgbClr val="000000"/>
                </a:solidFill>
              </a:rPr>
              <a:t>    </a:t>
            </a:r>
            <a:r>
              <a:rPr lang="en-GB" sz="1000" b="1">
                <a:solidFill>
                  <a:schemeClr val="dk1"/>
                </a:solidFill>
              </a:rPr>
              <a:t>}</a:t>
            </a:r>
          </a:p>
          <a:p>
            <a:pPr lvl="0" rtl="0">
              <a:lnSpc>
                <a:spcPct val="100000"/>
              </a:lnSpc>
              <a:spcBef>
                <a:spcPts val="0"/>
              </a:spcBef>
              <a:spcAft>
                <a:spcPts val="0"/>
              </a:spcAft>
              <a:buNone/>
            </a:pPr>
            <a:r>
              <a:rPr lang="en-GB" sz="1000" b="1">
                <a:solidFill>
                  <a:schemeClr val="dk1"/>
                </a:solidFill>
              </a:rPr>
              <a:t>  }  </a:t>
            </a:r>
          </a:p>
          <a:p>
            <a:pPr lvl="0" rtl="0">
              <a:lnSpc>
                <a:spcPct val="100000"/>
              </a:lnSpc>
              <a:spcBef>
                <a:spcPts val="0"/>
              </a:spcBef>
              <a:spcAft>
                <a:spcPts val="0"/>
              </a:spcAft>
              <a:buNone/>
            </a:pPr>
            <a:r>
              <a:rPr lang="en-GB" sz="1000" b="1">
                <a:solidFill>
                  <a:schemeClr val="dk1"/>
                </a:solidFill>
              </a:rPr>
              <a:t>  Serial.println("GSM initialized");</a:t>
            </a:r>
          </a:p>
          <a:p>
            <a:pPr lvl="0" rtl="0">
              <a:lnSpc>
                <a:spcPct val="100000"/>
              </a:lnSpc>
              <a:spcBef>
                <a:spcPts val="0"/>
              </a:spcBef>
              <a:spcAft>
                <a:spcPts val="0"/>
              </a:spcAft>
              <a:buNone/>
            </a:pPr>
            <a:r>
              <a:rPr lang="en-GB" sz="1000" b="1">
                <a:solidFill>
                  <a:schemeClr val="dk1"/>
                </a:solidFill>
              </a:rPr>
              <a:t>}</a:t>
            </a:r>
          </a:p>
          <a:p>
            <a:pPr lvl="0" rtl="0">
              <a:lnSpc>
                <a:spcPct val="100000"/>
              </a:lnSpc>
              <a:spcBef>
                <a:spcPts val="0"/>
              </a:spcBef>
              <a:spcAft>
                <a:spcPts val="0"/>
              </a:spcAft>
              <a:buNone/>
            </a:pPr>
            <a:r>
              <a:rPr lang="en-GB" sz="1000" b="1">
                <a:solidFill>
                  <a:schemeClr val="dk1"/>
                </a:solidFill>
              </a:rPr>
              <a:t>void loop() {</a:t>
            </a:r>
          </a:p>
          <a:p>
            <a:pPr lvl="0" rtl="0">
              <a:lnSpc>
                <a:spcPct val="100000"/>
              </a:lnSpc>
              <a:spcBef>
                <a:spcPts val="0"/>
              </a:spcBef>
              <a:spcAft>
                <a:spcPts val="0"/>
              </a:spcAft>
              <a:buNone/>
            </a:pPr>
            <a:r>
              <a:rPr lang="en-GB" sz="1000" b="1">
                <a:solidFill>
                  <a:schemeClr val="dk1"/>
                </a:solidFill>
              </a:rPr>
              <a:t>  Serial.print("Enter a mobile number: ");</a:t>
            </a:r>
          </a:p>
          <a:p>
            <a:pPr lvl="0" rtl="0">
              <a:lnSpc>
                <a:spcPct val="100000"/>
              </a:lnSpc>
              <a:spcBef>
                <a:spcPts val="0"/>
              </a:spcBef>
              <a:spcAft>
                <a:spcPts val="0"/>
              </a:spcAft>
              <a:buNone/>
            </a:pPr>
            <a:r>
              <a:rPr lang="en-GB" sz="1000" b="1">
                <a:solidFill>
                  <a:schemeClr val="dk1"/>
                </a:solidFill>
              </a:rPr>
              <a:t>  char remoteNum[20];  // telephone number to send sms</a:t>
            </a:r>
          </a:p>
          <a:p>
            <a:pPr lvl="0" rtl="0">
              <a:lnSpc>
                <a:spcPct val="100000"/>
              </a:lnSpc>
              <a:spcBef>
                <a:spcPts val="0"/>
              </a:spcBef>
              <a:spcAft>
                <a:spcPts val="0"/>
              </a:spcAft>
              <a:buNone/>
            </a:pPr>
            <a:r>
              <a:rPr lang="en-GB" sz="1000" b="1">
                <a:solidFill>
                  <a:schemeClr val="dk1"/>
                </a:solidFill>
              </a:rPr>
              <a:t>  readSerial(remoteNum);</a:t>
            </a:r>
          </a:p>
          <a:p>
            <a:pPr lvl="0" rtl="0">
              <a:lnSpc>
                <a:spcPct val="100000"/>
              </a:lnSpc>
              <a:spcBef>
                <a:spcPts val="0"/>
              </a:spcBef>
              <a:spcAft>
                <a:spcPts val="0"/>
              </a:spcAft>
              <a:buNone/>
            </a:pPr>
            <a:r>
              <a:rPr lang="en-GB" sz="1000" b="1">
                <a:solidFill>
                  <a:schemeClr val="dk1"/>
                </a:solidFill>
              </a:rPr>
              <a:t>  Serial.println(remoteNum);  </a:t>
            </a:r>
          </a:p>
          <a:p>
            <a:pPr lvl="0" rtl="0">
              <a:lnSpc>
                <a:spcPct val="100000"/>
              </a:lnSpc>
              <a:spcBef>
                <a:spcPts val="0"/>
              </a:spcBef>
              <a:spcAft>
                <a:spcPts val="0"/>
              </a:spcAft>
              <a:buNone/>
            </a:pPr>
            <a:r>
              <a:rPr lang="en-GB" sz="1000" b="1">
                <a:solidFill>
                  <a:schemeClr val="dk1"/>
                </a:solidFill>
              </a:rPr>
              <a:t>  Serial.print("Now, enter SMS content: ");</a:t>
            </a:r>
          </a:p>
          <a:p>
            <a:pPr lvl="0">
              <a:lnSpc>
                <a:spcPct val="100000"/>
              </a:lnSpc>
              <a:spcBef>
                <a:spcPts val="0"/>
              </a:spcBef>
              <a:spcAft>
                <a:spcPts val="0"/>
              </a:spcAft>
              <a:buNone/>
            </a:pPr>
            <a:endParaRPr sz="1100" b="1">
              <a:solidFill>
                <a:srgbClr val="000000"/>
              </a:solidFill>
            </a:endParaRPr>
          </a:p>
        </p:txBody>
      </p:sp>
      <p:sp>
        <p:nvSpPr>
          <p:cNvPr id="899" name="Shape 89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99</a:t>
            </a:fld>
            <a:endParaRPr lang="en-GB"/>
          </a:p>
        </p:txBody>
      </p:sp>
      <p:sp>
        <p:nvSpPr>
          <p:cNvPr id="900" name="Shape 900"/>
          <p:cNvSpPr txBox="1"/>
          <p:nvPr/>
        </p:nvSpPr>
        <p:spPr>
          <a:xfrm>
            <a:off x="4868700" y="456425"/>
            <a:ext cx="4275299" cy="4687199"/>
          </a:xfrm>
          <a:prstGeom prst="rect">
            <a:avLst/>
          </a:prstGeom>
          <a:noFill/>
          <a:ln>
            <a:noFill/>
          </a:ln>
        </p:spPr>
        <p:txBody>
          <a:bodyPr lIns="91425" tIns="91425" rIns="91425" bIns="91425" anchor="t" anchorCtr="0">
            <a:noAutofit/>
          </a:bodyPr>
          <a:lstStyle/>
          <a:p>
            <a:pPr lvl="0" rtl="0">
              <a:spcBef>
                <a:spcPts val="0"/>
              </a:spcBef>
              <a:buNone/>
            </a:pPr>
            <a:r>
              <a:rPr lang="en-GB" sz="1000" b="1">
                <a:solidFill>
                  <a:schemeClr val="dk1"/>
                </a:solidFill>
              </a:rPr>
              <a:t>  char txtMsg[200];  </a:t>
            </a:r>
          </a:p>
          <a:p>
            <a:pPr lvl="0" rtl="0">
              <a:spcBef>
                <a:spcPts val="0"/>
              </a:spcBef>
              <a:buClr>
                <a:schemeClr val="dk1"/>
              </a:buClr>
              <a:buSzPct val="110000"/>
              <a:buFont typeface="Arial"/>
              <a:buNone/>
            </a:pPr>
            <a:r>
              <a:rPr lang="en-GB" sz="1000" b="1">
                <a:solidFill>
                  <a:schemeClr val="dk1"/>
                </a:solidFill>
              </a:rPr>
              <a:t>  readSerial(txtMsg);</a:t>
            </a:r>
          </a:p>
          <a:p>
            <a:pPr lvl="0" rtl="0">
              <a:spcBef>
                <a:spcPts val="0"/>
              </a:spcBef>
              <a:buClr>
                <a:schemeClr val="dk1"/>
              </a:buClr>
              <a:buSzPct val="110000"/>
              <a:buFont typeface="Arial"/>
              <a:buNone/>
            </a:pPr>
            <a:r>
              <a:rPr lang="en-GB" sz="1000" b="1">
                <a:solidFill>
                  <a:schemeClr val="dk1"/>
                </a:solidFill>
              </a:rPr>
              <a:t>  Serial.println("SENDING");</a:t>
            </a:r>
          </a:p>
          <a:p>
            <a:pPr lvl="0" rtl="0">
              <a:spcBef>
                <a:spcPts val="0"/>
              </a:spcBef>
              <a:buClr>
                <a:schemeClr val="dk1"/>
              </a:buClr>
              <a:buSzPct val="110000"/>
              <a:buFont typeface="Arial"/>
              <a:buNone/>
            </a:pPr>
            <a:r>
              <a:rPr lang="en-GB" sz="1000" b="1">
                <a:solidFill>
                  <a:schemeClr val="dk1"/>
                </a:solidFill>
              </a:rPr>
              <a:t>  Serial.println();</a:t>
            </a:r>
          </a:p>
          <a:p>
            <a:pPr lvl="0" rtl="0">
              <a:spcBef>
                <a:spcPts val="0"/>
              </a:spcBef>
              <a:buClr>
                <a:schemeClr val="dk1"/>
              </a:buClr>
              <a:buSzPct val="110000"/>
              <a:buFont typeface="Arial"/>
              <a:buNone/>
            </a:pPr>
            <a:r>
              <a:rPr lang="en-GB" sz="1000" b="1">
                <a:solidFill>
                  <a:schemeClr val="dk1"/>
                </a:solidFill>
              </a:rPr>
              <a:t>  Serial.println("Message:");</a:t>
            </a:r>
          </a:p>
          <a:p>
            <a:pPr lvl="0" rtl="0">
              <a:spcBef>
                <a:spcPts val="0"/>
              </a:spcBef>
              <a:buClr>
                <a:schemeClr val="dk1"/>
              </a:buClr>
              <a:buSzPct val="110000"/>
              <a:buFont typeface="Arial"/>
              <a:buNone/>
            </a:pPr>
            <a:r>
              <a:rPr lang="en-GB" sz="1000" b="1">
                <a:solidFill>
                  <a:schemeClr val="dk1"/>
                </a:solidFill>
              </a:rPr>
              <a:t>  Serial.println(txtMsg);</a:t>
            </a:r>
          </a:p>
          <a:p>
            <a:pPr lvl="0" rtl="0">
              <a:spcBef>
                <a:spcPts val="0"/>
              </a:spcBef>
              <a:buClr>
                <a:schemeClr val="dk1"/>
              </a:buClr>
              <a:buSzPct val="110000"/>
              <a:buFont typeface="Arial"/>
              <a:buNone/>
            </a:pPr>
            <a:r>
              <a:rPr lang="en-GB" sz="1000" b="1">
                <a:solidFill>
                  <a:schemeClr val="dk1"/>
                </a:solidFill>
              </a:rPr>
              <a:t>  sms.beginSMS(remoteNum);</a:t>
            </a:r>
          </a:p>
          <a:p>
            <a:pPr lvl="0" rtl="0">
              <a:spcBef>
                <a:spcPts val="0"/>
              </a:spcBef>
              <a:buClr>
                <a:schemeClr val="dk1"/>
              </a:buClr>
              <a:buSzPct val="110000"/>
              <a:buFont typeface="Arial"/>
              <a:buNone/>
            </a:pPr>
            <a:r>
              <a:rPr lang="en-GB" sz="1000" b="1">
                <a:solidFill>
                  <a:schemeClr val="dk1"/>
                </a:solidFill>
              </a:rPr>
              <a:t>  sms.print(txtMsg);</a:t>
            </a:r>
          </a:p>
          <a:p>
            <a:pPr lvl="0" rtl="0">
              <a:spcBef>
                <a:spcPts val="0"/>
              </a:spcBef>
              <a:buClr>
                <a:schemeClr val="dk1"/>
              </a:buClr>
              <a:buSzPct val="110000"/>
              <a:buFont typeface="Arial"/>
              <a:buNone/>
            </a:pPr>
            <a:r>
              <a:rPr lang="en-GB" sz="1000" b="1">
                <a:solidFill>
                  <a:schemeClr val="dk1"/>
                </a:solidFill>
              </a:rPr>
              <a:t>  sms.endSMS(); </a:t>
            </a:r>
          </a:p>
          <a:p>
            <a:pPr lvl="0" rtl="0">
              <a:spcBef>
                <a:spcPts val="0"/>
              </a:spcBef>
              <a:buClr>
                <a:schemeClr val="dk1"/>
              </a:buClr>
              <a:buSzPct val="110000"/>
              <a:buFont typeface="Arial"/>
              <a:buNone/>
            </a:pPr>
            <a:r>
              <a:rPr lang="en-GB" sz="1000" b="1">
                <a:solidFill>
                  <a:schemeClr val="dk1"/>
                </a:solidFill>
              </a:rPr>
              <a:t>  Serial.println("\nCOMPLETE!\n");</a:t>
            </a:r>
          </a:p>
          <a:p>
            <a:pPr lvl="0" rtl="0">
              <a:spcBef>
                <a:spcPts val="0"/>
              </a:spcBef>
              <a:buClr>
                <a:schemeClr val="dk1"/>
              </a:buClr>
              <a:buSzPct val="110000"/>
              <a:buFont typeface="Arial"/>
              <a:buNone/>
            </a:pPr>
            <a:r>
              <a:rPr lang="en-GB" sz="1000" b="1">
                <a:solidFill>
                  <a:schemeClr val="dk1"/>
                </a:solidFill>
              </a:rPr>
              <a:t>}</a:t>
            </a:r>
          </a:p>
          <a:p>
            <a:pPr lvl="0" rtl="0">
              <a:spcBef>
                <a:spcPts val="0"/>
              </a:spcBef>
              <a:buClr>
                <a:schemeClr val="dk1"/>
              </a:buClr>
              <a:buSzPct val="110000"/>
              <a:buFont typeface="Arial"/>
              <a:buNone/>
            </a:pPr>
            <a:r>
              <a:rPr lang="en-GB" sz="1000" b="1">
                <a:solidFill>
                  <a:schemeClr val="dk1"/>
                </a:solidFill>
              </a:rPr>
              <a:t>/*Read input serial*/</a:t>
            </a:r>
          </a:p>
          <a:p>
            <a:pPr lvl="0" rtl="0">
              <a:spcBef>
                <a:spcPts val="0"/>
              </a:spcBef>
              <a:buClr>
                <a:schemeClr val="dk1"/>
              </a:buClr>
              <a:buSzPct val="110000"/>
              <a:buFont typeface="Arial"/>
              <a:buNone/>
            </a:pPr>
            <a:r>
              <a:rPr lang="en-GB" sz="1000" b="1">
                <a:solidFill>
                  <a:schemeClr val="dk1"/>
                </a:solidFill>
              </a:rPr>
              <a:t>int readSerial(char result[]) {</a:t>
            </a:r>
          </a:p>
          <a:p>
            <a:pPr lvl="0" rtl="0">
              <a:spcBef>
                <a:spcPts val="0"/>
              </a:spcBef>
              <a:buClr>
                <a:schemeClr val="dk1"/>
              </a:buClr>
              <a:buSzPct val="110000"/>
              <a:buFont typeface="Arial"/>
              <a:buNone/>
            </a:pPr>
            <a:r>
              <a:rPr lang="en-GB" sz="1000" b="1">
                <a:solidFill>
                  <a:schemeClr val="dk1"/>
                </a:solidFill>
              </a:rPr>
              <a:t>  int i = 0;</a:t>
            </a:r>
          </a:p>
          <a:p>
            <a:pPr lvl="0" rtl="0">
              <a:spcBef>
                <a:spcPts val="0"/>
              </a:spcBef>
              <a:buClr>
                <a:schemeClr val="dk1"/>
              </a:buClr>
              <a:buSzPct val="110000"/>
              <a:buFont typeface="Arial"/>
              <a:buNone/>
            </a:pPr>
            <a:r>
              <a:rPr lang="en-GB" sz="1000" b="1">
                <a:solidFill>
                  <a:schemeClr val="dk1"/>
                </a:solidFill>
              </a:rPr>
              <a:t>  while(1) {</a:t>
            </a:r>
          </a:p>
          <a:p>
            <a:pPr lvl="0" rtl="0">
              <a:spcBef>
                <a:spcPts val="0"/>
              </a:spcBef>
              <a:buClr>
                <a:schemeClr val="dk1"/>
              </a:buClr>
              <a:buSzPct val="110000"/>
              <a:buFont typeface="Arial"/>
              <a:buNone/>
            </a:pPr>
            <a:r>
              <a:rPr lang="en-GB" sz="1000" b="1">
                <a:solidFill>
                  <a:schemeClr val="dk1"/>
                </a:solidFill>
              </a:rPr>
              <a:t>    while (Serial.available() &gt; 0) {</a:t>
            </a:r>
          </a:p>
          <a:p>
            <a:pPr lvl="0" rtl="0">
              <a:spcBef>
                <a:spcPts val="0"/>
              </a:spcBef>
              <a:buClr>
                <a:schemeClr val="dk1"/>
              </a:buClr>
              <a:buSzPct val="110000"/>
              <a:buFont typeface="Arial"/>
              <a:buNone/>
            </a:pPr>
            <a:r>
              <a:rPr lang="en-GB" sz="1000" b="1">
                <a:solidFill>
                  <a:schemeClr val="dk1"/>
                </a:solidFill>
              </a:rPr>
              <a:t>      char inChar = Serial.read();</a:t>
            </a:r>
          </a:p>
          <a:p>
            <a:pPr lvl="0" rtl="0">
              <a:spcBef>
                <a:spcPts val="0"/>
              </a:spcBef>
              <a:buClr>
                <a:schemeClr val="dk1"/>
              </a:buClr>
              <a:buSzPct val="110000"/>
              <a:buFont typeface="Arial"/>
              <a:buNone/>
            </a:pPr>
            <a:r>
              <a:rPr lang="en-GB" sz="1000" b="1">
                <a:solidFill>
                  <a:schemeClr val="dk1"/>
                </a:solidFill>
              </a:rPr>
              <a:t>      if (inChar == '\n') {</a:t>
            </a:r>
          </a:p>
          <a:p>
            <a:pPr lvl="0" rtl="0">
              <a:spcBef>
                <a:spcPts val="0"/>
              </a:spcBef>
              <a:buClr>
                <a:schemeClr val="dk1"/>
              </a:buClr>
              <a:buSzPct val="110000"/>
              <a:buFont typeface="Arial"/>
              <a:buNone/>
            </a:pPr>
            <a:r>
              <a:rPr lang="en-GB" sz="1000" b="1">
                <a:solidFill>
                  <a:schemeClr val="dk1"/>
                </a:solidFill>
              </a:rPr>
              <a:t>        result[i] = '\0';</a:t>
            </a:r>
          </a:p>
          <a:p>
            <a:pPr lvl="0" rtl="0">
              <a:spcBef>
                <a:spcPts val="0"/>
              </a:spcBef>
              <a:buClr>
                <a:schemeClr val="dk1"/>
              </a:buClr>
              <a:buSzPct val="110000"/>
              <a:buFont typeface="Arial"/>
              <a:buNone/>
            </a:pPr>
            <a:r>
              <a:rPr lang="en-GB" sz="1000" b="1">
                <a:solidFill>
                  <a:schemeClr val="dk1"/>
                </a:solidFill>
              </a:rPr>
              <a:t>        Serial.flush();</a:t>
            </a:r>
          </a:p>
          <a:p>
            <a:pPr lvl="0" rtl="0">
              <a:spcBef>
                <a:spcPts val="0"/>
              </a:spcBef>
              <a:buClr>
                <a:schemeClr val="dk1"/>
              </a:buClr>
              <a:buSzPct val="110000"/>
              <a:buFont typeface="Arial"/>
              <a:buNone/>
            </a:pPr>
            <a:r>
              <a:rPr lang="en-GB" sz="1000" b="1">
                <a:solidFill>
                  <a:schemeClr val="dk1"/>
                </a:solidFill>
              </a:rPr>
              <a:t>        return 0;</a:t>
            </a:r>
          </a:p>
          <a:p>
            <a:pPr lvl="0" rtl="0">
              <a:spcBef>
                <a:spcPts val="0"/>
              </a:spcBef>
              <a:buClr>
                <a:schemeClr val="dk1"/>
              </a:buClr>
              <a:buSzPct val="110000"/>
              <a:buFont typeface="Arial"/>
              <a:buNone/>
            </a:pPr>
            <a:r>
              <a:rPr lang="en-GB" sz="1000" b="1">
                <a:solidFill>
                  <a:schemeClr val="dk1"/>
                </a:solidFill>
              </a:rPr>
              <a:t>      }</a:t>
            </a:r>
          </a:p>
          <a:p>
            <a:pPr lvl="0" rtl="0">
              <a:spcBef>
                <a:spcPts val="0"/>
              </a:spcBef>
              <a:buClr>
                <a:schemeClr val="dk1"/>
              </a:buClr>
              <a:buSzPct val="110000"/>
              <a:buFont typeface="Arial"/>
              <a:buNone/>
            </a:pPr>
            <a:r>
              <a:rPr lang="en-GB" sz="1000" b="1">
                <a:solidFill>
                  <a:schemeClr val="dk1"/>
                </a:solidFill>
              </a:rPr>
              <a:t>      if(inChar!='\r')</a:t>
            </a:r>
          </a:p>
          <a:p>
            <a:pPr lvl="0" rtl="0">
              <a:spcBef>
                <a:spcPts val="0"/>
              </a:spcBef>
              <a:buClr>
                <a:schemeClr val="dk1"/>
              </a:buClr>
              <a:buSzPct val="110000"/>
              <a:buFont typeface="Arial"/>
              <a:buNone/>
            </a:pPr>
            <a:r>
              <a:rPr lang="en-GB" sz="1000" b="1">
                <a:solidFill>
                  <a:schemeClr val="dk1"/>
                </a:solidFill>
              </a:rPr>
              <a:t>      {</a:t>
            </a:r>
          </a:p>
          <a:p>
            <a:pPr lvl="0" rtl="0">
              <a:spcBef>
                <a:spcPts val="0"/>
              </a:spcBef>
              <a:buClr>
                <a:schemeClr val="dk1"/>
              </a:buClr>
              <a:buSzPct val="110000"/>
              <a:buFont typeface="Arial"/>
              <a:buNone/>
            </a:pPr>
            <a:r>
              <a:rPr lang="en-GB" sz="1000" b="1">
                <a:solidFill>
                  <a:schemeClr val="dk1"/>
                </a:solidFill>
              </a:rPr>
              <a:t>        result[i] = inChar;</a:t>
            </a:r>
          </a:p>
          <a:p>
            <a:pPr lvl="0" rtl="0">
              <a:spcBef>
                <a:spcPts val="0"/>
              </a:spcBef>
              <a:buClr>
                <a:schemeClr val="dk1"/>
              </a:buClr>
              <a:buSzPct val="110000"/>
              <a:buFont typeface="Arial"/>
              <a:buNone/>
            </a:pPr>
            <a:r>
              <a:rPr lang="en-GB" sz="1000" b="1">
                <a:solidFill>
                  <a:schemeClr val="dk1"/>
                </a:solidFill>
              </a:rPr>
              <a:t>        i++;</a:t>
            </a:r>
          </a:p>
          <a:p>
            <a:pPr lvl="0" rtl="0">
              <a:spcBef>
                <a:spcPts val="0"/>
              </a:spcBef>
              <a:buClr>
                <a:schemeClr val="dk1"/>
              </a:buClr>
              <a:buSzPct val="110000"/>
              <a:buFont typeface="Arial"/>
              <a:buNone/>
            </a:pPr>
            <a:r>
              <a:rPr lang="en-GB" sz="1000" b="1">
                <a:solidFill>
                  <a:schemeClr val="dk1"/>
                </a:solidFill>
              </a:rPr>
              <a:t>      }</a:t>
            </a:r>
          </a:p>
          <a:p>
            <a:pPr lvl="0" rtl="0">
              <a:spcBef>
                <a:spcPts val="0"/>
              </a:spcBef>
              <a:buClr>
                <a:schemeClr val="dk1"/>
              </a:buClr>
              <a:buSzPct val="110000"/>
              <a:buFont typeface="Arial"/>
              <a:buNone/>
            </a:pPr>
            <a:r>
              <a:rPr lang="en-GB" sz="1000" b="1">
                <a:solidFill>
                  <a:schemeClr val="dk1"/>
                </a:solidFill>
              </a:rPr>
              <a:t>    }</a:t>
            </a:r>
          </a:p>
          <a:p>
            <a:pPr lvl="0" rtl="0">
              <a:spcBef>
                <a:spcPts val="0"/>
              </a:spcBef>
              <a:buClr>
                <a:schemeClr val="dk1"/>
              </a:buClr>
              <a:buSzPct val="110000"/>
              <a:buFont typeface="Arial"/>
              <a:buNone/>
            </a:pPr>
            <a:r>
              <a:rPr lang="en-GB" sz="1000" b="1">
                <a:solidFill>
                  <a:schemeClr val="dk1"/>
                </a:solidFill>
              </a:rPr>
              <a:t>  }</a:t>
            </a:r>
          </a:p>
          <a:p>
            <a:pPr lvl="0" rtl="0">
              <a:spcBef>
                <a:spcPts val="0"/>
              </a:spcBef>
              <a:buClr>
                <a:schemeClr val="dk1"/>
              </a:buClr>
              <a:buSzPct val="110000"/>
              <a:buFont typeface="Arial"/>
              <a:buNone/>
            </a:pPr>
            <a:r>
              <a:rPr lang="en-GB" sz="1000" b="1">
                <a:solidFill>
                  <a:schemeClr val="dk1"/>
                </a:solidFill>
              </a:rPr>
              <a:t>}</a:t>
            </a:r>
          </a:p>
          <a:p>
            <a:pPr lvl="0">
              <a:spcBef>
                <a:spcPts val="0"/>
              </a:spcBef>
              <a:buNone/>
            </a:pPr>
            <a:endParaRP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9000</Words>
  <PresentationFormat>On-screen Show (16:9)</PresentationFormat>
  <Paragraphs>1690</Paragraphs>
  <Slides>155</Slides>
  <Notes>154</Notes>
  <HiddenSlides>0</HiddenSlides>
  <MMClips>0</MMClips>
  <ScaleCrop>false</ScaleCrop>
  <HeadingPairs>
    <vt:vector size="4" baseType="variant">
      <vt:variant>
        <vt:lpstr>Theme</vt:lpstr>
      </vt:variant>
      <vt:variant>
        <vt:i4>2</vt:i4>
      </vt:variant>
      <vt:variant>
        <vt:lpstr>Slide Titles</vt:lpstr>
      </vt:variant>
      <vt:variant>
        <vt:i4>155</vt:i4>
      </vt:variant>
    </vt:vector>
  </HeadingPairs>
  <TitlesOfParts>
    <vt:vector size="157" baseType="lpstr">
      <vt:lpstr>simple-light-2</vt:lpstr>
      <vt:lpstr>simple-light</vt:lpstr>
      <vt:lpstr>Internet of Things</vt:lpstr>
      <vt:lpstr>Slide 2</vt:lpstr>
      <vt:lpstr>What is IoT?</vt:lpstr>
      <vt:lpstr>Slide 4</vt:lpstr>
      <vt:lpstr>Slide 5</vt:lpstr>
      <vt:lpstr>Slide 6</vt:lpstr>
      <vt:lpstr>Slide 7</vt:lpstr>
      <vt:lpstr>Arduino Pinout - https://www.arduino.cc/en/Main/FAQ</vt:lpstr>
      <vt:lpstr>Arduino Uno Specifications</vt:lpstr>
      <vt:lpstr>Slide 10</vt:lpstr>
      <vt:lpstr>Arduino IDE - Download from https://www.arduino.cc/en/Main/Software</vt:lpstr>
      <vt:lpstr>https://create.arduino.cc</vt:lpstr>
      <vt:lpstr>Arduino Web Editor </vt:lpstr>
      <vt:lpstr>https://cloud.arduino.cc/cloud </vt:lpstr>
      <vt:lpstr>Arduino Online IDE - https://codebender.cc</vt:lpstr>
      <vt:lpstr>Slide 16</vt:lpstr>
      <vt:lpstr>Slide 17</vt:lpstr>
      <vt:lpstr>Built-in (Pin 13) LED Blink</vt:lpstr>
      <vt:lpstr>RGB - LED</vt:lpstr>
      <vt:lpstr>1 - RGB Connections - Safer to connect via resistors</vt:lpstr>
      <vt:lpstr>2 - RGB Connections - Safer to connect via resistors</vt:lpstr>
      <vt:lpstr>Slide 22</vt:lpstr>
      <vt:lpstr>Slide 23</vt:lpstr>
      <vt:lpstr>123d.circuits.io - Design, Compile, and Simulate your electronic projects Online – for Free</vt:lpstr>
      <vt:lpstr>Random &amp; Fading RGB simulation using 123d.circuits.io [Hands-on]</vt:lpstr>
      <vt:lpstr>LM35 Analog Temperature Sensor</vt:lpstr>
      <vt:lpstr>LM35 Features</vt:lpstr>
      <vt:lpstr>LM35 Applications </vt:lpstr>
      <vt:lpstr>LM35 Analog Temperature Sensor Connections</vt:lpstr>
      <vt:lpstr>Slide 30</vt:lpstr>
      <vt:lpstr>Slide 31</vt:lpstr>
      <vt:lpstr>On-device processing After data is collected from a sensor, the device can provide data processing functionality before sending the data to the cloud to enable more information to be transmitted in a smaller data footprint. Details are here </vt:lpstr>
      <vt:lpstr>Analog-to-Digital Converter (ADC) </vt:lpstr>
      <vt:lpstr>LDR - Light Dependent Resistor Sensor </vt:lpstr>
      <vt:lpstr>LDR Sensor - Resistance vs Light Intensity </vt:lpstr>
      <vt:lpstr>LDR Connections</vt:lpstr>
      <vt:lpstr>Slide 37</vt:lpstr>
      <vt:lpstr>DHT11 - Digital Humidity and Temperature</vt:lpstr>
      <vt:lpstr>DHT11 Features </vt:lpstr>
      <vt:lpstr>DHT11 Applications </vt:lpstr>
      <vt:lpstr>Slide 41</vt:lpstr>
      <vt:lpstr>DHT Full Device</vt:lpstr>
      <vt:lpstr>ADXL335 Accelerometer </vt:lpstr>
      <vt:lpstr>ADXL335 Features </vt:lpstr>
      <vt:lpstr>ADXL335 Applications </vt:lpstr>
      <vt:lpstr>Connections</vt:lpstr>
      <vt:lpstr>Slide 47</vt:lpstr>
      <vt:lpstr>HC - SR04 Ultrasonic Range Sensor</vt:lpstr>
      <vt:lpstr>HC - SR04 Ultrasonic Range Sensor - Details</vt:lpstr>
      <vt:lpstr>Slide 50</vt:lpstr>
      <vt:lpstr>cntd - Details here</vt:lpstr>
      <vt:lpstr>Slide 52</vt:lpstr>
      <vt:lpstr>Soil Moisture Sensor YL-69 </vt:lpstr>
      <vt:lpstr>Controlling DC Motor from Arduino using LM293D</vt:lpstr>
      <vt:lpstr>Slide 55</vt:lpstr>
      <vt:lpstr>PIR Sensor</vt:lpstr>
      <vt:lpstr>Slide 57</vt:lpstr>
      <vt:lpstr>HC05 Bluetooth Module </vt:lpstr>
      <vt:lpstr>HC05 Bluetooth Features </vt:lpstr>
      <vt:lpstr>HC05 Bluetooth Module </vt:lpstr>
      <vt:lpstr>Setting up Name and Password with AT Commands</vt:lpstr>
      <vt:lpstr>ArduDroid - Reading Input using Bluetooth from Android</vt:lpstr>
      <vt:lpstr>Slide 63</vt:lpstr>
      <vt:lpstr>Slide 64</vt:lpstr>
      <vt:lpstr>ESP8266 Wifi Serial Module </vt:lpstr>
      <vt:lpstr>Always connect VCC, CH_PD to 3.3V only</vt:lpstr>
      <vt:lpstr>Slide 67</vt:lpstr>
      <vt:lpstr>ESP8266 Wifi Serial Module </vt:lpstr>
      <vt:lpstr>ESP8266 Wifi Serial Module </vt:lpstr>
      <vt:lpstr>https://thingspeak.com</vt:lpstr>
      <vt:lpstr>ThingSpeak API</vt:lpstr>
      <vt:lpstr>Slide 72</vt:lpstr>
      <vt:lpstr>ThingSpeak Community Library For Arduino</vt:lpstr>
      <vt:lpstr>NodeMCU - An open-source firmware and development kit that helps you to prototype your IoT product within a few Lua script lines</vt:lpstr>
      <vt:lpstr>In NodeMCU use GPIO numbers in Arduino Code...Connect long pin of LED to 5V TTL</vt:lpstr>
      <vt:lpstr>Simple LED Blink using NodeMCU</vt:lpstr>
      <vt:lpstr>NodeMCU + ThingSpeak</vt:lpstr>
      <vt:lpstr>cntd...</vt:lpstr>
      <vt:lpstr>Slide 79</vt:lpstr>
      <vt:lpstr>Explore Embedded - The module goes into programming mode with a single reset switch. </vt:lpstr>
      <vt:lpstr>Explore Embedded - Connect with CP2102</vt:lpstr>
      <vt:lpstr>Same code as NodeMCU</vt:lpstr>
      <vt:lpstr>Slide 83</vt:lpstr>
      <vt:lpstr>Slide 84</vt:lpstr>
      <vt:lpstr>MQTT (formerly MQ Telemetry Transport) is an ISO standard (ISO/IEC PRF 20922) publish-subscribe based "light weight" messaging protocol for use on top of the TCP/IP protocol. It is designed for connections with remote locations where a "small code footprint" is required or the network bandwidth is limited. It is ideal for mobile applications because of its small size, low power usage, minimised data packets, and efficient distribution of information to one or many receivers.</vt:lpstr>
      <vt:lpstr>Public MQTT Brokers</vt:lpstr>
      <vt:lpstr>Slide 87</vt:lpstr>
      <vt:lpstr>Controlling Relay Switch using MQTT from Cloud/App</vt:lpstr>
      <vt:lpstr>Slide 89</vt:lpstr>
      <vt:lpstr>Slide 90</vt:lpstr>
      <vt:lpstr>Web Controlled LED  </vt:lpstr>
      <vt:lpstr>Installing Additional Boards on Arduino [Offline]</vt:lpstr>
      <vt:lpstr>Uploading code directly to ESP8266</vt:lpstr>
      <vt:lpstr>Built-in LED Blink using ESP8266</vt:lpstr>
      <vt:lpstr>Updating ESP8266 Firmware </vt:lpstr>
      <vt:lpstr>NodeMCU Code on ESP8266</vt:lpstr>
      <vt:lpstr>GSM Module for Arduino</vt:lpstr>
      <vt:lpstr>Applications of GSM Module</vt:lpstr>
      <vt:lpstr>Sending SMS via GSM Module</vt:lpstr>
      <vt:lpstr>Arduino Ethernet Shield</vt:lpstr>
      <vt:lpstr>Ethernet Shield Features</vt:lpstr>
      <vt:lpstr>Slide 102</vt:lpstr>
      <vt:lpstr>Codenvy.com + Google App Engine Code The program is developed using codenvy.com IDE and HTML/Java Servlets. This program sends temperature value from LM35 to Google App Engine using ESP8266 </vt:lpstr>
      <vt:lpstr>index.html</vt:lpstr>
      <vt:lpstr>Slide 105</vt:lpstr>
      <vt:lpstr>Arduino code to turn on/off pin-13 LED from local - Telnet &amp; Browser - 192.168.4.1/?pin=1 [Ensure you have connected your mobile/laptop to the WiFi Module]</vt:lpstr>
      <vt:lpstr>Slide 107</vt:lpstr>
      <vt:lpstr>Step by Step Guide</vt:lpstr>
      <vt:lpstr>Slide 109</vt:lpstr>
      <vt:lpstr>Slide 110</vt:lpstr>
      <vt:lpstr>ArduinoDroid Android IDE for Arduino </vt:lpstr>
      <vt:lpstr>Slide 112</vt:lpstr>
      <vt:lpstr>Why integrate Cloud with IoT ? Various stages of IoT data management in Google Cloud Platform. Details are here.</vt:lpstr>
      <vt:lpstr>Complementarity and Integration of Cloud and IoT</vt:lpstr>
      <vt:lpstr>Mobile Data Analytics Using IBM IoT Real-Time Insights  .when the mobile device begin sending events, the rules will analyze the data in real time and take action when a threshold is broken</vt:lpstr>
      <vt:lpstr>How to Register Devices in IBM Watson IoT Platform </vt:lpstr>
      <vt:lpstr>http://optra-ui.mybluemix.net</vt:lpstr>
      <vt:lpstr>Battery Less Sensors EnOcean’s energy harvesting wireless sensor technology collects energy out of air. The energy existing in our environment, for example kinetic motion, pressure, light, differences in temperature, is converted into energy for wireless communication. </vt:lpstr>
      <vt:lpstr>     LiFi (Wireless data from every light) is a wireless optical networking technology that uses Light-Emitting Diodes (LEDs) for data transmission. LiFi is designed to use LED light bulbs similar to those currently in use in many energy-conscious homes and offices. Researchers at the University of Oxford have reached a new milestone in networking by using light fidelity (Li-Fi) to achieve bi-directional speeds of 224 gigabits per second (Gbps)</vt:lpstr>
      <vt:lpstr>Source</vt:lpstr>
      <vt:lpstr>Slide 121</vt:lpstr>
      <vt:lpstr>Slide 122</vt:lpstr>
      <vt:lpstr>Slide 123</vt:lpstr>
      <vt:lpstr>Slide 124</vt:lpstr>
      <vt:lpstr>Slide 125</vt:lpstr>
      <vt:lpstr>Slide 126</vt:lpstr>
      <vt:lpstr>Download the Noobs zip file from raspberrypi.org and extract to a desired location. Open up the SD card drive, and drag-drop the unzipped Noobs contents (not the entire folder!) you just downloaded, into the SD card. Then eject the SD card.  </vt:lpstr>
      <vt:lpstr>Slide 128</vt:lpstr>
      <vt:lpstr>Slide 129</vt:lpstr>
      <vt:lpstr>Slide 130</vt:lpstr>
      <vt:lpstr>Slide 131</vt:lpstr>
      <vt:lpstr>Hands-ON Pi-Light LED: A "Hello World" of Hardware (Detailed Steps are Here) </vt:lpstr>
      <vt:lpstr>Slide 133</vt:lpstr>
      <vt:lpstr>Hands-ON “Hello World” with PubNub Python APIs - Detailed steps are here o World with PubNub Python APIs </vt:lpstr>
      <vt:lpstr>Slide 135</vt:lpstr>
      <vt:lpstr>Source Code - remote-led.py</vt:lpstr>
      <vt:lpstr>DHT Sensor with the Raspberry Pi </vt:lpstr>
      <vt:lpstr>Monitor DHT Values on Cloud - using PubNub https://www.pubnub.com/console</vt:lpstr>
      <vt:lpstr>Working with other Sensors </vt:lpstr>
      <vt:lpstr>Working with PiCamera</vt:lpstr>
      <vt:lpstr>http://diyhacking.com/connect-raspberry-pi-to-laptop-display</vt:lpstr>
      <vt:lpstr>Slide 142</vt:lpstr>
      <vt:lpstr>http://www.pyimagesearch.com/2016/04/18/install-guide-raspberry-pi-3-raspbian-jessie-opencv-3/ </vt:lpstr>
      <vt:lpstr>Raspberry PI ZERO: THE $5 COMPUTER </vt:lpstr>
      <vt:lpstr>Connecting Internet on Raspberry Pi ZERO</vt:lpstr>
      <vt:lpstr>Vehicle telematics analytics using IoT Real-Time Insights IBM Watson IoT Platform Analytics Real-Time Insights enables you to perform analytics on real-time data from your IoT devices and gain diagnostic insights.  </vt:lpstr>
      <vt:lpstr>Vehicle telematics analytics using IoT Real-Time Insights http://connected-car.mybluemix.net </vt:lpstr>
      <vt:lpstr>Node-RED A visual tool for wiring the Internet of Things</vt:lpstr>
      <vt:lpstr>IBM Watson Developer Cloud Bring cognitive technology to your app</vt:lpstr>
      <vt:lpstr>IoT Sensor data and Big Data ?</vt:lpstr>
      <vt:lpstr>RPi Cam Image Analysis using Visual Recognition method</vt:lpstr>
      <vt:lpstr>Slide 152</vt:lpstr>
      <vt:lpstr>Image Credits: Google</vt:lpstr>
      <vt:lpstr> </vt:lpstr>
      <vt:lpstr>Temboo - Put the IoT to work for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Nextingo</dc:creator>
  <cp:lastModifiedBy>Nextingo</cp:lastModifiedBy>
  <cp:revision>1</cp:revision>
  <dcterms:modified xsi:type="dcterms:W3CDTF">2023-06-14T11:28:56Z</dcterms:modified>
</cp:coreProperties>
</file>